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ebp" ContentType="image/jpe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90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263" r:id="rId17"/>
    <p:sldId id="264" r:id="rId18"/>
    <p:sldId id="305" r:id="rId19"/>
    <p:sldId id="306" r:id="rId20"/>
    <p:sldId id="269" r:id="rId21"/>
    <p:sldId id="307" r:id="rId22"/>
    <p:sldId id="280" r:id="rId23"/>
    <p:sldId id="270" r:id="rId24"/>
    <p:sldId id="272" r:id="rId25"/>
    <p:sldId id="277" r:id="rId26"/>
    <p:sldId id="278" r:id="rId27"/>
    <p:sldId id="279" r:id="rId28"/>
    <p:sldId id="257" r:id="rId29"/>
    <p:sldId id="281" r:id="rId30"/>
    <p:sldId id="282" r:id="rId31"/>
    <p:sldId id="265" r:id="rId32"/>
    <p:sldId id="266" r:id="rId33"/>
    <p:sldId id="267" r:id="rId34"/>
    <p:sldId id="268" r:id="rId35"/>
    <p:sldId id="275" r:id="rId36"/>
    <p:sldId id="276" r:id="rId37"/>
    <p:sldId id="283" r:id="rId38"/>
    <p:sldId id="288" r:id="rId39"/>
    <p:sldId id="289" r:id="rId40"/>
    <p:sldId id="284" r:id="rId41"/>
    <p:sldId id="285" r:id="rId42"/>
    <p:sldId id="286" r:id="rId43"/>
    <p:sldId id="287" r:id="rId44"/>
    <p:sldId id="291" r:id="rId45"/>
    <p:sldId id="292" r:id="rId46"/>
    <p:sldId id="293" r:id="rId47"/>
    <p:sldId id="294" r:id="rId48"/>
    <p:sldId id="309" r:id="rId4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annes Benjamin Köck" initials="JBK" lastIdx="4" clrIdx="0">
    <p:extLst>
      <p:ext uri="{19B8F6BF-5375-455C-9EA6-DF929625EA0E}">
        <p15:presenceInfo xmlns:p15="http://schemas.microsoft.com/office/powerpoint/2012/main" userId="Johannes Benjamin Köc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25T16:40:39.978" idx="1">
    <p:pos x="5363" y="312"/>
    <p:text>Bitte einfügen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25T16:41:58.120" idx="2">
    <p:pos x="10" y="10"/>
    <p:text>hab es eingefügt, damit es ein Foliensatz ist und das Layout vereinheitlicht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25T16:44:09.936" idx="3">
    <p:pos x="10" y="10"/>
    <p:text>müsste wiederum eingefügt werden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25T16:45:34.142" idx="4">
    <p:pos x="4916" y="1008"/>
    <p:text>vielleicht solange alle noch da sind und dann Staatsexamen?</p:text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‹Nr.›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41121@mail.muni.cz" TargetMode="External"/><Relationship Id="rId2" Type="http://schemas.openxmlformats.org/officeDocument/2006/relationships/hyperlink" Target="mailto:janikova@ped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egruyter.com/view/serial/119196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v.cz/file/15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v.cz/file/159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web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2. Einheit_ FS 2020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de-DE" dirty="0"/>
              <a:t>26.2.2020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Prof. PhDr. Věra Janíková, Ph.D. </a:t>
            </a:r>
            <a:endParaRPr lang="de-DE" dirty="0"/>
          </a:p>
          <a:p>
            <a:r>
              <a:rPr lang="cs-CZ" dirty="0"/>
              <a:t>  </a:t>
            </a:r>
            <a:r>
              <a:rPr lang="cs-CZ" dirty="0">
                <a:hlinkClick r:id="rId2"/>
              </a:rPr>
              <a:t>janikova@ped.muni.cz</a:t>
            </a:r>
            <a:endParaRPr lang="de-DE" dirty="0"/>
          </a:p>
          <a:p>
            <a:r>
              <a:rPr lang="cs-CZ" dirty="0"/>
              <a:t>Johannes Benjamin K</a:t>
            </a:r>
            <a:r>
              <a:rPr lang="de-DE" dirty="0" err="1"/>
              <a:t>öck</a:t>
            </a:r>
            <a:r>
              <a:rPr lang="de-DE" dirty="0"/>
              <a:t>; Ma: </a:t>
            </a:r>
          </a:p>
          <a:p>
            <a:r>
              <a:rPr lang="cs-CZ" dirty="0">
                <a:hlinkClick r:id="rId3"/>
              </a:rPr>
              <a:t>241121@mail.muni.cz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Unterrichtsmethoden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interaktive</a:t>
            </a:r>
            <a:r>
              <a:rPr lang="cs-CZ" dirty="0"/>
              <a:t> </a:t>
            </a:r>
            <a:r>
              <a:rPr lang="cs-CZ" dirty="0" err="1"/>
              <a:t>Vorlesung</a:t>
            </a:r>
            <a:r>
              <a:rPr lang="cs-CZ" dirty="0"/>
              <a:t>, </a:t>
            </a:r>
          </a:p>
          <a:p>
            <a:r>
              <a:rPr lang="cs-CZ" dirty="0" err="1"/>
              <a:t>Diskussion</a:t>
            </a:r>
            <a:r>
              <a:rPr lang="cs-CZ" dirty="0"/>
              <a:t>, </a:t>
            </a:r>
          </a:p>
          <a:p>
            <a:r>
              <a:rPr lang="cs-CZ" dirty="0" err="1"/>
              <a:t>Unterrichtssimulation</a:t>
            </a:r>
            <a:r>
              <a:rPr lang="cs-CZ" dirty="0"/>
              <a:t> - </a:t>
            </a:r>
            <a:r>
              <a:rPr lang="cs-CZ" dirty="0" err="1"/>
              <a:t>Präsentation</a:t>
            </a:r>
            <a:r>
              <a:rPr lang="cs-CZ" dirty="0"/>
              <a:t> </a:t>
            </a:r>
            <a:r>
              <a:rPr lang="cs-CZ" dirty="0" err="1"/>
              <a:t>eigener</a:t>
            </a:r>
            <a:r>
              <a:rPr lang="cs-CZ" dirty="0"/>
              <a:t> </a:t>
            </a:r>
            <a:r>
              <a:rPr lang="cs-CZ" dirty="0" err="1"/>
              <a:t>Unterrichtsentwürfe</a:t>
            </a:r>
            <a:r>
              <a:rPr lang="cs-CZ" dirty="0"/>
              <a:t>  </a:t>
            </a:r>
          </a:p>
        </p:txBody>
      </p:sp>
    </p:spTree>
    <p:extLst>
      <p:ext uri="{BB962C8B-B14F-4D97-AF65-F5344CB8AC3E}">
        <p14:creationId xmlns:p14="http://schemas.microsoft.com/office/powerpoint/2010/main" val="1257572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b="1" dirty="0"/>
              <a:t>Abschluss/Anforderungen (4 Kredite)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125267"/>
            <a:ext cx="7886700" cy="3875484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cs-CZ" dirty="0" err="1"/>
              <a:t>Regelmäßige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aktive </a:t>
            </a:r>
            <a:r>
              <a:rPr lang="cs-CZ" dirty="0" err="1"/>
              <a:t>Teilnahme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den </a:t>
            </a:r>
            <a:r>
              <a:rPr lang="cs-CZ" dirty="0" err="1"/>
              <a:t>Veranstaltungen</a:t>
            </a:r>
            <a:r>
              <a:rPr lang="cs-CZ" dirty="0"/>
              <a:t> (min. </a:t>
            </a:r>
            <a:r>
              <a:rPr lang="de-AT" dirty="0"/>
              <a:t>75</a:t>
            </a:r>
            <a:r>
              <a:rPr lang="cs-CZ" dirty="0"/>
              <a:t>%)</a:t>
            </a:r>
          </a:p>
          <a:p>
            <a:pPr lvl="0"/>
            <a:r>
              <a:rPr lang="cs-CZ" dirty="0" err="1"/>
              <a:t>Erfüllung</a:t>
            </a:r>
            <a:r>
              <a:rPr lang="cs-CZ" dirty="0"/>
              <a:t> der </a:t>
            </a:r>
            <a:r>
              <a:rPr lang="cs-CZ" b="1" dirty="0" err="1"/>
              <a:t>Hausaufgaben</a:t>
            </a:r>
            <a:r>
              <a:rPr lang="cs-CZ" dirty="0"/>
              <a:t>: </a:t>
            </a:r>
          </a:p>
          <a:p>
            <a:pPr marL="385763" indent="-385763">
              <a:buAutoNum type="alphaLcParenR"/>
            </a:pPr>
            <a:r>
              <a:rPr lang="de-AT" dirty="0"/>
              <a:t>kritisches </a:t>
            </a:r>
            <a:r>
              <a:rPr lang="cs-CZ" dirty="0" err="1"/>
              <a:t>Lesen</a:t>
            </a:r>
            <a:r>
              <a:rPr lang="cs-CZ" dirty="0"/>
              <a:t> der </a:t>
            </a:r>
            <a:r>
              <a:rPr lang="cs-CZ" dirty="0" err="1"/>
              <a:t>Fachtexte</a:t>
            </a:r>
            <a:r>
              <a:rPr lang="cs-CZ" dirty="0"/>
              <a:t>, </a:t>
            </a:r>
            <a:endParaRPr lang="de-AT" dirty="0"/>
          </a:p>
          <a:p>
            <a:pPr marL="385763" indent="-385763">
              <a:buAutoNum type="alphaLcParenR" startAt="2"/>
            </a:pPr>
            <a:r>
              <a:rPr lang="cs-CZ" dirty="0" err="1"/>
              <a:t>Sammeln</a:t>
            </a:r>
            <a:r>
              <a:rPr lang="cs-CZ" dirty="0"/>
              <a:t> von </a:t>
            </a:r>
            <a:r>
              <a:rPr lang="cs-CZ" dirty="0" err="1"/>
              <a:t>inspirierenden</a:t>
            </a:r>
            <a:r>
              <a:rPr lang="cs-CZ" dirty="0"/>
              <a:t> </a:t>
            </a:r>
            <a:r>
              <a:rPr lang="cs-CZ" dirty="0" err="1"/>
              <a:t>Unterrichtsaktivitäten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Seminar</a:t>
            </a:r>
            <a:endParaRPr lang="de-AT" dirty="0"/>
          </a:p>
          <a:p>
            <a:pPr marL="0" indent="0">
              <a:buNone/>
            </a:pPr>
            <a:r>
              <a:rPr lang="de-AT" dirty="0"/>
              <a:t>   </a:t>
            </a:r>
            <a:r>
              <a:rPr lang="cs-CZ" dirty="0"/>
              <a:t> </a:t>
            </a:r>
            <a:r>
              <a:rPr lang="de-AT" dirty="0"/>
              <a:t>    b</a:t>
            </a:r>
            <a:r>
              <a:rPr lang="cs-CZ" dirty="0" err="1"/>
              <a:t>ehandelten</a:t>
            </a:r>
            <a:r>
              <a:rPr lang="cs-CZ" dirty="0"/>
              <a:t> </a:t>
            </a:r>
            <a:r>
              <a:rPr lang="cs-CZ" dirty="0" err="1"/>
              <a:t>Themen</a:t>
            </a:r>
            <a:r>
              <a:rPr lang="de-AT" dirty="0"/>
              <a:t> – eigene Erfahrungen, </a:t>
            </a:r>
            <a:r>
              <a:rPr lang="cs-CZ" dirty="0" err="1"/>
              <a:t>eine</a:t>
            </a:r>
            <a:r>
              <a:rPr lang="cs-CZ" dirty="0"/>
              <a:t> kurze </a:t>
            </a:r>
            <a:r>
              <a:rPr lang="cs-CZ" dirty="0" err="1"/>
              <a:t>mündliche</a:t>
            </a:r>
            <a:r>
              <a:rPr lang="cs-CZ" dirty="0"/>
              <a:t> </a:t>
            </a:r>
            <a:endParaRPr lang="de-AT" dirty="0"/>
          </a:p>
          <a:p>
            <a:pPr marL="0" indent="0">
              <a:buNone/>
            </a:pPr>
            <a:r>
              <a:rPr lang="de-AT" dirty="0"/>
              <a:t>        </a:t>
            </a:r>
            <a:r>
              <a:rPr lang="cs-CZ" dirty="0" err="1"/>
              <a:t>Beschreibung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Seminar</a:t>
            </a:r>
            <a:r>
              <a:rPr lang="de-AT" dirty="0"/>
              <a:t>; 2 - 3 Beiträge pro eine Veranstaltung</a:t>
            </a:r>
            <a:r>
              <a:rPr lang="cs-CZ" dirty="0"/>
              <a:t>)</a:t>
            </a:r>
            <a:endParaRPr lang="de-AT" dirty="0"/>
          </a:p>
          <a:p>
            <a:pPr marL="385763" indent="-385763">
              <a:buAutoNum type="alphaLcParenR" startAt="3"/>
            </a:pPr>
            <a:r>
              <a:rPr lang="cs-CZ" dirty="0" err="1"/>
              <a:t>Unterrichtsvorbereitung</a:t>
            </a:r>
            <a:r>
              <a:rPr lang="cs-CZ" dirty="0"/>
              <a:t> (</a:t>
            </a:r>
            <a:r>
              <a:rPr lang="cs-CZ" dirty="0" err="1"/>
              <a:t>Planung</a:t>
            </a:r>
            <a:r>
              <a:rPr lang="cs-CZ" dirty="0"/>
              <a:t> </a:t>
            </a:r>
            <a:r>
              <a:rPr lang="cs-CZ" dirty="0" err="1"/>
              <a:t>einer</a:t>
            </a:r>
            <a:r>
              <a:rPr lang="cs-CZ" dirty="0"/>
              <a:t> </a:t>
            </a:r>
            <a:r>
              <a:rPr lang="cs-CZ" dirty="0" err="1"/>
              <a:t>Unterrichtseinheit</a:t>
            </a:r>
            <a:r>
              <a:rPr lang="cs-CZ" dirty="0"/>
              <a:t> – </a:t>
            </a:r>
            <a:r>
              <a:rPr lang="cs-CZ" dirty="0" err="1"/>
              <a:t>Paararbeit</a:t>
            </a:r>
            <a:r>
              <a:rPr lang="cs-CZ" dirty="0"/>
              <a:t> </a:t>
            </a:r>
            <a:r>
              <a:rPr lang="cs-CZ" dirty="0" err="1"/>
              <a:t>möglich</a:t>
            </a:r>
            <a:r>
              <a:rPr lang="cs-CZ" dirty="0"/>
              <a:t> (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Ordner</a:t>
            </a:r>
            <a:r>
              <a:rPr lang="cs-CZ" dirty="0"/>
              <a:t> </a:t>
            </a:r>
            <a:r>
              <a:rPr lang="cs-CZ" dirty="0" err="1"/>
              <a:t>hochladen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per </a:t>
            </a:r>
            <a:r>
              <a:rPr lang="cs-CZ" dirty="0" err="1"/>
              <a:t>E-Mail</a:t>
            </a:r>
            <a:r>
              <a:rPr lang="cs-CZ" dirty="0"/>
              <a:t>  </a:t>
            </a:r>
            <a:r>
              <a:rPr lang="cs-CZ" dirty="0" err="1"/>
              <a:t>bei</a:t>
            </a:r>
            <a:r>
              <a:rPr lang="cs-CZ" dirty="0"/>
              <a:t> J. B. </a:t>
            </a:r>
            <a:r>
              <a:rPr lang="cs-CZ" dirty="0" err="1"/>
              <a:t>Köck</a:t>
            </a:r>
            <a:r>
              <a:rPr lang="de-AT" dirty="0"/>
              <a:t> abgeben </a:t>
            </a:r>
            <a:r>
              <a:rPr lang="cs-CZ" dirty="0" err="1"/>
              <a:t>Termin</a:t>
            </a:r>
            <a:r>
              <a:rPr lang="cs-CZ" dirty="0"/>
              <a:t>:  </a:t>
            </a:r>
            <a:r>
              <a:rPr lang="de-AT" dirty="0">
                <a:solidFill>
                  <a:srgbClr val="FF0000"/>
                </a:solidFill>
              </a:rPr>
              <a:t>28.3.?</a:t>
            </a:r>
          </a:p>
          <a:p>
            <a:r>
              <a:rPr lang="cs-CZ" b="1" dirty="0" err="1"/>
              <a:t>Unterrichtssimulation</a:t>
            </a:r>
            <a:r>
              <a:rPr lang="cs-CZ" dirty="0"/>
              <a:t> (</a:t>
            </a:r>
            <a:r>
              <a:rPr lang="de-AT" dirty="0"/>
              <a:t>mündlich; </a:t>
            </a:r>
            <a:r>
              <a:rPr lang="cs-CZ" dirty="0" err="1"/>
              <a:t>Ausführung</a:t>
            </a:r>
            <a:r>
              <a:rPr lang="cs-CZ" dirty="0"/>
              <a:t> </a:t>
            </a:r>
            <a:r>
              <a:rPr lang="cs-CZ" dirty="0" err="1"/>
              <a:t>einer</a:t>
            </a:r>
            <a:r>
              <a:rPr lang="cs-CZ" dirty="0"/>
              <a:t> </a:t>
            </a:r>
            <a:r>
              <a:rPr lang="cs-CZ" dirty="0" err="1"/>
              <a:t>selbst</a:t>
            </a:r>
            <a:r>
              <a:rPr lang="cs-CZ" dirty="0"/>
              <a:t> </a:t>
            </a:r>
            <a:r>
              <a:rPr lang="cs-CZ" dirty="0" err="1"/>
              <a:t>entworfenen</a:t>
            </a:r>
            <a:r>
              <a:rPr lang="cs-CZ" dirty="0"/>
              <a:t> </a:t>
            </a:r>
            <a:r>
              <a:rPr lang="cs-CZ" dirty="0" err="1"/>
              <a:t>Unterrichtsaktivität</a:t>
            </a:r>
            <a:r>
              <a:rPr lang="cs-CZ" dirty="0"/>
              <a:t> 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einem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behandelten</a:t>
            </a:r>
            <a:r>
              <a:rPr lang="cs-CZ" dirty="0"/>
              <a:t> </a:t>
            </a:r>
            <a:r>
              <a:rPr lang="cs-CZ" dirty="0" err="1"/>
              <a:t>Thema</a:t>
            </a:r>
            <a:r>
              <a:rPr lang="cs-CZ" dirty="0"/>
              <a:t>), ca. 15 </a:t>
            </a:r>
            <a:r>
              <a:rPr lang="cs-CZ" dirty="0" err="1"/>
              <a:t>Minuten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allen </a:t>
            </a:r>
            <a:r>
              <a:rPr lang="cs-CZ" dirty="0" err="1"/>
              <a:t>nötigen</a:t>
            </a:r>
            <a:r>
              <a:rPr lang="cs-CZ" dirty="0"/>
              <a:t> </a:t>
            </a:r>
            <a:r>
              <a:rPr lang="cs-CZ" dirty="0" err="1"/>
              <a:t>Lernmaterialien</a:t>
            </a:r>
            <a:r>
              <a:rPr lang="de-AT" dirty="0"/>
              <a:t>: </a:t>
            </a:r>
            <a:r>
              <a:rPr lang="cs-CZ" dirty="0">
                <a:solidFill>
                  <a:srgbClr val="FF0000"/>
                </a:solidFill>
              </a:rPr>
              <a:t>4.3., 11.3., 18.3., 25.3., 1.4., 8.4.</a:t>
            </a:r>
            <a:endParaRPr lang="de-AT" dirty="0">
              <a:solidFill>
                <a:srgbClr val="FF0000"/>
              </a:solidFill>
            </a:endParaRPr>
          </a:p>
          <a:p>
            <a:pPr lvl="0"/>
            <a:r>
              <a:rPr lang="cs-CZ" b="1" dirty="0" err="1"/>
              <a:t>Hausarbeit</a:t>
            </a:r>
            <a:r>
              <a:rPr lang="cs-CZ" dirty="0"/>
              <a:t>:  </a:t>
            </a:r>
            <a:r>
              <a:rPr lang="cs-CZ" dirty="0" err="1"/>
              <a:t>Schriftliche</a:t>
            </a:r>
            <a:r>
              <a:rPr lang="cs-CZ" dirty="0"/>
              <a:t> </a:t>
            </a:r>
            <a:r>
              <a:rPr lang="cs-CZ" dirty="0" err="1"/>
              <a:t>Ausarbeitung</a:t>
            </a:r>
            <a:r>
              <a:rPr lang="cs-CZ" dirty="0"/>
              <a:t> der </a:t>
            </a:r>
            <a:r>
              <a:rPr lang="cs-CZ" dirty="0" err="1"/>
              <a:t>Präsentation</a:t>
            </a:r>
            <a:r>
              <a:rPr lang="cs-CZ" dirty="0"/>
              <a:t> von </a:t>
            </a:r>
            <a:r>
              <a:rPr lang="cs-CZ" dirty="0" err="1"/>
              <a:t>selbst</a:t>
            </a:r>
            <a:r>
              <a:rPr lang="cs-CZ" dirty="0"/>
              <a:t> </a:t>
            </a:r>
            <a:r>
              <a:rPr lang="cs-CZ" dirty="0" err="1"/>
              <a:t>entworfener</a:t>
            </a:r>
            <a:r>
              <a:rPr lang="cs-CZ" dirty="0"/>
              <a:t> </a:t>
            </a:r>
            <a:r>
              <a:rPr lang="cs-CZ" dirty="0" err="1"/>
              <a:t>Unterrichtsaktivität</a:t>
            </a:r>
            <a:r>
              <a:rPr lang="cs-CZ" dirty="0"/>
              <a:t>  (</a:t>
            </a:r>
            <a:r>
              <a:rPr lang="de-AT" dirty="0"/>
              <a:t>im Ordner Hochladen und </a:t>
            </a:r>
            <a:r>
              <a:rPr lang="cs-CZ" dirty="0"/>
              <a:t>per </a:t>
            </a:r>
            <a:r>
              <a:rPr lang="cs-CZ" dirty="0" err="1"/>
              <a:t>E-Mail</a:t>
            </a:r>
            <a:r>
              <a:rPr lang="cs-CZ" dirty="0"/>
              <a:t> </a:t>
            </a:r>
            <a:r>
              <a:rPr lang="cs-CZ" dirty="0" err="1"/>
              <a:t>bei</a:t>
            </a:r>
            <a:r>
              <a:rPr lang="cs-CZ" dirty="0"/>
              <a:t> J. B. </a:t>
            </a:r>
            <a:r>
              <a:rPr lang="cs-CZ" dirty="0" err="1"/>
              <a:t>Köck</a:t>
            </a:r>
            <a:r>
              <a:rPr lang="de-AT" dirty="0"/>
              <a:t> abgeben.</a:t>
            </a:r>
            <a:r>
              <a:rPr lang="cs-CZ" dirty="0"/>
              <a:t> </a:t>
            </a:r>
            <a:r>
              <a:rPr lang="cs-CZ" dirty="0" err="1"/>
              <a:t>Deadline</a:t>
            </a:r>
            <a:r>
              <a:rPr lang="cs-CZ" dirty="0"/>
              <a:t>: 1.6.2020)</a:t>
            </a:r>
            <a:r>
              <a:rPr lang="de-DE" dirty="0"/>
              <a:t> </a:t>
            </a:r>
            <a:r>
              <a:rPr lang="de-DE" dirty="0">
                <a:solidFill>
                  <a:srgbClr val="FF0000"/>
                </a:solidFill>
              </a:rPr>
              <a:t>alte Zulassung?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338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/>
              <a:t>Struktur der Hausarbeit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b="1" dirty="0" err="1"/>
              <a:t>Deckblatt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Titel</a:t>
            </a:r>
            <a:r>
              <a:rPr lang="cs-CZ" dirty="0"/>
              <a:t>, </a:t>
            </a:r>
            <a:r>
              <a:rPr lang="cs-CZ" dirty="0" err="1"/>
              <a:t>Name</a:t>
            </a:r>
            <a:r>
              <a:rPr lang="cs-CZ" dirty="0"/>
              <a:t>, Kurs) </a:t>
            </a:r>
          </a:p>
          <a:p>
            <a:r>
              <a:rPr lang="cs-CZ" b="1" dirty="0" err="1"/>
              <a:t>Einführung</a:t>
            </a:r>
            <a:r>
              <a:rPr lang="cs-CZ" b="1" dirty="0"/>
              <a:t>/</a:t>
            </a:r>
            <a:r>
              <a:rPr lang="cs-CZ" b="1" dirty="0" err="1"/>
              <a:t>Einleitung</a:t>
            </a:r>
            <a:endParaRPr lang="cs-CZ" b="1" dirty="0"/>
          </a:p>
          <a:p>
            <a:r>
              <a:rPr lang="cs-CZ" b="1" dirty="0" err="1"/>
              <a:t>Theoretischer</a:t>
            </a:r>
            <a:r>
              <a:rPr lang="cs-CZ" b="1" dirty="0"/>
              <a:t> </a:t>
            </a:r>
            <a:r>
              <a:rPr lang="cs-CZ" b="1" dirty="0" err="1"/>
              <a:t>Teil</a:t>
            </a:r>
            <a:r>
              <a:rPr lang="de-AT" b="1" dirty="0"/>
              <a:t> </a:t>
            </a:r>
            <a:r>
              <a:rPr lang="de-AT" dirty="0"/>
              <a:t>(</a:t>
            </a:r>
            <a:r>
              <a:rPr lang="cs-CZ" dirty="0" err="1"/>
              <a:t>Hier</a:t>
            </a:r>
            <a:r>
              <a:rPr lang="cs-CZ" dirty="0"/>
              <a:t> werden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theoretischen</a:t>
            </a:r>
            <a:r>
              <a:rPr lang="cs-CZ" dirty="0"/>
              <a:t> </a:t>
            </a:r>
            <a:r>
              <a:rPr lang="cs-CZ" dirty="0" err="1"/>
              <a:t>Grundlagen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praktischen</a:t>
            </a:r>
            <a:r>
              <a:rPr lang="cs-CZ" dirty="0"/>
              <a:t> </a:t>
            </a:r>
            <a:r>
              <a:rPr lang="cs-CZ" dirty="0" err="1"/>
              <a:t>Teil</a:t>
            </a:r>
            <a:r>
              <a:rPr lang="cs-CZ" dirty="0"/>
              <a:t> </a:t>
            </a:r>
            <a:r>
              <a:rPr lang="cs-CZ" dirty="0" err="1"/>
              <a:t>präsentierte</a:t>
            </a:r>
            <a:r>
              <a:rPr lang="de-DE" dirty="0"/>
              <a:t>n</a:t>
            </a:r>
            <a:r>
              <a:rPr lang="cs-CZ" dirty="0"/>
              <a:t>  </a:t>
            </a:r>
            <a:r>
              <a:rPr lang="cs-CZ" dirty="0" err="1"/>
              <a:t>Unterrichtsaktiv</a:t>
            </a:r>
            <a:r>
              <a:rPr lang="de-AT" dirty="0"/>
              <a:t>i</a:t>
            </a:r>
            <a:r>
              <a:rPr lang="cs-CZ" dirty="0" err="1"/>
              <a:t>tät</a:t>
            </a:r>
            <a:r>
              <a:rPr lang="cs-CZ" dirty="0"/>
              <a:t> </a:t>
            </a:r>
            <a:r>
              <a:rPr lang="cs-CZ" dirty="0" err="1"/>
              <a:t>vorgestellt</a:t>
            </a:r>
            <a:r>
              <a:rPr lang="de-AT" dirty="0"/>
              <a:t>)</a:t>
            </a:r>
            <a:r>
              <a:rPr lang="cs-CZ" dirty="0"/>
              <a:t>. </a:t>
            </a:r>
          </a:p>
          <a:p>
            <a:r>
              <a:rPr lang="cs-CZ" b="1" dirty="0" err="1"/>
              <a:t>Praktischer</a:t>
            </a:r>
            <a:r>
              <a:rPr lang="cs-CZ" b="1" dirty="0"/>
              <a:t> </a:t>
            </a:r>
            <a:r>
              <a:rPr lang="cs-CZ" b="1" dirty="0" err="1"/>
              <a:t>Teil</a:t>
            </a:r>
            <a:r>
              <a:rPr lang="cs-CZ" dirty="0"/>
              <a:t> </a:t>
            </a:r>
            <a:r>
              <a:rPr lang="de-AT" dirty="0"/>
              <a:t> (</a:t>
            </a:r>
            <a:r>
              <a:rPr lang="cs-CZ" dirty="0" err="1"/>
              <a:t>Unterrichtsaktivität</a:t>
            </a:r>
            <a:r>
              <a:rPr lang="de-AT" dirty="0"/>
              <a:t>)</a:t>
            </a:r>
            <a:r>
              <a:rPr lang="cs-CZ" dirty="0"/>
              <a:t> </a:t>
            </a:r>
          </a:p>
          <a:p>
            <a:r>
              <a:rPr lang="cs-CZ" b="1" dirty="0" err="1"/>
              <a:t>Zusammenfassung</a:t>
            </a:r>
            <a:endParaRPr lang="de-AT" b="1" dirty="0"/>
          </a:p>
          <a:p>
            <a:r>
              <a:rPr lang="cs-CZ" b="1" dirty="0"/>
              <a:t>Literatur</a:t>
            </a:r>
            <a:r>
              <a:rPr lang="de-AT" b="1" dirty="0" err="1"/>
              <a:t>verzeichnis</a:t>
            </a:r>
            <a:endParaRPr lang="cs-CZ" b="1" dirty="0"/>
          </a:p>
          <a:p>
            <a:pPr marL="0" indent="0">
              <a:buNone/>
            </a:pPr>
            <a:r>
              <a:rPr lang="de-AT" dirty="0"/>
              <a:t>   </a:t>
            </a:r>
            <a:r>
              <a:rPr lang="cs-CZ" dirty="0" err="1"/>
              <a:t>bzw</a:t>
            </a:r>
            <a:r>
              <a:rPr lang="cs-CZ" dirty="0"/>
              <a:t>. </a:t>
            </a:r>
            <a:r>
              <a:rPr lang="cs-CZ" dirty="0" err="1"/>
              <a:t>Anlagen</a:t>
            </a:r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/>
              <a:t>Umfang</a:t>
            </a:r>
            <a:r>
              <a:rPr lang="cs-CZ" b="1" dirty="0"/>
              <a:t>: 4-5 </a:t>
            </a:r>
            <a:r>
              <a:rPr lang="cs-CZ" b="1" dirty="0" err="1"/>
              <a:t>Seiten</a:t>
            </a:r>
            <a:r>
              <a:rPr lang="cs-CZ" dirty="0"/>
              <a:t> </a:t>
            </a:r>
            <a:r>
              <a:rPr lang="cs-CZ" b="1" dirty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9214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Struktur der </a:t>
            </a:r>
            <a:r>
              <a:rPr lang="cs-CZ" b="1" dirty="0" err="1"/>
              <a:t>jeweiligen</a:t>
            </a:r>
            <a:r>
              <a:rPr lang="cs-CZ" b="1" dirty="0"/>
              <a:t> </a:t>
            </a:r>
            <a:r>
              <a:rPr lang="cs-CZ" b="1" dirty="0" err="1"/>
              <a:t>Unterrichtsaktivität</a:t>
            </a:r>
            <a:r>
              <a:rPr lang="cs-CZ" b="1" dirty="0"/>
              <a:t>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000250"/>
            <a:ext cx="7886700" cy="379268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br>
              <a:rPr lang="cs-CZ" dirty="0"/>
            </a:br>
            <a:r>
              <a:rPr lang="cs-CZ" dirty="0"/>
              <a:t>a) </a:t>
            </a:r>
            <a:r>
              <a:rPr lang="cs-CZ" dirty="0" err="1"/>
              <a:t>Name</a:t>
            </a:r>
            <a:r>
              <a:rPr lang="cs-CZ" dirty="0"/>
              <a:t> der </a:t>
            </a:r>
            <a:r>
              <a:rPr lang="cs-CZ" dirty="0" err="1"/>
              <a:t>Aufgabe</a:t>
            </a:r>
            <a:r>
              <a:rPr lang="cs-CZ" dirty="0"/>
              <a:t>/ </a:t>
            </a:r>
            <a:r>
              <a:rPr lang="cs-CZ" dirty="0" err="1"/>
              <a:t>Übung</a:t>
            </a:r>
            <a:r>
              <a:rPr lang="cs-CZ" dirty="0"/>
              <a:t>:</a:t>
            </a:r>
            <a:br>
              <a:rPr lang="cs-CZ" dirty="0"/>
            </a:br>
            <a:br>
              <a:rPr lang="cs-CZ" dirty="0"/>
            </a:br>
            <a:r>
              <a:rPr lang="cs-CZ" dirty="0"/>
              <a:t>b) </a:t>
            </a:r>
            <a:r>
              <a:rPr lang="cs-CZ" dirty="0" err="1"/>
              <a:t>Ziele</a:t>
            </a:r>
            <a:r>
              <a:rPr lang="cs-CZ" dirty="0"/>
              <a:t>:</a:t>
            </a:r>
            <a:br>
              <a:rPr lang="cs-CZ" dirty="0"/>
            </a:br>
            <a:br>
              <a:rPr lang="cs-CZ" dirty="0"/>
            </a:br>
            <a:r>
              <a:rPr lang="cs-CZ" dirty="0"/>
              <a:t>c) </a:t>
            </a:r>
            <a:r>
              <a:rPr lang="cs-CZ" dirty="0" err="1"/>
              <a:t>Sozialform</a:t>
            </a:r>
            <a:r>
              <a:rPr lang="cs-CZ" dirty="0"/>
              <a:t>/en </a:t>
            </a:r>
            <a:br>
              <a:rPr lang="cs-CZ" dirty="0"/>
            </a:br>
            <a:r>
              <a:rPr lang="de-AT" dirty="0"/>
              <a:t>    </a:t>
            </a:r>
            <a:r>
              <a:rPr lang="cs-CZ" dirty="0"/>
              <a:t>(</a:t>
            </a:r>
            <a:r>
              <a:rPr lang="cs-CZ" dirty="0" err="1"/>
              <a:t>Einzelarbeit</a:t>
            </a:r>
            <a:r>
              <a:rPr lang="cs-CZ" dirty="0"/>
              <a:t>, </a:t>
            </a:r>
            <a:r>
              <a:rPr lang="cs-CZ" dirty="0" err="1"/>
              <a:t>Paararbeit</a:t>
            </a:r>
            <a:r>
              <a:rPr lang="cs-CZ" dirty="0"/>
              <a:t>, </a:t>
            </a:r>
            <a:r>
              <a:rPr lang="cs-CZ" dirty="0" err="1"/>
              <a:t>Gruppenarbeit</a:t>
            </a:r>
            <a:r>
              <a:rPr lang="cs-CZ" dirty="0"/>
              <a:t>, </a:t>
            </a:r>
            <a:r>
              <a:rPr lang="cs-CZ" dirty="0" err="1"/>
              <a:t>Plenum</a:t>
            </a:r>
            <a:r>
              <a:rPr lang="cs-CZ" dirty="0"/>
              <a:t>....)</a:t>
            </a:r>
            <a:br>
              <a:rPr lang="cs-CZ" dirty="0"/>
            </a:br>
            <a:br>
              <a:rPr lang="cs-CZ" dirty="0"/>
            </a:br>
            <a:r>
              <a:rPr lang="cs-CZ" dirty="0"/>
              <a:t>d) </a:t>
            </a:r>
            <a:r>
              <a:rPr lang="cs-CZ" dirty="0" err="1"/>
              <a:t>Medien</a:t>
            </a:r>
            <a:br>
              <a:rPr lang="cs-CZ" dirty="0"/>
            </a:br>
            <a:r>
              <a:rPr lang="de-AT" dirty="0"/>
              <a:t>     </a:t>
            </a:r>
            <a:r>
              <a:rPr lang="cs-CZ" dirty="0" err="1"/>
              <a:t>z.B</a:t>
            </a:r>
            <a:r>
              <a:rPr lang="cs-CZ" dirty="0"/>
              <a:t>. </a:t>
            </a:r>
            <a:r>
              <a:rPr lang="cs-CZ" dirty="0" err="1"/>
              <a:t>Bildkarten</a:t>
            </a:r>
            <a:r>
              <a:rPr lang="cs-CZ" dirty="0"/>
              <a:t>, PC, </a:t>
            </a:r>
            <a:r>
              <a:rPr lang="cs-CZ" dirty="0" err="1"/>
              <a:t>Puppe</a:t>
            </a:r>
            <a:r>
              <a:rPr lang="cs-CZ" dirty="0"/>
              <a:t>, Text ....</a:t>
            </a:r>
            <a:br>
              <a:rPr lang="cs-CZ" dirty="0"/>
            </a:br>
            <a:br>
              <a:rPr lang="cs-CZ" dirty="0"/>
            </a:br>
            <a:r>
              <a:rPr lang="cs-CZ" dirty="0"/>
              <a:t>e) </a:t>
            </a:r>
            <a:r>
              <a:rPr lang="cs-CZ" dirty="0" err="1"/>
              <a:t>Verlauf</a:t>
            </a:r>
            <a:r>
              <a:rPr lang="cs-CZ" dirty="0"/>
              <a:t>:</a:t>
            </a:r>
            <a:br>
              <a:rPr lang="cs-CZ" dirty="0"/>
            </a:br>
            <a:br>
              <a:rPr lang="cs-CZ" dirty="0"/>
            </a:br>
            <a:r>
              <a:rPr lang="cs-CZ" dirty="0" err="1"/>
              <a:t>Schritt</a:t>
            </a:r>
            <a:r>
              <a:rPr lang="cs-CZ" dirty="0"/>
              <a:t> 1</a:t>
            </a:r>
            <a:br>
              <a:rPr lang="cs-CZ" dirty="0"/>
            </a:br>
            <a:r>
              <a:rPr lang="cs-CZ" dirty="0" err="1"/>
              <a:t>z.B</a:t>
            </a:r>
            <a:r>
              <a:rPr lang="cs-CZ" dirty="0"/>
              <a:t> Der </a:t>
            </a:r>
            <a:r>
              <a:rPr lang="cs-CZ" dirty="0" err="1"/>
              <a:t>Lehrer</a:t>
            </a:r>
            <a:r>
              <a:rPr lang="cs-CZ" dirty="0"/>
              <a:t> </a:t>
            </a:r>
            <a:r>
              <a:rPr lang="cs-CZ" dirty="0" err="1"/>
              <a:t>verteilt</a:t>
            </a:r>
            <a:r>
              <a:rPr lang="cs-CZ" dirty="0"/>
              <a:t> in </a:t>
            </a:r>
            <a:r>
              <a:rPr lang="cs-CZ" dirty="0" err="1"/>
              <a:t>Gruppen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Wortkarten</a:t>
            </a:r>
            <a:r>
              <a:rPr lang="cs-CZ" dirty="0"/>
              <a:t>.......</a:t>
            </a:r>
            <a:br>
              <a:rPr lang="cs-CZ" dirty="0"/>
            </a:br>
            <a:br>
              <a:rPr lang="cs-CZ" dirty="0"/>
            </a:br>
            <a:r>
              <a:rPr lang="cs-CZ" dirty="0" err="1"/>
              <a:t>Schritt</a:t>
            </a:r>
            <a:r>
              <a:rPr lang="cs-CZ" dirty="0"/>
              <a:t> 2</a:t>
            </a:r>
            <a:br>
              <a:rPr lang="cs-CZ" dirty="0"/>
            </a:br>
            <a:br>
              <a:rPr lang="cs-CZ" dirty="0"/>
            </a:br>
            <a:r>
              <a:rPr lang="cs-CZ" dirty="0" err="1"/>
              <a:t>usw</a:t>
            </a:r>
            <a:r>
              <a:rPr lang="cs-CZ" dirty="0"/>
              <a:t>.</a:t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2186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/>
              <a:t>Literatur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Janíková, Věra (2010). </a:t>
            </a:r>
            <a:r>
              <a:rPr lang="de-DE" i="1" dirty="0"/>
              <a:t>Didaktik des Unterrichts Deutsch als Fremdsprache: eine Einführung</a:t>
            </a:r>
            <a:r>
              <a:rPr lang="cs-CZ" dirty="0"/>
              <a:t>. Brno: Masarykova univerzita.</a:t>
            </a:r>
          </a:p>
          <a:p>
            <a:r>
              <a:rPr lang="cs-CZ" dirty="0" err="1"/>
              <a:t>Krumm</a:t>
            </a:r>
            <a:r>
              <a:rPr lang="cs-CZ" dirty="0"/>
              <a:t>, Hans-</a:t>
            </a:r>
            <a:r>
              <a:rPr lang="cs-CZ" dirty="0" err="1"/>
              <a:t>Jürgen</a:t>
            </a:r>
            <a:r>
              <a:rPr lang="cs-CZ" dirty="0"/>
              <a:t> / </a:t>
            </a:r>
            <a:r>
              <a:rPr lang="cs-CZ" dirty="0" err="1"/>
              <a:t>Fandrych</a:t>
            </a:r>
            <a:r>
              <a:rPr lang="cs-CZ" dirty="0"/>
              <a:t>, Christian / </a:t>
            </a:r>
            <a:r>
              <a:rPr lang="cs-CZ" dirty="0" err="1"/>
              <a:t>Hufeisen</a:t>
            </a:r>
            <a:r>
              <a:rPr lang="cs-CZ" dirty="0"/>
              <a:t>, </a:t>
            </a:r>
            <a:r>
              <a:rPr lang="cs-CZ" dirty="0" err="1"/>
              <a:t>Britta</a:t>
            </a:r>
            <a:r>
              <a:rPr lang="cs-CZ" dirty="0"/>
              <a:t> / </a:t>
            </a:r>
            <a:r>
              <a:rPr lang="cs-CZ" dirty="0" err="1"/>
              <a:t>Riemer</a:t>
            </a:r>
            <a:r>
              <a:rPr lang="cs-CZ" dirty="0"/>
              <a:t>, Claudia (</a:t>
            </a:r>
            <a:r>
              <a:rPr lang="cs-CZ" dirty="0" err="1"/>
              <a:t>Hg</a:t>
            </a:r>
            <a:r>
              <a:rPr lang="cs-CZ" dirty="0"/>
              <a:t>.) </a:t>
            </a:r>
            <a:r>
              <a:rPr lang="de-DE" dirty="0"/>
              <a:t>(2010). </a:t>
            </a:r>
            <a:r>
              <a:rPr lang="de-DE" i="1" dirty="0"/>
              <a:t>Deutsch als Fremd- und Zweitsprache – Ein internationales Handbuch. </a:t>
            </a:r>
            <a:r>
              <a:rPr lang="de-DE" dirty="0"/>
              <a:t>Berlin, Boston: De </a:t>
            </a:r>
            <a:r>
              <a:rPr lang="de-DE" dirty="0" err="1"/>
              <a:t>Gruyter</a:t>
            </a:r>
            <a:r>
              <a:rPr lang="de-DE" dirty="0"/>
              <a:t> Mouton. Von PCs auf dem Boden der Masaryk-Universität elektronisch zugänglich unter </a:t>
            </a:r>
            <a:r>
              <a:rPr lang="cs-CZ" u="sng" dirty="0">
                <a:hlinkClick r:id="rId2"/>
              </a:rPr>
              <a:t>https://www.degruyter.com/</a:t>
            </a:r>
            <a:r>
              <a:rPr lang="cs-CZ" u="sng" dirty="0" err="1">
                <a:hlinkClick r:id="rId2"/>
              </a:rPr>
              <a:t>view</a:t>
            </a:r>
            <a:r>
              <a:rPr lang="cs-CZ" u="sng" dirty="0">
                <a:hlinkClick r:id="rId2"/>
              </a:rPr>
              <a:t>/</a:t>
            </a:r>
            <a:r>
              <a:rPr lang="cs-CZ" u="sng" dirty="0" err="1">
                <a:hlinkClick r:id="rId2"/>
              </a:rPr>
              <a:t>serial</a:t>
            </a:r>
            <a:r>
              <a:rPr lang="cs-CZ" u="sng" dirty="0">
                <a:hlinkClick r:id="rId2"/>
              </a:rPr>
              <a:t>/119196</a:t>
            </a:r>
            <a:r>
              <a:rPr lang="cs-CZ" dirty="0"/>
              <a:t>.</a:t>
            </a:r>
          </a:p>
          <a:p>
            <a:r>
              <a:rPr lang="de-DE" dirty="0" err="1"/>
              <a:t>Burwitz</a:t>
            </a:r>
            <a:r>
              <a:rPr lang="de-DE" dirty="0"/>
              <a:t>-Melzer, Eva / Mehlhorn, Grit / Riemer, Claudia / Bausch, Karl-Richard / Krumm, Hans-Jürgen (</a:t>
            </a:r>
            <a:r>
              <a:rPr lang="de-DE" dirty="0" err="1"/>
              <a:t>Hg</a:t>
            </a:r>
            <a:r>
              <a:rPr lang="de-DE" dirty="0"/>
              <a:t>.)</a:t>
            </a:r>
            <a:r>
              <a:rPr lang="cs-CZ" dirty="0"/>
              <a:t> (2016)</a:t>
            </a:r>
            <a:r>
              <a:rPr lang="de-DE" dirty="0"/>
              <a:t>. </a:t>
            </a:r>
            <a:r>
              <a:rPr lang="de-DE" i="1" dirty="0"/>
              <a:t>Handbuch Fremdsprachenunterricht. </a:t>
            </a:r>
            <a:r>
              <a:rPr lang="de-DE" dirty="0"/>
              <a:t>Tübingen: Francke Verlag</a:t>
            </a:r>
            <a:r>
              <a:rPr lang="cs-CZ" dirty="0"/>
              <a:t>.</a:t>
            </a:r>
          </a:p>
          <a:p>
            <a:r>
              <a:rPr lang="de-DE" dirty="0" err="1"/>
              <a:t>Brinitzer</a:t>
            </a:r>
            <a:r>
              <a:rPr lang="de-DE" dirty="0"/>
              <a:t>, Michaela / Hantschel, Hans-Jürgen/ </a:t>
            </a:r>
            <a:r>
              <a:rPr lang="de-DE" dirty="0" err="1"/>
              <a:t>Kroemer</a:t>
            </a:r>
            <a:r>
              <a:rPr lang="de-DE" dirty="0"/>
              <a:t>, Sandra / Möller-</a:t>
            </a:r>
            <a:r>
              <a:rPr lang="de-DE" dirty="0" err="1"/>
              <a:t>Frorath</a:t>
            </a:r>
            <a:r>
              <a:rPr lang="de-DE" dirty="0"/>
              <a:t>, Monika / Ros, Lourdes (2013). </a:t>
            </a:r>
            <a:r>
              <a:rPr lang="de-DE" i="1" dirty="0" err="1"/>
              <a:t>DaF</a:t>
            </a:r>
            <a:r>
              <a:rPr lang="de-DE" i="1" dirty="0"/>
              <a:t>-Unterrichten. Basiswissen Didaktik, Deutsch als Fremd- und Zweitsprache</a:t>
            </a:r>
            <a:r>
              <a:rPr lang="de-DE" dirty="0"/>
              <a:t>. Stuttgart: Klett.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8419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Literatur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err="1"/>
              <a:t>Fernstudienbriefe</a:t>
            </a:r>
            <a:r>
              <a:rPr lang="cs-CZ" dirty="0"/>
              <a:t>/-</a:t>
            </a:r>
            <a:r>
              <a:rPr lang="cs-CZ" dirty="0" err="1"/>
              <a:t>einheiten</a:t>
            </a:r>
            <a:r>
              <a:rPr lang="cs-CZ" dirty="0"/>
              <a:t>, </a:t>
            </a:r>
            <a:r>
              <a:rPr lang="cs-CZ" dirty="0" err="1"/>
              <a:t>z.B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de-DE" dirty="0"/>
              <a:t>Dieling, Helga / Hirschfeld, Ursula (2000). </a:t>
            </a:r>
            <a:r>
              <a:rPr lang="de-DE" i="1" dirty="0"/>
              <a:t>Phonetik lehren und lernen</a:t>
            </a:r>
            <a:r>
              <a:rPr lang="de-DE" dirty="0"/>
              <a:t>. München: Langenscheidt. 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Zeitschriften</a:t>
            </a:r>
            <a:r>
              <a:rPr lang="cs-CZ" dirty="0"/>
              <a:t>:  </a:t>
            </a:r>
            <a:r>
              <a:rPr lang="cs-CZ" i="1" dirty="0" err="1"/>
              <a:t>Fremdsprache</a:t>
            </a:r>
            <a:r>
              <a:rPr lang="cs-CZ" i="1" dirty="0"/>
              <a:t> </a:t>
            </a:r>
            <a:r>
              <a:rPr lang="cs-CZ" i="1" dirty="0" err="1"/>
              <a:t>Deutsch</a:t>
            </a:r>
            <a:r>
              <a:rPr lang="cs-CZ" i="1" dirty="0"/>
              <a:t>, </a:t>
            </a:r>
            <a:r>
              <a:rPr lang="cs-CZ" i="1" dirty="0" err="1"/>
              <a:t>Deutsch</a:t>
            </a:r>
            <a:r>
              <a:rPr lang="cs-CZ" i="1" dirty="0"/>
              <a:t> </a:t>
            </a:r>
            <a:r>
              <a:rPr lang="cs-CZ" i="1" dirty="0" err="1"/>
              <a:t>als</a:t>
            </a:r>
            <a:r>
              <a:rPr lang="cs-CZ" i="1" dirty="0"/>
              <a:t> </a:t>
            </a:r>
            <a:r>
              <a:rPr lang="cs-CZ" i="1" dirty="0" err="1"/>
              <a:t>Fremdsprache</a:t>
            </a:r>
            <a:r>
              <a:rPr lang="cs-CZ" i="1" dirty="0"/>
              <a:t>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Andere</a:t>
            </a:r>
            <a:r>
              <a:rPr lang="cs-CZ" dirty="0"/>
              <a:t> </a:t>
            </a:r>
            <a:r>
              <a:rPr lang="cs-CZ" dirty="0" err="1"/>
              <a:t>Fachtexte</a:t>
            </a:r>
            <a:r>
              <a:rPr lang="cs-CZ" dirty="0"/>
              <a:t> werden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verteilt</a:t>
            </a:r>
            <a:r>
              <a:rPr lang="cs-CZ" dirty="0"/>
              <a:t> oder/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IS </a:t>
            </a:r>
            <a:r>
              <a:rPr lang="cs-CZ" dirty="0" err="1"/>
              <a:t>hochgeladen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340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b="1" dirty="0"/>
              <a:t>Unterrichtsaktivitäten aus der Praxis (Erfahrungen)</a:t>
            </a:r>
            <a:r>
              <a:rPr lang="cs-CZ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4.3. : Edita Fialová</a:t>
            </a:r>
            <a:endParaRPr lang="de-AT" dirty="0"/>
          </a:p>
          <a:p>
            <a:r>
              <a:rPr lang="cs-CZ" dirty="0"/>
              <a:t>11.3.: Tereza </a:t>
            </a:r>
            <a:r>
              <a:rPr lang="cs-CZ" dirty="0" err="1"/>
              <a:t>Kolumber</a:t>
            </a:r>
            <a:endParaRPr lang="de-AT" dirty="0"/>
          </a:p>
          <a:p>
            <a:r>
              <a:rPr lang="cs-CZ" dirty="0"/>
              <a:t>18.3.: Nikola Mrvková, Martina Janáková, Tereza Staňková</a:t>
            </a:r>
            <a:endParaRPr lang="de-AT" dirty="0"/>
          </a:p>
          <a:p>
            <a:r>
              <a:rPr lang="cs-CZ" dirty="0"/>
              <a:t>25.3.: Tereza Kratochvílová, Marie Pavlatová</a:t>
            </a:r>
            <a:endParaRPr lang="de-AT" dirty="0"/>
          </a:p>
          <a:p>
            <a:r>
              <a:rPr lang="cs-CZ" dirty="0"/>
              <a:t>1.4.: Tereza </a:t>
            </a:r>
            <a:r>
              <a:rPr lang="cs-CZ" dirty="0" err="1"/>
              <a:t>Heinzelová</a:t>
            </a:r>
            <a:r>
              <a:rPr lang="cs-CZ" dirty="0"/>
              <a:t>, Kateřina Hnilicová</a:t>
            </a:r>
            <a:endParaRPr lang="de-AT" dirty="0"/>
          </a:p>
          <a:p>
            <a:r>
              <a:rPr lang="cs-CZ" dirty="0"/>
              <a:t>8.4.: Vít Funk, Elina-Nina </a:t>
            </a:r>
            <a:r>
              <a:rPr lang="cs-CZ" dirty="0" err="1"/>
              <a:t>Bektascheva</a:t>
            </a:r>
            <a:endParaRPr lang="de-AT" dirty="0"/>
          </a:p>
          <a:p>
            <a:r>
              <a:rPr lang="cs-CZ" dirty="0"/>
              <a:t>15.4</a:t>
            </a:r>
            <a:r>
              <a:rPr lang="de-AT" dirty="0"/>
              <a:t>. </a:t>
            </a:r>
            <a:r>
              <a:rPr lang="cs-CZ" dirty="0"/>
              <a:t>: Marcela Holubová </a:t>
            </a:r>
          </a:p>
        </p:txBody>
      </p:sp>
    </p:spTree>
    <p:extLst>
      <p:ext uri="{BB962C8B-B14F-4D97-AF65-F5344CB8AC3E}">
        <p14:creationId xmlns:p14="http://schemas.microsoft.com/office/powerpoint/2010/main" val="1216788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b="1" dirty="0"/>
              <a:t>Unterrichtssimulation / Präsentationen der eigenen Unterrichtsentwürfe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332759"/>
            <a:ext cx="7886700" cy="315721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4.3.</a:t>
            </a:r>
          </a:p>
          <a:p>
            <a:r>
              <a:rPr lang="cs-CZ" dirty="0"/>
              <a:t>11.3.</a:t>
            </a:r>
            <a:endParaRPr lang="de-AT" dirty="0"/>
          </a:p>
          <a:p>
            <a:r>
              <a:rPr lang="cs-CZ" dirty="0"/>
              <a:t>18.3.</a:t>
            </a:r>
            <a:endParaRPr lang="de-AT" dirty="0"/>
          </a:p>
          <a:p>
            <a:r>
              <a:rPr lang="cs-CZ" dirty="0"/>
              <a:t>25.3.</a:t>
            </a:r>
            <a:endParaRPr lang="de-AT" dirty="0"/>
          </a:p>
          <a:p>
            <a:r>
              <a:rPr lang="cs-CZ" dirty="0"/>
              <a:t>1.4.</a:t>
            </a:r>
            <a:endParaRPr lang="de-AT" dirty="0"/>
          </a:p>
          <a:p>
            <a:r>
              <a:rPr lang="cs-CZ" dirty="0"/>
              <a:t>8.4.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063572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Thema</a:t>
            </a:r>
            <a:r>
              <a:rPr lang="cs-CZ" b="1" dirty="0"/>
              <a:t> 1: </a:t>
            </a:r>
            <a:r>
              <a:rPr lang="de-AT" b="1" dirty="0"/>
              <a:t>Curriculare Rahmenwerke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GeR</a:t>
            </a:r>
            <a:endParaRPr lang="de-AT" dirty="0"/>
          </a:p>
          <a:p>
            <a:endParaRPr lang="de-AT" dirty="0"/>
          </a:p>
          <a:p>
            <a:r>
              <a:rPr lang="de-AT" dirty="0"/>
              <a:t>Rahmenbildungsprogramm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961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1326356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Rahmenbildungsprogramm</a:t>
            </a:r>
            <a:r>
              <a:rPr lang="cs-CZ" dirty="0"/>
              <a:t> f</a:t>
            </a:r>
            <a:r>
              <a:rPr lang="de-AT" dirty="0"/>
              <a:t>ü</a:t>
            </a:r>
            <a:r>
              <a:rPr lang="cs-CZ" dirty="0"/>
              <a:t>r </a:t>
            </a:r>
            <a:r>
              <a:rPr lang="cs-CZ" dirty="0" err="1"/>
              <a:t>Gymnasien</a:t>
            </a:r>
            <a:br>
              <a:rPr lang="de-AT" dirty="0"/>
            </a:br>
            <a:r>
              <a:rPr lang="de-AT" dirty="0"/>
              <a:t>(</a:t>
            </a:r>
            <a:r>
              <a:rPr lang="cs-CZ" dirty="0"/>
              <a:t>Rámcový vzdělávací program pro gymnázia)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987386"/>
            <a:ext cx="7886700" cy="250258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>
                <a:hlinkClick r:id="rId2"/>
              </a:rPr>
              <a:t>http://www.nuv.cz/file/159</a:t>
            </a:r>
            <a:endParaRPr lang="de-AT" dirty="0">
              <a:hlinkClick r:id="rId2"/>
            </a:endParaRPr>
          </a:p>
          <a:p>
            <a:endParaRPr lang="de-AT" dirty="0">
              <a:hlinkClick r:id="rId2"/>
            </a:endParaRPr>
          </a:p>
          <a:p>
            <a:endParaRPr lang="de-AT" dirty="0">
              <a:hlinkClick r:id="rId2"/>
            </a:endParaRPr>
          </a:p>
          <a:p>
            <a:r>
              <a:rPr lang="cs-CZ" dirty="0"/>
              <a:t>Vzdělávací oblast</a:t>
            </a:r>
            <a:r>
              <a:rPr lang="de-AT" dirty="0"/>
              <a:t>:  </a:t>
            </a:r>
            <a:r>
              <a:rPr lang="cs-CZ" dirty="0"/>
              <a:t>Jazyk a jazyková komunikace</a:t>
            </a:r>
          </a:p>
        </p:txBody>
      </p:sp>
    </p:spTree>
    <p:extLst>
      <p:ext uri="{BB962C8B-B14F-4D97-AF65-F5344CB8AC3E}">
        <p14:creationId xmlns:p14="http://schemas.microsoft.com/office/powerpoint/2010/main" val="3831485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Evaluation</a:t>
            </a:r>
            <a:endParaRPr lang="cs-CZ" dirty="0"/>
          </a:p>
          <a:p>
            <a:r>
              <a:rPr lang="cs-CZ" dirty="0"/>
              <a:t>Feedback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Beobachtungsb</a:t>
            </a:r>
            <a:r>
              <a:rPr lang="de-DE" dirty="0"/>
              <a:t>ö</a:t>
            </a:r>
            <a:r>
              <a:rPr lang="cs-CZ" dirty="0"/>
              <a:t>gen</a:t>
            </a:r>
            <a:endParaRPr lang="de-DE" dirty="0"/>
          </a:p>
          <a:p>
            <a:r>
              <a:rPr lang="de-DE" dirty="0"/>
              <a:t>Planung für das nächste Semester (revidierte Version) </a:t>
            </a:r>
            <a:r>
              <a:rPr lang="cs-CZ" dirty="0"/>
              <a:t>+ </a:t>
            </a:r>
            <a:r>
              <a:rPr lang="cs-CZ" dirty="0" err="1"/>
              <a:t>Planung</a:t>
            </a:r>
            <a:r>
              <a:rPr lang="cs-CZ" dirty="0"/>
              <a:t> der </a:t>
            </a:r>
            <a:r>
              <a:rPr lang="cs-CZ" dirty="0" err="1"/>
              <a:t>Unterrichtssimulationen</a:t>
            </a:r>
            <a:r>
              <a:rPr lang="cs-CZ" dirty="0"/>
              <a:t> (</a:t>
            </a:r>
            <a:r>
              <a:rPr lang="cs-CZ" dirty="0" err="1"/>
              <a:t>Tabelle</a:t>
            </a:r>
            <a:r>
              <a:rPr lang="cs-CZ" dirty="0"/>
              <a:t>)</a:t>
            </a:r>
          </a:p>
          <a:p>
            <a:r>
              <a:rPr lang="cs-CZ" dirty="0" err="1"/>
              <a:t>GeR</a:t>
            </a:r>
            <a:r>
              <a:rPr lang="cs-CZ" dirty="0"/>
              <a:t> </a:t>
            </a:r>
            <a:r>
              <a:rPr lang="de-DE" dirty="0"/>
              <a:t> (</a:t>
            </a:r>
            <a:r>
              <a:rPr lang="de-DE" dirty="0" err="1"/>
              <a:t>ppt</a:t>
            </a:r>
            <a:r>
              <a:rPr lang="de-DE" dirty="0"/>
              <a:t>)</a:t>
            </a:r>
            <a:endParaRPr lang="cs-CZ" dirty="0"/>
          </a:p>
          <a:p>
            <a:r>
              <a:rPr lang="cs-CZ" dirty="0" err="1"/>
              <a:t>Unterrichtsplanung</a:t>
            </a:r>
            <a:r>
              <a:rPr lang="cs-CZ" dirty="0"/>
              <a:t> (</a:t>
            </a:r>
            <a:r>
              <a:rPr lang="cs-CZ" dirty="0" err="1"/>
              <a:t>Unterlagen</a:t>
            </a:r>
            <a:r>
              <a:rPr lang="cs-CZ" dirty="0"/>
              <a:t>)</a:t>
            </a:r>
          </a:p>
          <a:p>
            <a:r>
              <a:rPr lang="cs-CZ" dirty="0" err="1"/>
              <a:t>Staatspr</a:t>
            </a:r>
            <a:r>
              <a:rPr lang="de-DE" dirty="0"/>
              <a:t>ü</a:t>
            </a:r>
            <a:r>
              <a:rPr lang="cs-CZ" dirty="0"/>
              <a:t>fung </a:t>
            </a:r>
            <a:endParaRPr lang="de-DE" dirty="0"/>
          </a:p>
          <a:p>
            <a:r>
              <a:rPr lang="de-DE" dirty="0"/>
              <a:t>Werbung Projekt </a:t>
            </a:r>
            <a:r>
              <a:rPr lang="de-DE" dirty="0" err="1"/>
              <a:t>Linguistic</a:t>
            </a:r>
            <a:r>
              <a:rPr lang="de-DE" dirty="0"/>
              <a:t> </a:t>
            </a:r>
            <a:r>
              <a:rPr lang="de-DE" dirty="0" err="1"/>
              <a:t>Landscapes</a:t>
            </a:r>
            <a:endParaRPr lang="de-DE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err="1"/>
              <a:t>Cizí</a:t>
            </a:r>
            <a:r>
              <a:rPr lang="de-DE" b="1" dirty="0"/>
              <a:t> </a:t>
            </a:r>
            <a:r>
              <a:rPr lang="de-DE" b="1" dirty="0" err="1"/>
              <a:t>jazyk</a:t>
            </a:r>
            <a:r>
              <a:rPr lang="de-DE" b="1" dirty="0"/>
              <a:t> / die erste Fremdsprache (L2)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/>
              <a:t>Der Fremdsprachenunterricht zielt darauf ab, das</a:t>
            </a:r>
            <a:r>
              <a:rPr lang="de-DE" b="1" dirty="0"/>
              <a:t> B2-Niveau </a:t>
            </a:r>
            <a:r>
              <a:rPr lang="de-DE" dirty="0"/>
              <a:t>gemäß dem Gemeinsamen Europäischen Rahmen für Sprachen zu erreichen.</a:t>
            </a:r>
          </a:p>
          <a:p>
            <a:r>
              <a:rPr lang="de-DE" dirty="0"/>
              <a:t>Der / die Lernende drückt sich klar aus, ohne sprachlich zu reduzieren, was er / sie sagen möchte. </a:t>
            </a:r>
          </a:p>
          <a:p>
            <a:r>
              <a:rPr lang="de-DE" dirty="0"/>
              <a:t>Er/sie verfügt über ausreichenden Ausdruckmittel, um eine klare Beschreibung zu geben, seine/ihre  Ansichten auszudrücken, Argumente zu entwickeln ….</a:t>
            </a:r>
          </a:p>
          <a:p>
            <a:r>
              <a:rPr lang="de-DE" dirty="0"/>
              <a:t>Er/sie verfügt über sehr gute Wortschatzkenntnisse, seine/ihre lexikalischen verursachen keine Kommunikationsprobleme.</a:t>
            </a:r>
          </a:p>
          <a:p>
            <a:r>
              <a:rPr lang="de-DE" dirty="0"/>
              <a:t>Er /sie kennt die Grammatik gut und macht nur gelegentlich kleine oder unsystematische Fehler und kleine Mängel in der Satzkonstruktion können nachträglich behoben werden.</a:t>
            </a:r>
          </a:p>
          <a:p>
            <a:r>
              <a:rPr lang="de-DE" dirty="0"/>
              <a:t>Er / sie vermeidet schwerwiegende Fehler in der Formulierung, drückt sich selbstbewusst, verständlich und höflich aus innerhalb formeller und informeller Funktionsstile, die der Situation und den betroffenen Personen angemessen sind.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3505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Další cizí jazyk </a:t>
            </a:r>
            <a:r>
              <a:rPr lang="de-DE" b="1"/>
              <a:t>/ die zweite </a:t>
            </a:r>
            <a:r>
              <a:rPr lang="de-DE" b="1" dirty="0"/>
              <a:t>Fremdsprache – Folgesprache oft nach Englisch (L3)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/>
              <a:t>Der Fremdsprachenunterricht zielt darauf ab, das</a:t>
            </a:r>
            <a:r>
              <a:rPr lang="de-DE" b="1" dirty="0"/>
              <a:t> B1-Niveau </a:t>
            </a:r>
            <a:r>
              <a:rPr lang="de-DE" dirty="0"/>
              <a:t>gemäß dem Gemeinsamen Europäischen Rahmen für Sprachen zu erreichen.</a:t>
            </a:r>
          </a:p>
          <a:p>
            <a:r>
              <a:rPr lang="de-DE" dirty="0"/>
              <a:t>Der / die Lernende verfügt über ausreichende Ausdrucksmittel und einen angemessenen Wortschatz, um zu kommunizieren, wenn auch mit einem gewissen Maß an Zögern. </a:t>
            </a:r>
          </a:p>
          <a:p>
            <a:r>
              <a:rPr lang="de-DE" dirty="0"/>
              <a:t>Er / sie verfügt über genügende sprachliche Mittel in Bezug auf die Themen wie:  Familie, Hobbys und Interessen, Arbeit, Reisen und aktuelle Ereignisse. </a:t>
            </a:r>
          </a:p>
          <a:p>
            <a:r>
              <a:rPr lang="de-DE" dirty="0"/>
              <a:t>Er / sie kommuniziert in vertrauten Zusammenhängen einigermaßen korrekt; kennt die Grammatik im Allgemeinen gut, obwohl der Einfluss der Muttersprache noch  wahrnehmbar ist.</a:t>
            </a:r>
          </a:p>
          <a:p>
            <a:r>
              <a:rPr lang="de-DE" dirty="0"/>
              <a:t>Er / sie macht schwerwiegende Fehler, wenn er eine komplexere Idee oder Rede zu einem unbekannten Thema ausdrückt. </a:t>
            </a:r>
          </a:p>
          <a:p>
            <a:r>
              <a:rPr lang="de-DE" dirty="0"/>
              <a:t>Er / sie verwendet die gebräuchlichen Ausdrucksmittel des neutralen Funktionsstils.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6903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925309-D014-49F9-8B94-CC4FEBE67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2359025"/>
          </a:xfrm>
        </p:spPr>
        <p:txBody>
          <a:bodyPr/>
          <a:lstStyle/>
          <a:p>
            <a:pPr>
              <a:defRPr/>
            </a:pPr>
            <a:r>
              <a:rPr lang="cs-CZ" altLang="cs-CZ" dirty="0" err="1"/>
              <a:t>Gemeinsamer</a:t>
            </a:r>
            <a:r>
              <a:rPr lang="cs-CZ" altLang="cs-CZ" dirty="0"/>
              <a:t> </a:t>
            </a:r>
            <a:r>
              <a:rPr lang="de-DE" altLang="cs-CZ" dirty="0"/>
              <a:t>europäischer Referenzrahmen (GER)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825E18-9300-4B27-9D16-22FFAB37E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213100"/>
            <a:ext cx="8229600" cy="2917825"/>
          </a:xfrm>
        </p:spPr>
        <p:txBody>
          <a:bodyPr/>
          <a:lstStyle/>
          <a:p>
            <a:pPr algn="ctr" eaLnBrk="1" hangingPunct="1">
              <a:defRPr/>
            </a:pPr>
            <a:endParaRPr lang="cs-CZ" altLang="cs-CZ" dirty="0"/>
          </a:p>
          <a:p>
            <a:pPr algn="ctr" eaLnBrk="1" hangingPunct="1">
              <a:defRPr/>
            </a:pPr>
            <a:r>
              <a:rPr lang="cs-CZ" altLang="cs-CZ" dirty="0"/>
              <a:t>Europ</a:t>
            </a:r>
            <a:r>
              <a:rPr lang="de-DE" altLang="cs-CZ" dirty="0"/>
              <a:t>ä</a:t>
            </a:r>
            <a:r>
              <a:rPr lang="cs-CZ" altLang="cs-CZ" dirty="0" err="1"/>
              <a:t>isches</a:t>
            </a:r>
            <a:r>
              <a:rPr lang="de-DE" altLang="cs-CZ" dirty="0"/>
              <a:t> Sprachenportfolio (ESP)</a:t>
            </a:r>
            <a:r>
              <a:rPr lang="cs-CZ" altLang="cs-CZ" dirty="0"/>
              <a:t> </a:t>
            </a:r>
            <a:endParaRPr lang="de-DE" altLang="cs-CZ" dirty="0"/>
          </a:p>
          <a:p>
            <a:pPr algn="ctr" eaLnBrk="1" hangingPunct="1">
              <a:defRPr/>
            </a:pPr>
            <a:r>
              <a:rPr lang="cs-CZ" altLang="cs-CZ" dirty="0"/>
              <a:t>Profile </a:t>
            </a:r>
            <a:r>
              <a:rPr lang="cs-CZ" altLang="cs-CZ" dirty="0" err="1"/>
              <a:t>deutsch</a:t>
            </a:r>
            <a:endParaRPr lang="cs-CZ" alt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1E54C0-D598-4621-9887-DBE1CC90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/>
          </a:p>
        </p:txBody>
      </p:sp>
      <p:pic>
        <p:nvPicPr>
          <p:cNvPr id="4099" name="Picture 2" descr="PÅednÃ­ strana obÃ¡lky">
            <a:extLst>
              <a:ext uri="{FF2B5EF4-FFF2-40B4-BE49-F238E27FC236}">
                <a16:creationId xmlns:a16="http://schemas.microsoft.com/office/drawing/2014/main" id="{1DD18283-829B-4782-AD9D-9D961C82AD4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71800" y="1367022"/>
            <a:ext cx="3671862" cy="504965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66857-AEEE-4956-BAE7-46657BE4F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GER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64A256-74FF-4A4C-B529-CAD77742F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62512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de-DE" altLang="cs-CZ" sz="2800" dirty="0"/>
              <a:t>ist das wichtigste internationale Rahmencurriculum</a:t>
            </a:r>
            <a:r>
              <a:rPr lang="cs-CZ" altLang="cs-CZ" sz="2800" dirty="0"/>
              <a:t>;</a:t>
            </a:r>
            <a:endParaRPr lang="de-DE" altLang="cs-CZ" sz="2800" dirty="0"/>
          </a:p>
          <a:p>
            <a:pPr eaLnBrk="1" hangingPunct="1">
              <a:defRPr/>
            </a:pPr>
            <a:r>
              <a:rPr lang="cs-CZ" altLang="cs-CZ" sz="2800" dirty="0" err="1"/>
              <a:t>ist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ein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Planungsinstrumentarium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das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eine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gemeinsame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sprachliche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Basis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für</a:t>
            </a:r>
            <a:r>
              <a:rPr lang="cs-CZ" altLang="cs-CZ" sz="2800" dirty="0"/>
              <a:t> </a:t>
            </a:r>
            <a:r>
              <a:rPr lang="cs-CZ" altLang="cs-CZ" sz="2800" dirty="0" err="1"/>
              <a:t>die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Beschreibung</a:t>
            </a:r>
            <a:r>
              <a:rPr lang="cs-CZ" altLang="cs-CZ" sz="2800" dirty="0"/>
              <a:t> von </a:t>
            </a:r>
            <a:r>
              <a:rPr lang="cs-CZ" altLang="cs-CZ" sz="2800" dirty="0" err="1"/>
              <a:t>Zielen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Methoden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und</a:t>
            </a:r>
            <a:r>
              <a:rPr lang="cs-CZ" altLang="cs-CZ" sz="2800" dirty="0"/>
              <a:t> </a:t>
            </a:r>
            <a:r>
              <a:rPr lang="cs-CZ" altLang="cs-CZ" sz="2800" dirty="0" err="1"/>
              <a:t>Möglichkeiten</a:t>
            </a:r>
            <a:r>
              <a:rPr lang="cs-CZ" altLang="cs-CZ" sz="2800" dirty="0"/>
              <a:t> der </a:t>
            </a:r>
            <a:r>
              <a:rPr lang="cs-CZ" altLang="cs-CZ" sz="2800" dirty="0" err="1"/>
              <a:t>Leistungserfassung</a:t>
            </a:r>
            <a:r>
              <a:rPr lang="cs-CZ" altLang="cs-CZ" sz="2800" dirty="0"/>
              <a:t> </a:t>
            </a:r>
            <a:r>
              <a:rPr lang="cs-CZ" altLang="cs-CZ" sz="2800" dirty="0" err="1"/>
              <a:t>im</a:t>
            </a:r>
            <a:r>
              <a:rPr lang="cs-CZ" altLang="cs-CZ" sz="2800" dirty="0"/>
              <a:t> </a:t>
            </a:r>
            <a:r>
              <a:rPr lang="cs-CZ" altLang="cs-CZ" sz="2800" dirty="0" err="1"/>
              <a:t>Fremdsprachenunterricht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bildet</a:t>
            </a:r>
            <a:r>
              <a:rPr lang="cs-CZ" altLang="cs-CZ" sz="2800" dirty="0"/>
              <a:t>; </a:t>
            </a:r>
            <a:endParaRPr lang="de-DE" altLang="cs-CZ" sz="2800" dirty="0"/>
          </a:p>
          <a:p>
            <a:pPr eaLnBrk="1" hangingPunct="1">
              <a:defRPr/>
            </a:pPr>
            <a:r>
              <a:rPr lang="cs-CZ" altLang="cs-CZ" sz="2800" dirty="0" err="1"/>
              <a:t>wird</a:t>
            </a:r>
            <a:r>
              <a:rPr lang="cs-CZ" altLang="cs-CZ" sz="2800" dirty="0"/>
              <a:t> </a:t>
            </a:r>
            <a:r>
              <a:rPr lang="cs-CZ" altLang="cs-CZ" sz="2800" dirty="0" err="1"/>
              <a:t>für</a:t>
            </a:r>
            <a:r>
              <a:rPr lang="cs-CZ" altLang="cs-CZ" sz="2800" dirty="0"/>
              <a:t> </a:t>
            </a:r>
            <a:r>
              <a:rPr lang="cs-CZ" altLang="cs-CZ" sz="2800" dirty="0" err="1"/>
              <a:t>die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Erstellung</a:t>
            </a:r>
            <a:r>
              <a:rPr lang="cs-CZ" altLang="cs-CZ" sz="2800" dirty="0"/>
              <a:t> von </a:t>
            </a:r>
            <a:r>
              <a:rPr lang="cs-CZ" altLang="cs-CZ" sz="2800" dirty="0" err="1"/>
              <a:t>Lehrplänen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Prüfungen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Lehrbüchern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und</a:t>
            </a:r>
            <a:r>
              <a:rPr lang="cs-CZ" altLang="cs-CZ" sz="2800" dirty="0"/>
              <a:t> </a:t>
            </a:r>
            <a:r>
              <a:rPr lang="cs-CZ" altLang="cs-CZ" sz="2800" dirty="0" err="1"/>
              <a:t>Ausbildungsprogrammen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für</a:t>
            </a:r>
            <a:r>
              <a:rPr lang="cs-CZ" altLang="cs-CZ" sz="2800" dirty="0"/>
              <a:t> </a:t>
            </a:r>
            <a:r>
              <a:rPr lang="cs-CZ" altLang="cs-CZ" sz="2800" dirty="0" err="1"/>
              <a:t>Lehrer</a:t>
            </a:r>
            <a:r>
              <a:rPr lang="cs-CZ" altLang="cs-CZ" sz="2800" dirty="0"/>
              <a:t> in Europa </a:t>
            </a:r>
            <a:r>
              <a:rPr lang="cs-CZ" altLang="cs-CZ" sz="2800" dirty="0" err="1"/>
              <a:t>eingesetzt</a:t>
            </a:r>
            <a:r>
              <a:rPr lang="cs-CZ" altLang="cs-CZ" sz="2800" dirty="0"/>
              <a:t>; </a:t>
            </a:r>
            <a:endParaRPr lang="de-DE" altLang="cs-CZ" sz="2800" dirty="0"/>
          </a:p>
          <a:p>
            <a:pPr eaLnBrk="1" hangingPunct="1">
              <a:defRPr/>
            </a:pPr>
            <a:r>
              <a:rPr lang="cs-CZ" altLang="cs-CZ" sz="2800" dirty="0" err="1"/>
              <a:t>definiert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Leistungsniveaus</a:t>
            </a:r>
            <a:r>
              <a:rPr lang="cs-CZ" altLang="cs-CZ" sz="2800" dirty="0"/>
              <a:t> </a:t>
            </a:r>
            <a:r>
              <a:rPr lang="de-DE" altLang="cs-CZ" sz="2800" dirty="0"/>
              <a:t>(Skalierung verschiedener Stufen)</a:t>
            </a:r>
            <a:r>
              <a:rPr lang="cs-CZ" altLang="cs-CZ" sz="2800" dirty="0"/>
              <a:t>.</a:t>
            </a:r>
            <a:endParaRPr lang="cs-CZ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DBF04D2-8420-4DCB-B663-44F449ED92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altLang="cs-CZ" dirty="0"/>
              <a:t>Sechs </a:t>
            </a:r>
            <a:r>
              <a:rPr lang="cs-CZ" altLang="cs-CZ" dirty="0" err="1"/>
              <a:t>Leistungsniveaus</a:t>
            </a:r>
            <a:r>
              <a:rPr lang="cs-CZ" altLang="cs-CZ" dirty="0"/>
              <a:t>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1299031-10CF-4D56-9D6D-794A9D42E5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cs-CZ" altLang="cs-CZ" u="sng" dirty="0" err="1"/>
              <a:t>Elementare</a:t>
            </a:r>
            <a:r>
              <a:rPr lang="cs-CZ" altLang="cs-CZ" u="sng" dirty="0"/>
              <a:t> </a:t>
            </a:r>
            <a:r>
              <a:rPr lang="cs-CZ" altLang="cs-CZ" u="sng" dirty="0" err="1"/>
              <a:t>Sprachverwendung</a:t>
            </a:r>
            <a:r>
              <a:rPr lang="cs-CZ" altLang="cs-CZ" u="sng" dirty="0"/>
              <a:t>   A</a:t>
            </a:r>
            <a:endParaRPr lang="de-DE" altLang="cs-CZ" u="sng" dirty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de-DE" altLang="cs-CZ" dirty="0"/>
              <a:t>    </a:t>
            </a:r>
            <a:r>
              <a:rPr lang="cs-CZ" altLang="cs-CZ" dirty="0"/>
              <a:t>(Uživatel základů jazyka)</a:t>
            </a:r>
          </a:p>
          <a:p>
            <a:pPr eaLnBrk="1" hangingPunct="1">
              <a:defRPr/>
            </a:pPr>
            <a:r>
              <a:rPr lang="cs-CZ" altLang="cs-CZ" dirty="0" err="1"/>
              <a:t>Breakthrough</a:t>
            </a:r>
            <a:r>
              <a:rPr lang="cs-CZ" altLang="cs-CZ" dirty="0"/>
              <a:t>         (A1)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   („Průlom“)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 err="1"/>
              <a:t>Waystage</a:t>
            </a:r>
            <a:r>
              <a:rPr lang="cs-CZ" altLang="cs-CZ" dirty="0"/>
              <a:t>                 (A2)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   („Na cestě“)</a:t>
            </a:r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>
            <a:extLst>
              <a:ext uri="{FF2B5EF4-FFF2-40B4-BE49-F238E27FC236}">
                <a16:creationId xmlns:a16="http://schemas.microsoft.com/office/drawing/2014/main" id="{438AAE93-ED4B-4C54-9581-02F4E3C713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583247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cs-CZ" altLang="cs-CZ" u="sng"/>
              <a:t>Selbstständige Sprachverwendung   B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(Samostatný uživatel)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defRPr/>
            </a:pPr>
            <a:r>
              <a:rPr lang="cs-CZ" altLang="cs-CZ"/>
              <a:t>Threshold                 (B1)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   („Práh“)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defRPr/>
            </a:pPr>
            <a:r>
              <a:rPr lang="cs-CZ" altLang="cs-CZ"/>
              <a:t>Vantage                  (B2)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  („Rozhled“)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:a16="http://schemas.microsoft.com/office/drawing/2014/main" id="{613898A3-577A-44CE-AE9D-943E2458E7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8229600" cy="5510212"/>
          </a:xfrm>
        </p:spPr>
        <p:txBody>
          <a:bodyPr/>
          <a:lstStyle/>
          <a:p>
            <a:pPr eaLnBrk="1" hangingPunct="1">
              <a:defRPr/>
            </a:pPr>
            <a:endParaRPr lang="cs-CZ" altLang="cs-CZ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cs-CZ" altLang="cs-CZ" u="sng"/>
              <a:t>Kompetente Sprachverwendung   C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(Zkušený uživatel)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defRPr/>
            </a:pPr>
            <a:r>
              <a:rPr lang="cs-CZ" altLang="cs-CZ"/>
              <a:t>Effective Operational Proficiency  (C1)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    („Účinná operační způsobilost“)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defRPr/>
            </a:pPr>
            <a:r>
              <a:rPr lang="cs-CZ" altLang="cs-CZ"/>
              <a:t>Mastery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   („Zvládnutí“)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C4EFB0C8-16A1-423F-B301-E6E0582126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333375"/>
            <a:ext cx="8229600" cy="62642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b="1" dirty="0"/>
              <a:t>GER </a:t>
            </a:r>
            <a:r>
              <a:rPr lang="de-DE" altLang="cs-CZ" b="1" dirty="0"/>
              <a:t>äußert sich zu:</a:t>
            </a:r>
            <a:endParaRPr lang="cs-CZ" altLang="cs-CZ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de-DE" altLang="cs-CZ" sz="2800" dirty="0"/>
              <a:t>Grundprinzipien der europäischen Sprachenpolitik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de-DE" altLang="cs-CZ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de-DE" altLang="cs-CZ" sz="2800" dirty="0"/>
              <a:t>Grundprinzipien des handlungsorientierten Sprachenerwerbs und Sprachenverwendung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err="1"/>
              <a:t>Inhalten</a:t>
            </a:r>
            <a:r>
              <a:rPr lang="cs-CZ" altLang="cs-CZ" sz="2800" dirty="0"/>
              <a:t> von </a:t>
            </a:r>
            <a:r>
              <a:rPr lang="cs-CZ" altLang="cs-CZ" sz="2800" dirty="0" err="1"/>
              <a:t>Prüfungen</a:t>
            </a:r>
            <a:endParaRPr lang="de-DE" altLang="cs-CZ" sz="28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err="1"/>
              <a:t>Beurteilungskriterien</a:t>
            </a:r>
            <a:r>
              <a:rPr lang="cs-CZ" altLang="cs-CZ" sz="2800" dirty="0"/>
              <a:t> (g</a:t>
            </a:r>
            <a:r>
              <a:rPr lang="de-DE" altLang="cs-CZ" sz="2800" dirty="0" err="1"/>
              <a:t>emeinsame</a:t>
            </a:r>
            <a:r>
              <a:rPr lang="de-DE" altLang="cs-CZ" sz="2800" dirty="0"/>
              <a:t> Referenzniveaus)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de-DE" altLang="cs-CZ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de-DE" altLang="cs-CZ" sz="2800" dirty="0"/>
              <a:t>Kompetenzen der Sprachverwendenden/Lernende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de-DE" altLang="cs-CZ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de-DE" altLang="cs-CZ" sz="2800" dirty="0"/>
              <a:t>Fremdsprachenlernen und –lehren</a:t>
            </a:r>
          </a:p>
          <a:p>
            <a:pPr eaLnBrk="1" hangingPunct="1">
              <a:lnSpc>
                <a:spcPct val="90000"/>
              </a:lnSpc>
              <a:defRPr/>
            </a:pPr>
            <a:endParaRPr lang="de-DE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33DE1E8-158D-481C-BCA7-9D532CB992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altLang="cs-CZ" sz="4000"/>
              <a:t>Grundprinzipien der europäischen Sprachenpolitik</a:t>
            </a:r>
            <a:endParaRPr lang="cs-CZ" altLang="cs-CZ" sz="40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621398D-15E6-4F2B-BE80-0A064442C3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de-DE" altLang="cs-CZ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d</a:t>
            </a:r>
            <a:r>
              <a:rPr lang="de-DE" altLang="cs-CZ" sz="2800" dirty="0" err="1"/>
              <a:t>ie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Vielfalt</a:t>
            </a:r>
            <a:r>
              <a:rPr lang="cs-CZ" altLang="cs-CZ" sz="2800" dirty="0"/>
              <a:t> der </a:t>
            </a:r>
            <a:r>
              <a:rPr lang="cs-CZ" altLang="cs-CZ" sz="2800" dirty="0" err="1"/>
              <a:t>Sprachen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und</a:t>
            </a:r>
            <a:r>
              <a:rPr lang="cs-CZ" altLang="cs-CZ" sz="2800" dirty="0"/>
              <a:t> </a:t>
            </a:r>
            <a:r>
              <a:rPr lang="cs-CZ" altLang="cs-CZ" sz="2800" dirty="0" err="1"/>
              <a:t>Kulturen</a:t>
            </a:r>
            <a:r>
              <a:rPr lang="cs-CZ" altLang="cs-CZ" sz="2800" dirty="0"/>
              <a:t> in Europa </a:t>
            </a:r>
            <a:r>
              <a:rPr lang="cs-CZ" altLang="cs-CZ" sz="2800" dirty="0" err="1"/>
              <a:t>ist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ein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wertvoller</a:t>
            </a:r>
            <a:r>
              <a:rPr lang="cs-CZ" altLang="cs-CZ" sz="2800" dirty="0"/>
              <a:t> </a:t>
            </a:r>
            <a:r>
              <a:rPr lang="cs-CZ" altLang="cs-CZ" sz="2800" dirty="0" err="1"/>
              <a:t>gemeinsamer</a:t>
            </a:r>
            <a:r>
              <a:rPr lang="cs-CZ" altLang="cs-CZ" sz="2800" dirty="0"/>
              <a:t> </a:t>
            </a:r>
            <a:r>
              <a:rPr lang="cs-CZ" altLang="cs-CZ" sz="2800" dirty="0" err="1"/>
              <a:t>Schatz</a:t>
            </a:r>
            <a:endParaRPr lang="de-DE" altLang="cs-CZ" sz="28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de-DE" altLang="cs-CZ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err="1"/>
              <a:t>die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bessere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Kenntnis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moderner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europäischer</a:t>
            </a:r>
            <a:r>
              <a:rPr lang="cs-CZ" altLang="cs-CZ" sz="2800" dirty="0"/>
              <a:t> </a:t>
            </a:r>
            <a:r>
              <a:rPr lang="cs-CZ" altLang="cs-CZ" sz="2800" dirty="0" err="1"/>
              <a:t>Sprachen</a:t>
            </a:r>
            <a:r>
              <a:rPr lang="cs-CZ" altLang="cs-CZ" sz="2800" dirty="0"/>
              <a:t> </a:t>
            </a:r>
            <a:r>
              <a:rPr lang="de-DE" altLang="cs-CZ" sz="2800" dirty="0"/>
              <a:t>heißt:  </a:t>
            </a:r>
            <a:r>
              <a:rPr lang="cs-CZ" altLang="cs-CZ" sz="2800" dirty="0"/>
              <a:t> </a:t>
            </a:r>
            <a:r>
              <a:rPr lang="cs-CZ" altLang="cs-CZ" sz="2800" dirty="0" err="1"/>
              <a:t>Kommunikation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und</a:t>
            </a:r>
            <a:r>
              <a:rPr lang="cs-CZ" altLang="cs-CZ" sz="2800" dirty="0"/>
              <a:t> </a:t>
            </a:r>
            <a:r>
              <a:rPr lang="cs-CZ" altLang="cs-CZ" sz="2800" dirty="0" err="1"/>
              <a:t>Interaktion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zwischen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Europäern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verschiedener</a:t>
            </a:r>
            <a:r>
              <a:rPr lang="cs-CZ" altLang="cs-CZ" sz="2800" dirty="0"/>
              <a:t> </a:t>
            </a:r>
            <a:r>
              <a:rPr lang="cs-CZ" altLang="cs-CZ" sz="2800" dirty="0" err="1"/>
              <a:t>Muttersprachen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erleichtern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und</a:t>
            </a:r>
            <a:r>
              <a:rPr lang="cs-CZ" altLang="cs-CZ" sz="2800" dirty="0"/>
              <a:t> </a:t>
            </a:r>
            <a:r>
              <a:rPr lang="cs-CZ" altLang="cs-CZ" sz="2800" dirty="0" err="1"/>
              <a:t>dadurch</a:t>
            </a:r>
            <a:r>
              <a:rPr lang="cs-CZ" altLang="cs-CZ" sz="2800" dirty="0"/>
              <a:t> </a:t>
            </a:r>
            <a:r>
              <a:rPr lang="cs-CZ" altLang="cs-CZ" sz="2800" dirty="0" err="1"/>
              <a:t>wiederum</a:t>
            </a:r>
            <a:r>
              <a:rPr lang="cs-CZ" altLang="cs-CZ" sz="2800" dirty="0"/>
              <a:t> </a:t>
            </a:r>
            <a:r>
              <a:rPr lang="cs-CZ" altLang="cs-CZ" sz="2800" dirty="0" err="1"/>
              <a:t>die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Mobilität</a:t>
            </a:r>
            <a:r>
              <a:rPr lang="cs-CZ" altLang="cs-CZ" sz="2800" dirty="0"/>
              <a:t> in Europa </a:t>
            </a:r>
            <a:r>
              <a:rPr lang="de-DE" altLang="cs-CZ" sz="2800" dirty="0"/>
              <a:t>und</a:t>
            </a:r>
            <a:r>
              <a:rPr lang="cs-CZ" altLang="cs-CZ" sz="2800" dirty="0"/>
              <a:t> </a:t>
            </a:r>
            <a:r>
              <a:rPr lang="cs-CZ" altLang="cs-CZ" sz="2800" dirty="0" err="1"/>
              <a:t>die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Zusammenarbeit</a:t>
            </a:r>
            <a:r>
              <a:rPr lang="cs-CZ" altLang="cs-CZ" sz="2800" dirty="0"/>
              <a:t>  </a:t>
            </a:r>
            <a:r>
              <a:rPr lang="cs-CZ" altLang="cs-CZ" sz="2800" dirty="0" err="1"/>
              <a:t>fördern</a:t>
            </a:r>
            <a:r>
              <a:rPr lang="cs-CZ" altLang="cs-CZ" sz="2800" dirty="0"/>
              <a:t> </a:t>
            </a:r>
            <a:endParaRPr lang="de-DE" altLang="cs-CZ" sz="28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de-DE" altLang="cs-CZ" sz="2800" dirty="0" err="1"/>
              <a:t>Vielsprachigkeit</a:t>
            </a:r>
            <a:r>
              <a:rPr lang="de-DE" altLang="cs-CZ" sz="2800" dirty="0"/>
              <a:t> (</a:t>
            </a:r>
            <a:r>
              <a:rPr lang="de-DE" altLang="cs-CZ" sz="2800" dirty="0" err="1"/>
              <a:t>Plurilinguismus</a:t>
            </a:r>
            <a:r>
              <a:rPr lang="de-DE" altLang="cs-CZ" sz="2800" dirty="0"/>
              <a:t>) fördern</a:t>
            </a:r>
            <a:endParaRPr lang="cs-CZ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056097-A66A-444F-AC11-D8D7ACFDD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Evaluation </a:t>
            </a: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1F86C8AE-E4BE-47BA-9C79-631739B821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395405"/>
            <a:ext cx="6742381" cy="4525963"/>
          </a:xfrm>
        </p:spPr>
      </p:pic>
    </p:spTree>
    <p:extLst>
      <p:ext uri="{BB962C8B-B14F-4D97-AF65-F5344CB8AC3E}">
        <p14:creationId xmlns:p14="http://schemas.microsoft.com/office/powerpoint/2010/main" val="21088374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38ABCAA-1707-483F-BD25-871BEF5E4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altLang="cs-CZ" sz="4000"/>
              <a:t>Das Europäische Sprachenportfolio</a:t>
            </a:r>
            <a:endParaRPr lang="cs-CZ" altLang="cs-CZ" sz="400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0DAE356-3A37-4210-85D1-5C06E51262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1133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de-DE" altLang="cs-CZ" sz="2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de-DE" altLang="cs-CZ" sz="2800" dirty="0"/>
              <a:t>Das ESP ist im Europarat entstanden (Straßburg)</a:t>
            </a:r>
            <a:r>
              <a:rPr lang="cs-CZ" altLang="cs-CZ" sz="2800" dirty="0"/>
              <a:t>.</a:t>
            </a:r>
            <a:r>
              <a:rPr lang="de-DE" altLang="cs-CZ" sz="2800" dirty="0"/>
              <a:t> 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de-DE" altLang="cs-CZ" sz="2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ESP </a:t>
            </a:r>
            <a:r>
              <a:rPr lang="cs-CZ" altLang="cs-CZ" sz="2800" dirty="0" err="1"/>
              <a:t>ist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persönliches</a:t>
            </a:r>
            <a:r>
              <a:rPr lang="cs-CZ" altLang="cs-CZ" sz="2800" dirty="0"/>
              <a:t> Dokument, in </a:t>
            </a:r>
            <a:r>
              <a:rPr lang="cs-CZ" altLang="cs-CZ" sz="2800" dirty="0" err="1"/>
              <a:t>welches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Lerner</a:t>
            </a:r>
            <a:r>
              <a:rPr lang="cs-CZ" altLang="cs-CZ" sz="2800" dirty="0"/>
              <a:t> </a:t>
            </a:r>
            <a:r>
              <a:rPr lang="cs-CZ" altLang="cs-CZ" sz="2800" dirty="0" err="1"/>
              <a:t>ihre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Qualifikationen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und</a:t>
            </a:r>
            <a:r>
              <a:rPr lang="cs-CZ" altLang="cs-CZ" sz="2800" dirty="0"/>
              <a:t> </a:t>
            </a:r>
            <a:r>
              <a:rPr lang="cs-CZ" altLang="cs-CZ" sz="2800" dirty="0" err="1"/>
              <a:t>andere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bedeutende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linguistische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und</a:t>
            </a:r>
            <a:r>
              <a:rPr lang="cs-CZ" altLang="cs-CZ" sz="2800" dirty="0"/>
              <a:t> </a:t>
            </a:r>
            <a:r>
              <a:rPr lang="cs-CZ" altLang="cs-CZ" sz="2800" dirty="0" err="1"/>
              <a:t>kulturelle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Erfahrungen</a:t>
            </a:r>
            <a:r>
              <a:rPr lang="cs-CZ" altLang="cs-CZ" sz="2800" dirty="0"/>
              <a:t> in </a:t>
            </a:r>
            <a:r>
              <a:rPr lang="cs-CZ" altLang="cs-CZ" sz="2800" dirty="0" err="1"/>
              <a:t>einer</a:t>
            </a:r>
            <a:r>
              <a:rPr lang="cs-CZ" altLang="cs-CZ" sz="2800" dirty="0"/>
              <a:t> </a:t>
            </a:r>
            <a:r>
              <a:rPr lang="cs-CZ" altLang="cs-CZ" sz="2800" dirty="0" err="1"/>
              <a:t>international</a:t>
            </a:r>
            <a:r>
              <a:rPr lang="cs-CZ" altLang="cs-CZ" sz="2800" dirty="0"/>
              <a:t> </a:t>
            </a:r>
            <a:r>
              <a:rPr lang="cs-CZ" altLang="cs-CZ" sz="2800" dirty="0" err="1"/>
              <a:t>transparenten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Form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eintragen</a:t>
            </a:r>
            <a:r>
              <a:rPr lang="cs-CZ" altLang="cs-CZ" sz="2800" dirty="0"/>
              <a:t>. </a:t>
            </a:r>
            <a:endParaRPr lang="de-DE" altLang="cs-CZ" sz="2800" dirty="0"/>
          </a:p>
          <a:p>
            <a:pPr eaLnBrk="1" hangingPunct="1">
              <a:lnSpc>
                <a:spcPct val="80000"/>
              </a:lnSpc>
              <a:defRPr/>
            </a:pPr>
            <a:endParaRPr lang="de-DE" altLang="cs-CZ" sz="2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 err="1"/>
              <a:t>Auf</a:t>
            </a:r>
            <a:r>
              <a:rPr lang="cs-CZ" altLang="cs-CZ" sz="2800" dirty="0"/>
              <a:t> </a:t>
            </a:r>
            <a:r>
              <a:rPr lang="cs-CZ" altLang="cs-CZ" sz="2800" dirty="0" err="1"/>
              <a:t>diese</a:t>
            </a:r>
            <a:r>
              <a:rPr lang="cs-CZ" altLang="cs-CZ" sz="2800" dirty="0"/>
              <a:t> Weise </a:t>
            </a:r>
            <a:r>
              <a:rPr lang="cs-CZ" altLang="cs-CZ" sz="2800" dirty="0" err="1"/>
              <a:t>sollen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Lerner</a:t>
            </a:r>
            <a:r>
              <a:rPr lang="cs-CZ" altLang="cs-CZ" sz="2800" dirty="0"/>
              <a:t> durch </a:t>
            </a:r>
            <a:r>
              <a:rPr lang="cs-CZ" altLang="cs-CZ" sz="2800" dirty="0" err="1"/>
              <a:t>die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Anerkennung</a:t>
            </a:r>
            <a:r>
              <a:rPr lang="cs-CZ" altLang="cs-CZ" sz="2800" dirty="0"/>
              <a:t> </a:t>
            </a:r>
            <a:r>
              <a:rPr lang="cs-CZ" altLang="cs-CZ" sz="2800" dirty="0" err="1"/>
              <a:t>ihrer</a:t>
            </a:r>
            <a:r>
              <a:rPr lang="cs-CZ" altLang="cs-CZ" sz="2800" dirty="0"/>
              <a:t> </a:t>
            </a:r>
            <a:r>
              <a:rPr lang="cs-CZ" altLang="cs-CZ" sz="2800" dirty="0" err="1"/>
              <a:t>Leistungen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motiviert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werden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ihr</a:t>
            </a:r>
            <a:r>
              <a:rPr lang="cs-CZ" altLang="cs-CZ" sz="2800" dirty="0"/>
              <a:t> </a:t>
            </a:r>
            <a:r>
              <a:rPr lang="cs-CZ" altLang="cs-CZ" sz="2800" dirty="0" err="1"/>
              <a:t>Sprachenlernen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auszuweiten</a:t>
            </a:r>
            <a:r>
              <a:rPr lang="cs-CZ" altLang="cs-CZ" sz="2800" dirty="0"/>
              <a:t>  -  </a:t>
            </a:r>
            <a:r>
              <a:rPr lang="cs-CZ" altLang="cs-CZ" sz="2800" dirty="0" err="1"/>
              <a:t>auf</a:t>
            </a:r>
            <a:r>
              <a:rPr lang="cs-CZ" altLang="cs-CZ" sz="2800" dirty="0"/>
              <a:t> allen </a:t>
            </a:r>
            <a:r>
              <a:rPr lang="cs-CZ" altLang="cs-CZ" sz="2800" dirty="0" err="1"/>
              <a:t>Niveaustufen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und</a:t>
            </a:r>
            <a:r>
              <a:rPr lang="cs-CZ" altLang="cs-CZ" sz="2800" dirty="0"/>
              <a:t> </a:t>
            </a:r>
            <a:r>
              <a:rPr lang="cs-CZ" altLang="cs-CZ" sz="2800" dirty="0" err="1"/>
              <a:t>mit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einer</a:t>
            </a:r>
            <a:r>
              <a:rPr lang="cs-CZ" altLang="cs-CZ" sz="2800" dirty="0"/>
              <a:t> </a:t>
            </a:r>
            <a:r>
              <a:rPr lang="cs-CZ" altLang="cs-CZ" sz="2800" dirty="0" err="1"/>
              <a:t>lebenslangen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Perspektive</a:t>
            </a:r>
            <a:r>
              <a:rPr lang="cs-CZ" altLang="cs-CZ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E51DFAC-F2A8-4FBC-B5CB-8FA2EB881D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Elemente des Sprachenportfolios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3DC2AFA1-C688-4341-AD9E-83189E4E0A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/>
              <a:t>Der "Sprachenpass"</a:t>
            </a:r>
            <a:r>
              <a:rPr lang="cs-CZ" altLang="cs-CZ"/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defRPr/>
            </a:pPr>
            <a:r>
              <a:rPr lang="cs-CZ" altLang="cs-CZ" b="1"/>
              <a:t>Die "Sprachlernbiografie"</a:t>
            </a:r>
            <a:r>
              <a:rPr lang="cs-CZ" altLang="cs-CZ"/>
              <a:t> zur Beschreibung der erreichten Niveaus und der Lernerfahrungen.</a:t>
            </a:r>
            <a:r>
              <a:rPr lang="de-DE" altLang="cs-CZ"/>
              <a:t>. Sie dient seiner Selbsteinschätzung.</a:t>
            </a: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b="1"/>
          </a:p>
          <a:p>
            <a:pPr eaLnBrk="1" hangingPunct="1">
              <a:defRPr/>
            </a:pPr>
            <a:r>
              <a:rPr lang="cs-CZ" altLang="cs-CZ" b="1"/>
              <a:t>Das "Dossiér"</a:t>
            </a: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2CB55B1-C022-42F8-BE10-EB2D43F78B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Funktionen des  Sprachenportfolios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247A45B-8B5E-4EED-99B6-E0A2C946A2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/>
              <a:t>1. informative Funktion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defRPr/>
            </a:pPr>
            <a:r>
              <a:rPr lang="cs-CZ" altLang="cs-CZ" b="1"/>
              <a:t>2. pädagogische Funktion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820B88C-6AF4-4738-A3A6-086F8E478F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err="1"/>
              <a:t>Das</a:t>
            </a:r>
            <a:r>
              <a:rPr lang="cs-CZ" altLang="cs-CZ" dirty="0"/>
              <a:t> </a:t>
            </a:r>
            <a:r>
              <a:rPr lang="cs-CZ" altLang="cs-CZ" dirty="0" err="1"/>
              <a:t>Sprachenportfolio</a:t>
            </a:r>
            <a:endParaRPr lang="cs-CZ" altLang="cs-CZ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B9A509A-9AEC-41C8-88D4-EB1BD46CC2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err="1"/>
              <a:t>ist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Eigentum</a:t>
            </a:r>
            <a:r>
              <a:rPr lang="cs-CZ" altLang="cs-CZ" sz="2800" dirty="0"/>
              <a:t> der </a:t>
            </a:r>
            <a:r>
              <a:rPr lang="cs-CZ" altLang="cs-CZ" sz="2800" dirty="0" err="1"/>
              <a:t>Lernenden</a:t>
            </a:r>
            <a:r>
              <a:rPr lang="cs-CZ" altLang="cs-CZ" sz="2800" dirty="0"/>
              <a:t>;</a:t>
            </a:r>
            <a:endParaRPr lang="de-DE" altLang="cs-CZ" sz="28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err="1"/>
              <a:t>dokumentiert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die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Mehrsprachigkeit</a:t>
            </a:r>
            <a:r>
              <a:rPr lang="cs-CZ" altLang="cs-CZ" sz="2800" dirty="0"/>
              <a:t> des </a:t>
            </a:r>
            <a:r>
              <a:rPr lang="cs-CZ" altLang="cs-CZ" sz="2800" dirty="0" err="1"/>
              <a:t>Besitzers</a:t>
            </a:r>
            <a:r>
              <a:rPr lang="cs-CZ" altLang="cs-CZ" sz="2800" dirty="0"/>
              <a:t>;</a:t>
            </a:r>
            <a:endParaRPr lang="de-DE" altLang="cs-CZ" sz="28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err="1"/>
              <a:t>bezieht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sich</a:t>
            </a:r>
            <a:r>
              <a:rPr lang="cs-CZ" altLang="cs-CZ" sz="2800" dirty="0"/>
              <a:t> </a:t>
            </a:r>
            <a:r>
              <a:rPr lang="cs-CZ" altLang="cs-CZ" sz="2800" dirty="0" err="1"/>
              <a:t>nicht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auf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eine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einzelne</a:t>
            </a:r>
            <a:r>
              <a:rPr lang="cs-CZ" altLang="cs-CZ" sz="2800" dirty="0"/>
              <a:t> </a:t>
            </a:r>
            <a:r>
              <a:rPr lang="cs-CZ" altLang="cs-CZ" sz="2800"/>
              <a:t>Fremdsprachen;</a:t>
            </a:r>
            <a:endParaRPr lang="de-DE" altLang="cs-CZ" sz="28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err="1"/>
              <a:t>erfasst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schulisch</a:t>
            </a:r>
            <a:r>
              <a:rPr lang="cs-CZ" altLang="cs-CZ" sz="2800" dirty="0"/>
              <a:t> </a:t>
            </a:r>
            <a:r>
              <a:rPr lang="cs-CZ" altLang="cs-CZ" sz="2800" dirty="0" err="1"/>
              <a:t>gelernte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und</a:t>
            </a:r>
            <a:r>
              <a:rPr lang="cs-CZ" altLang="cs-CZ" sz="2800" dirty="0"/>
              <a:t> </a:t>
            </a:r>
            <a:r>
              <a:rPr lang="cs-CZ" altLang="cs-CZ" sz="2800" dirty="0" err="1"/>
              <a:t>außerschulisch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erworbene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Sprachen</a:t>
            </a:r>
            <a:r>
              <a:rPr lang="cs-CZ" altLang="cs-CZ" sz="2800" dirty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E9265DD4-F56D-472D-885F-FE0FDDB1E9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816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 err="1"/>
              <a:t>erstreckt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sich</a:t>
            </a:r>
            <a:r>
              <a:rPr lang="cs-CZ" altLang="cs-CZ" sz="2800" dirty="0"/>
              <a:t> </a:t>
            </a:r>
            <a:r>
              <a:rPr lang="cs-CZ" altLang="cs-CZ" sz="2800" dirty="0" err="1"/>
              <a:t>auf</a:t>
            </a:r>
            <a:r>
              <a:rPr lang="cs-CZ" altLang="cs-CZ" sz="2800" dirty="0"/>
              <a:t> </a:t>
            </a:r>
            <a:r>
              <a:rPr lang="cs-CZ" altLang="cs-CZ" sz="2800" dirty="0" err="1"/>
              <a:t>die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fremdsprachliche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Kommunikationsfähigkeit</a:t>
            </a:r>
            <a:r>
              <a:rPr lang="cs-CZ" altLang="cs-CZ" sz="2800" b="1" dirty="0"/>
              <a:t> </a:t>
            </a:r>
            <a:r>
              <a:rPr lang="cs-CZ" altLang="cs-CZ" sz="2800" dirty="0" err="1"/>
              <a:t>und</a:t>
            </a:r>
            <a:r>
              <a:rPr lang="cs-CZ" altLang="cs-CZ" sz="2800" dirty="0"/>
              <a:t> </a:t>
            </a:r>
            <a:r>
              <a:rPr lang="cs-CZ" altLang="cs-CZ" sz="2800" dirty="0" err="1"/>
              <a:t>die</a:t>
            </a:r>
            <a:r>
              <a:rPr lang="cs-CZ" altLang="cs-CZ" sz="2800" b="1" dirty="0"/>
              <a:t> </a:t>
            </a:r>
            <a:r>
              <a:rPr lang="cs-CZ" altLang="cs-CZ" sz="2800" dirty="0" err="1"/>
              <a:t>interkulturelle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Erfahrung</a:t>
            </a:r>
            <a:r>
              <a:rPr lang="cs-CZ" altLang="cs-CZ" sz="2800" dirty="0"/>
              <a:t>;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sz="2800" dirty="0"/>
          </a:p>
          <a:p>
            <a:pPr eaLnBrk="1" hangingPunct="1">
              <a:defRPr/>
            </a:pPr>
            <a:r>
              <a:rPr lang="cs-CZ" altLang="cs-CZ" sz="2800" dirty="0" err="1"/>
              <a:t>enthält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formelle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und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eher</a:t>
            </a:r>
            <a:r>
              <a:rPr lang="cs-CZ" altLang="cs-CZ" sz="2800" dirty="0"/>
              <a:t> </a:t>
            </a:r>
            <a:r>
              <a:rPr lang="cs-CZ" altLang="cs-CZ" sz="2800" dirty="0" err="1"/>
              <a:t>informelle</a:t>
            </a:r>
            <a:r>
              <a:rPr lang="cs-CZ" altLang="cs-CZ" sz="2800" dirty="0"/>
              <a:t> Dokumente: Diplome </a:t>
            </a:r>
            <a:r>
              <a:rPr lang="cs-CZ" altLang="cs-CZ" sz="2800" dirty="0" err="1"/>
              <a:t>und</a:t>
            </a:r>
            <a:r>
              <a:rPr lang="cs-CZ" altLang="cs-CZ" sz="2800" dirty="0"/>
              <a:t> </a:t>
            </a:r>
            <a:r>
              <a:rPr lang="cs-CZ" altLang="cs-CZ" sz="2800" dirty="0" err="1"/>
              <a:t>Zeugnisse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aber</a:t>
            </a:r>
            <a:r>
              <a:rPr lang="cs-CZ" altLang="cs-CZ" sz="2800" dirty="0"/>
              <a:t> </a:t>
            </a:r>
            <a:r>
              <a:rPr lang="cs-CZ" altLang="cs-CZ" sz="2800" dirty="0" err="1"/>
              <a:t>auch</a:t>
            </a:r>
            <a:r>
              <a:rPr lang="cs-CZ" altLang="cs-CZ" sz="2800" dirty="0"/>
              <a:t> </a:t>
            </a:r>
            <a:r>
              <a:rPr lang="cs-CZ" altLang="cs-CZ" sz="2800" dirty="0" err="1"/>
              <a:t>Lernberichte</a:t>
            </a:r>
            <a:r>
              <a:rPr lang="cs-CZ" altLang="cs-CZ" sz="2800" dirty="0"/>
              <a:t> von </a:t>
            </a:r>
            <a:r>
              <a:rPr lang="cs-CZ" altLang="cs-CZ" sz="2800" dirty="0" err="1"/>
              <a:t>Lehrpersonen</a:t>
            </a:r>
            <a:r>
              <a:rPr lang="cs-CZ" altLang="cs-CZ" sz="2800" dirty="0"/>
              <a:t> oder den </a:t>
            </a:r>
            <a:r>
              <a:rPr lang="cs-CZ" altLang="cs-CZ" sz="2800" dirty="0" err="1"/>
              <a:t>Lernenden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selbst</a:t>
            </a:r>
            <a:r>
              <a:rPr lang="cs-CZ" altLang="cs-CZ" sz="2800" dirty="0"/>
              <a:t>;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 </a:t>
            </a:r>
          </a:p>
          <a:p>
            <a:pPr eaLnBrk="1" hangingPunct="1">
              <a:defRPr/>
            </a:pPr>
            <a:r>
              <a:rPr lang="cs-CZ" altLang="cs-CZ" sz="2800" dirty="0" err="1"/>
              <a:t>zeigt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Sprachstand</a:t>
            </a:r>
            <a:r>
              <a:rPr lang="cs-CZ" altLang="cs-CZ" sz="2800" dirty="0"/>
              <a:t> </a:t>
            </a:r>
            <a:r>
              <a:rPr lang="cs-CZ" altLang="cs-CZ" sz="2800" dirty="0" err="1"/>
              <a:t>und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Entwicklung</a:t>
            </a:r>
            <a:r>
              <a:rPr lang="cs-CZ" altLang="cs-CZ" sz="2800" dirty="0"/>
              <a:t> von </a:t>
            </a:r>
            <a:r>
              <a:rPr lang="cs-CZ" altLang="cs-CZ" sz="2800" dirty="0" err="1"/>
              <a:t>Sprachkenntnissen</a:t>
            </a:r>
            <a:r>
              <a:rPr lang="cs-CZ" altLang="cs-CZ" sz="2800" dirty="0"/>
              <a:t>.</a:t>
            </a:r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9034DC-5886-4602-8175-347B566B3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Profile deutsch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D3F9C7-E2A0-4CA1-85FE-1AD138075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de-DE" dirty="0" err="1"/>
              <a:t>Glaboniat</a:t>
            </a:r>
            <a:r>
              <a:rPr lang="de-DE" dirty="0"/>
              <a:t>, M/ Müller, M. / Rusch, P./ Schmitz, H./ Wertenschlag, L. (2005). </a:t>
            </a:r>
            <a:r>
              <a:rPr lang="de-DE" b="1" i="1" dirty="0"/>
              <a:t>Profile deutsch. </a:t>
            </a:r>
            <a:r>
              <a:rPr lang="de-DE" dirty="0"/>
              <a:t>Berlin: </a:t>
            </a:r>
            <a:r>
              <a:rPr lang="de-DE" dirty="0" err="1"/>
              <a:t>Langendscheidt</a:t>
            </a:r>
            <a:r>
              <a:rPr lang="de-DE" dirty="0"/>
              <a:t>.</a:t>
            </a:r>
          </a:p>
          <a:p>
            <a:pPr eaLnBrk="1" hangingPunct="1">
              <a:defRPr/>
            </a:pPr>
            <a:endParaRPr lang="de-DE" dirty="0"/>
          </a:p>
          <a:p>
            <a:pPr eaLnBrk="1" hangingPunct="1">
              <a:defRPr/>
            </a:pPr>
            <a:r>
              <a:rPr lang="de-DE" dirty="0" err="1"/>
              <a:t>Deutschschprachige</a:t>
            </a:r>
            <a:r>
              <a:rPr lang="de-DE" dirty="0"/>
              <a:t> Spezifizierung des GER 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C12A18-E520-420D-8656-29DBE0731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/>
          </a:p>
        </p:txBody>
      </p:sp>
      <p:pic>
        <p:nvPicPr>
          <p:cNvPr id="17411" name="Picture 2" descr="PÅednÃ­ strana obÃ¡lky">
            <a:extLst>
              <a:ext uri="{FF2B5EF4-FFF2-40B4-BE49-F238E27FC236}">
                <a16:creationId xmlns:a16="http://schemas.microsoft.com/office/drawing/2014/main" id="{5C428489-4136-4DCE-93B4-ECD169B8E22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59113" y="1125538"/>
            <a:ext cx="3168650" cy="52911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890DF9-F102-4FA7-ABBE-4B1C81DB6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888"/>
            <a:ext cx="7886700" cy="13255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600" dirty="0" err="1"/>
              <a:t>Rahmenbildungsprogramm</a:t>
            </a:r>
            <a:r>
              <a:rPr lang="cs-CZ" sz="3600" dirty="0"/>
              <a:t> f</a:t>
            </a:r>
            <a:r>
              <a:rPr lang="de-AT" sz="3600" dirty="0"/>
              <a:t>ü</a:t>
            </a:r>
            <a:r>
              <a:rPr lang="cs-CZ" sz="3600" dirty="0"/>
              <a:t>r </a:t>
            </a:r>
            <a:r>
              <a:rPr lang="cs-CZ" sz="3600" dirty="0" err="1"/>
              <a:t>Gymnasien</a:t>
            </a:r>
            <a:br>
              <a:rPr lang="de-AT" sz="3600" dirty="0"/>
            </a:br>
            <a:r>
              <a:rPr lang="de-AT" sz="3600" dirty="0"/>
              <a:t>(</a:t>
            </a:r>
            <a:r>
              <a:rPr lang="cs-CZ" sz="3600" dirty="0"/>
              <a:t>Rámcový vzdělávací program pro gymnázia)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CD08A2-4114-4DA9-A174-DC2025808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87675"/>
            <a:ext cx="7886700" cy="324961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>
                <a:hlinkClick r:id="rId2"/>
              </a:rPr>
              <a:t>http://www.nuv.cz/file/159</a:t>
            </a:r>
            <a:endParaRPr lang="de-AT" dirty="0">
              <a:hlinkClick r:id="rId2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AT" dirty="0">
              <a:hlinkClick r:id="rId2"/>
            </a:endParaRPr>
          </a:p>
          <a:p>
            <a:pPr>
              <a:defRPr/>
            </a:pPr>
            <a:r>
              <a:rPr lang="cs-CZ" dirty="0"/>
              <a:t>Vzdělávací oblast</a:t>
            </a:r>
            <a:r>
              <a:rPr lang="de-AT" dirty="0"/>
              <a:t>:  </a:t>
            </a:r>
            <a:r>
              <a:rPr lang="cs-CZ" dirty="0"/>
              <a:t>Jazyk a jazyková komunikace</a:t>
            </a:r>
          </a:p>
          <a:p>
            <a:pPr>
              <a:defRPr/>
            </a:pPr>
            <a:r>
              <a:rPr lang="cs-CZ" dirty="0"/>
              <a:t>- Cizí jazyk</a:t>
            </a:r>
          </a:p>
          <a:p>
            <a:pPr>
              <a:defRPr/>
            </a:pPr>
            <a:r>
              <a:rPr lang="cs-CZ" dirty="0"/>
              <a:t>- Další cizí jazyk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D6652C-3694-4CD6-94A0-CC1883652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sz="3200" dirty="0" err="1"/>
              <a:t>Cizí</a:t>
            </a:r>
            <a:r>
              <a:rPr lang="de-DE" sz="3200" dirty="0"/>
              <a:t> </a:t>
            </a:r>
            <a:r>
              <a:rPr lang="de-DE" sz="3200" dirty="0" err="1"/>
              <a:t>jazyk</a:t>
            </a:r>
            <a:r>
              <a:rPr lang="de-DE" sz="3200" dirty="0"/>
              <a:t> / die erste Fremdsprache (L2)</a:t>
            </a: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EE1626-B586-4D6E-9421-4D6154A4B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de-DE" dirty="0"/>
              <a:t>Der Fremdsprachenunterricht zielt darauf ab, das</a:t>
            </a:r>
            <a:r>
              <a:rPr lang="de-DE" b="1" dirty="0"/>
              <a:t> B2-Niveau </a:t>
            </a:r>
            <a:r>
              <a:rPr lang="de-DE" dirty="0"/>
              <a:t>gemäß dem Gemeinsamen Europäischen Rahmen für Sprachen zu erreichen.</a:t>
            </a:r>
          </a:p>
          <a:p>
            <a:pPr>
              <a:defRPr/>
            </a:pPr>
            <a:r>
              <a:rPr lang="de-DE" dirty="0"/>
              <a:t>Der / die Lernende drückt sich klar aus, ohne sprachlich zu reduzieren, was er / sie sagen möchte. </a:t>
            </a:r>
          </a:p>
          <a:p>
            <a:pPr>
              <a:defRPr/>
            </a:pPr>
            <a:r>
              <a:rPr lang="de-DE" dirty="0"/>
              <a:t>Er/sie verfügt über ausreichenden Ausdruckmittel, um eine klare Beschreibung zu geben, seine/ihre  Ansichten auszudrücken, Argumente zu entwickeln ….</a:t>
            </a:r>
          </a:p>
          <a:p>
            <a:pPr>
              <a:defRPr/>
            </a:pPr>
            <a:r>
              <a:rPr lang="de-DE" dirty="0"/>
              <a:t>Er/sie verfügt über sehr gute Wortschatzkenntnisse, seine/ihre lexikalischen verursachen keine Kommunikationsprobleme.</a:t>
            </a:r>
          </a:p>
          <a:p>
            <a:pPr>
              <a:defRPr/>
            </a:pPr>
            <a:r>
              <a:rPr lang="de-DE" dirty="0"/>
              <a:t>Er /sie kennt die Grammatik gut und macht nur gelegentlich kleine oder unsystematische Fehler und kleine Mängel in der Satzkonstruktion können nachträglich behoben werden.</a:t>
            </a:r>
          </a:p>
          <a:p>
            <a:pPr>
              <a:defRPr/>
            </a:pPr>
            <a:r>
              <a:rPr lang="de-DE" dirty="0"/>
              <a:t>Er / sie vermeidet schwerwiegende Fehler in der Formulierung, drückt sich selbstbewusst, verständlich und höflich aus innerhalb formeller und informeller Funktionsstile, die der Situation und den betroffenen Personen angemessen sind.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32291B-6A46-4BC2-AAA5-CD3F86CC7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Další cizí jazyk </a:t>
            </a:r>
            <a:r>
              <a:rPr lang="de-DE" sz="3200" dirty="0"/>
              <a:t>/ die zweite Fremdsprache – Folgesprache oft nach Englisch (L3) </a:t>
            </a: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16A7F4-24F3-4656-862D-71DC1D9D3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de-DE" dirty="0"/>
              <a:t>Der Fremdsprachenunterricht zielt darauf ab, das</a:t>
            </a:r>
            <a:r>
              <a:rPr lang="de-DE" b="1" dirty="0"/>
              <a:t> B1-Niveau </a:t>
            </a:r>
            <a:r>
              <a:rPr lang="de-DE" dirty="0"/>
              <a:t>gemäß dem Gemeinsamen Europäischen Rahmen für Sprachen zu erreichen.</a:t>
            </a:r>
          </a:p>
          <a:p>
            <a:pPr>
              <a:defRPr/>
            </a:pPr>
            <a:r>
              <a:rPr lang="de-DE" dirty="0"/>
              <a:t>Der / die Lernende verfügt über ausreichende Ausdrucksmittel und einen angemessenen Wortschatz, um zu kommunizieren, wenn auch mit einem gewissen Maß an Zögern. </a:t>
            </a:r>
          </a:p>
          <a:p>
            <a:pPr>
              <a:defRPr/>
            </a:pPr>
            <a:r>
              <a:rPr lang="de-DE" dirty="0"/>
              <a:t>Er / sie verfügt über genügende sprachliche Mittel in Bezug auf die Themen wie:  Familie, Hobbys und Interessen, Arbeit, Reisen und aktuelle Ereignisse. </a:t>
            </a:r>
          </a:p>
          <a:p>
            <a:pPr>
              <a:defRPr/>
            </a:pPr>
            <a:r>
              <a:rPr lang="de-DE" dirty="0"/>
              <a:t>Er / sie kommuniziert in vertrauten Zusammenhängen einigermaßen korrekt; kennt die Grammatik im Allgemeinen gut, obwohl der Einfluss der Muttersprache noch  wahrnehmbar ist.</a:t>
            </a:r>
          </a:p>
          <a:p>
            <a:pPr>
              <a:defRPr/>
            </a:pPr>
            <a:r>
              <a:rPr lang="de-DE" dirty="0"/>
              <a:t>Er / sie macht schwerwiegende Fehler, wenn er eine komplexere Idee oder Rede zu einem unbekannten Thema ausdrückt. </a:t>
            </a:r>
          </a:p>
          <a:p>
            <a:pPr>
              <a:defRPr/>
            </a:pPr>
            <a:r>
              <a:rPr lang="de-DE" dirty="0"/>
              <a:t>Er / sie verwendet die gebräuchlichen Ausdrucksmittel des neutralen Funktionsstils.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1B39FC-0E5D-4FE5-BD11-A94F72452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de-DE" dirty="0"/>
              <a:t>Überlegen Sie kurz in Paaren, was für Sie wichtig ist, welche Rückmeldung Sie uns geben möchten.</a:t>
            </a:r>
          </a:p>
          <a:p>
            <a:endParaRPr lang="de-DE" dirty="0"/>
          </a:p>
          <a:p>
            <a:r>
              <a:rPr lang="de-DE" dirty="0"/>
              <a:t>Anschließend diskutieren wir darüber im Plenum </a:t>
            </a:r>
          </a:p>
        </p:txBody>
      </p:sp>
    </p:spTree>
    <p:extLst>
      <p:ext uri="{BB962C8B-B14F-4D97-AF65-F5344CB8AC3E}">
        <p14:creationId xmlns:p14="http://schemas.microsoft.com/office/powerpoint/2010/main" val="33702993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2A00BE-4034-451C-82F7-098C805C8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Cizí jazyk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ECC711-9087-46E2-A8E8-F2105DA80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Vzdělávání v Cizím jazyce směřuje k dosažení úrovně B2 podle Společného evropského rámce pro jazyky.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7CFAD4-C3B2-47CB-9769-B5C2C558A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611981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sz="2400" dirty="0"/>
              <a:t>Žák se jasně vyjadřuje, aniž by jazykově redukoval to, co chce sdělit. Má dostačující vyjadřovací prostředky k tomu, aby podal jasný popis, vyjádřil své názory, rozvíjel argumentaci bez většího hledání slov a k tomuto účelu používá některé druhy podřadných souvětí. </a:t>
            </a:r>
          </a:p>
          <a:p>
            <a:pPr>
              <a:defRPr/>
            </a:pPr>
            <a:r>
              <a:rPr lang="cs-CZ" sz="2400" dirty="0"/>
              <a:t>Má všeobecně vysokou úroveň slovní zásoby, ačkoliv v malé míře dochází k záměnám a nesprávnému výběru slov, které však nezpůsobují problémy v komunikaci. </a:t>
            </a:r>
          </a:p>
          <a:p>
            <a:pPr>
              <a:defRPr/>
            </a:pPr>
            <a:r>
              <a:rPr lang="cs-CZ" sz="2400" dirty="0"/>
              <a:t>Dobře ovládá gramatiku a jen občas se dopouští malých nebo nesystematických chyb, mohou se objevit menší nedostatky ve větné stavbě, ale nejsou časté a mohou být zpětně opraveny. </a:t>
            </a:r>
          </a:p>
          <a:p>
            <a:pPr>
              <a:defRPr/>
            </a:pPr>
            <a:r>
              <a:rPr lang="cs-CZ" sz="2400" dirty="0"/>
              <a:t>Žák se vyhne závažným chybám ve formulacích, vyjadřuje se sebevědomě, srozumitelně a zdvořile v rámci formálních a neformálních funkčních stylů, které odpovídají dané situaci a osobám, kterých se to týká.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C14A6F-95D9-4306-A7E9-EC68278BE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Další cizí jazyk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083DAD-BF28-44FE-9DB5-DBD600BE9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Vzdělávání v Dalším cizím jazyce směřuje k dosažení úrovně B1 podle Společného evropského rámce pro jazyky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9FB78A-B15B-4A2A-A27A-103210431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264275"/>
          </a:xfrm>
        </p:spPr>
        <p:txBody>
          <a:bodyPr/>
          <a:lstStyle/>
          <a:p>
            <a:pPr>
              <a:defRPr/>
            </a:pPr>
            <a:r>
              <a:rPr lang="cs-CZ" altLang="de-DE" sz="2400"/>
              <a:t>Žák má dostačující vyjadřovací prostředky a odpovídající slovní zásobu k tomu, aby se domluvil a vyjadřoval, i když s určitou mírou zaváhání. </a:t>
            </a:r>
          </a:p>
          <a:p>
            <a:pPr>
              <a:defRPr/>
            </a:pPr>
            <a:r>
              <a:rPr lang="cs-CZ" altLang="de-DE" sz="2400"/>
              <a:t>Disponuje dostatečnými opisnými jazykovými prostředky v rámci tematických okruhů, jako jsou rodina, koníčky a zájmy, práce, cestování a aktuální události. </a:t>
            </a:r>
          </a:p>
          <a:p>
            <a:pPr>
              <a:defRPr/>
            </a:pPr>
            <a:r>
              <a:rPr lang="cs-CZ" altLang="de-DE" sz="2400"/>
              <a:t>Žák komunikuje přiměřeně správně ve známých kontextech; všeobecně ovládá gramatiku dobře, ačkoliv vliv mateřského jazyka je postřehnutelný. </a:t>
            </a:r>
          </a:p>
          <a:p>
            <a:pPr>
              <a:defRPr/>
            </a:pPr>
            <a:r>
              <a:rPr lang="cs-CZ" altLang="de-DE" sz="2400"/>
              <a:t>Přiměřeně správně používá zásobu běžných gramatických prostředků a vzorců v rámci snadno předvídatelných situací. </a:t>
            </a:r>
          </a:p>
          <a:p>
            <a:pPr>
              <a:defRPr/>
            </a:pPr>
            <a:r>
              <a:rPr lang="cs-CZ" altLang="de-DE" sz="2400"/>
              <a:t>Při vyjádření složitější myšlenky nebo promluvy na neznámé téma se dopouští závažných chyb.</a:t>
            </a:r>
          </a:p>
          <a:p>
            <a:pPr>
              <a:defRPr/>
            </a:pPr>
            <a:r>
              <a:rPr lang="cs-CZ" altLang="de-DE" sz="2400"/>
              <a:t>Využívá nejběžnější vyjadřovací prostředky neutrálního funkčního stylu.</a:t>
            </a:r>
          </a:p>
          <a:p>
            <a:pPr>
              <a:defRPr/>
            </a:pPr>
            <a:endParaRPr lang="cs-CZ" altLang="de-DE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8A2AAA-201C-4F3D-8453-3BE612775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Unterrichtsplanung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53C8B6-A8DB-4EC8-96E5-D039230B1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1026" name="Picture 2" descr="Bildergebnis für Planung">
            <a:extLst>
              <a:ext uri="{FF2B5EF4-FFF2-40B4-BE49-F238E27FC236}">
                <a16:creationId xmlns:a16="http://schemas.microsoft.com/office/drawing/2014/main" id="{A3673C94-8F51-475A-B4A2-45BE7910F8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62" y="1600200"/>
            <a:ext cx="7861482" cy="3845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488072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2331AF-E38B-4ECF-A075-76C8F5909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Werbung</a:t>
            </a:r>
          </a:p>
        </p:txBody>
      </p:sp>
      <p:pic>
        <p:nvPicPr>
          <p:cNvPr id="5" name="Inhaltsplatzhalter 4" descr="Ein Bild, das Gitarre, Käfig enthält.&#10;&#10;Automatisch generierte Beschreibung">
            <a:extLst>
              <a:ext uri="{FF2B5EF4-FFF2-40B4-BE49-F238E27FC236}">
                <a16:creationId xmlns:a16="http://schemas.microsoft.com/office/drawing/2014/main" id="{5E2B9860-076B-4B72-9654-63D16B71D7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169" y="1600200"/>
            <a:ext cx="6465661" cy="4525963"/>
          </a:xfrm>
        </p:spPr>
      </p:pic>
    </p:spTree>
    <p:extLst>
      <p:ext uri="{BB962C8B-B14F-4D97-AF65-F5344CB8AC3E}">
        <p14:creationId xmlns:p14="http://schemas.microsoft.com/office/powerpoint/2010/main" val="27212278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52BD7B-E08C-44E4-8A38-81C80ACAE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err="1"/>
              <a:t>Linguistic</a:t>
            </a:r>
            <a:r>
              <a:rPr lang="de-DE" b="1" dirty="0"/>
              <a:t> </a:t>
            </a:r>
            <a:r>
              <a:rPr lang="de-DE" b="1" dirty="0" err="1"/>
              <a:t>Landscapes</a:t>
            </a:r>
            <a:r>
              <a:rPr lang="de-DE" b="1" dirty="0"/>
              <a:t> mit Camilla Badstübner </a:t>
            </a:r>
            <a:r>
              <a:rPr lang="de-DE" b="1" dirty="0" err="1"/>
              <a:t>Kizik</a:t>
            </a:r>
            <a:r>
              <a:rPr lang="de-DE" b="1" dirty="0"/>
              <a:t> am 16. 03.</a:t>
            </a:r>
            <a:br>
              <a:rPr lang="de-DE" b="1" dirty="0"/>
            </a:br>
            <a:endParaRPr lang="de-DE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D48040A2-B52E-4703-8255-393FEBAE7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/>
            <a:r>
              <a:rPr lang="de-DE" dirty="0"/>
              <a:t>Ziel: Intensivere Wahrnehmung kulturbezogener Inhalte   des FU</a:t>
            </a:r>
          </a:p>
          <a:p>
            <a:pPr lvl="0" eaLnBrk="0" fontAlgn="base" hangingPunct="0"/>
            <a:r>
              <a:rPr lang="de-DE" dirty="0"/>
              <a:t>Sinnvoller Einsatz im DaF-Unterricht</a:t>
            </a:r>
          </a:p>
          <a:p>
            <a:pPr lvl="0" eaLnBrk="0" fontAlgn="base" hangingPunct="0"/>
            <a:r>
              <a:rPr lang="de-DE" dirty="0"/>
              <a:t>Vielschichtige Potentiale (auch </a:t>
            </a:r>
            <a:r>
              <a:rPr lang="de-DE" dirty="0" err="1"/>
              <a:t>ausserschulisch</a:t>
            </a:r>
            <a:r>
              <a:rPr lang="de-DE" dirty="0"/>
              <a:t>, Projektunterricht)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291910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6A273E-EDD7-4BDC-9E6F-13CCEA8D5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Anmeldung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76A5D8-2AC7-4109-BD31-EE701233B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NEU: wer schon ein NJII 746 (alt)absolviert hat, kann sich trotzdem für ein NJII 746a (neu)anmelden (Registrierung noch möglich)</a:t>
            </a:r>
          </a:p>
        </p:txBody>
      </p:sp>
    </p:spTree>
    <p:extLst>
      <p:ext uri="{BB962C8B-B14F-4D97-AF65-F5344CB8AC3E}">
        <p14:creationId xmlns:p14="http://schemas.microsoft.com/office/powerpoint/2010/main" val="44735627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2905AD-0969-4F84-AD29-414E6BCBA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Staatsprüfung </a:t>
            </a:r>
          </a:p>
        </p:txBody>
      </p:sp>
      <p:pic>
        <p:nvPicPr>
          <p:cNvPr id="5" name="Inhaltsplatzhalter 4" descr="Ein Bild, das Flasche, Essen, Becher enthält.&#10;&#10;Automatisch generierte Beschreibung">
            <a:extLst>
              <a:ext uri="{FF2B5EF4-FFF2-40B4-BE49-F238E27FC236}">
                <a16:creationId xmlns:a16="http://schemas.microsoft.com/office/drawing/2014/main" id="{71A3A7A7-3DE8-46FF-B50E-279453A898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852936"/>
            <a:ext cx="3517348" cy="4607879"/>
          </a:xfrm>
        </p:spPr>
      </p:pic>
    </p:spTree>
    <p:extLst>
      <p:ext uri="{BB962C8B-B14F-4D97-AF65-F5344CB8AC3E}">
        <p14:creationId xmlns:p14="http://schemas.microsoft.com/office/powerpoint/2010/main" val="3022622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5C06B-BB29-4B68-804E-726282273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Feedback BB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A3CC7E-A67D-4473-AD8E-BB292269E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ym typeface="Wingdings" panose="05000000000000000000" pitchFamily="2" charset="2"/>
              </a:rPr>
              <a:t> alle BB positiv bewertet</a:t>
            </a:r>
          </a:p>
          <a:p>
            <a:r>
              <a:rPr lang="de-DE" dirty="0">
                <a:sym typeface="Wingdings" panose="05000000000000000000" pitchFamily="2" charset="2"/>
              </a:rPr>
              <a:t>Insgesamt differenzierte Zugänge, danke auch für Ihre Reflexionen</a:t>
            </a:r>
          </a:p>
          <a:p>
            <a:r>
              <a:rPr lang="de-DE" dirty="0">
                <a:sym typeface="Wingdings" panose="05000000000000000000" pitchFamily="2" charset="2"/>
              </a:rPr>
              <a:t>Große thematische Bandbreite der BB</a:t>
            </a:r>
          </a:p>
          <a:p>
            <a:r>
              <a:rPr lang="de-DE" dirty="0">
                <a:sym typeface="Wingdings" panose="05000000000000000000" pitchFamily="2" charset="2"/>
              </a:rPr>
              <a:t>Ihre Anmerkungen zum Kurs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0972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998012-D598-4660-97CF-F048460A9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r>
              <a:rPr lang="de-DE" dirty="0">
                <a:sym typeface="Wingdings" panose="05000000000000000000" pitchFamily="2" charset="2"/>
              </a:rPr>
              <a:t> </a:t>
            </a:r>
          </a:p>
          <a:p>
            <a:r>
              <a:rPr lang="de-DE" dirty="0">
                <a:sym typeface="Wingdings" panose="05000000000000000000" pitchFamily="2" charset="2"/>
              </a:rPr>
              <a:t>Terminologische Unterscheidung Student vs. Schüler</a:t>
            </a:r>
          </a:p>
          <a:p>
            <a:r>
              <a:rPr lang="de-DE" dirty="0">
                <a:sym typeface="Wingdings" panose="05000000000000000000" pitchFamily="2" charset="2"/>
              </a:rPr>
              <a:t>Nicht in der Rolle des Lehrers/der Lehrerin (war nicht Schwerpunkt der LV, kommt jetzt)</a:t>
            </a:r>
          </a:p>
          <a:p>
            <a:r>
              <a:rPr lang="de-DE" dirty="0">
                <a:sym typeface="Wingdings" panose="05000000000000000000" pitchFamily="2" charset="2"/>
              </a:rPr>
              <a:t>Skalierung („trifft zu, trifft nicht zu“)breite Skalierung „teilweise“; mehr Kommentare</a:t>
            </a:r>
          </a:p>
          <a:p>
            <a:r>
              <a:rPr lang="de-DE" dirty="0">
                <a:sym typeface="Wingdings" panose="05000000000000000000" pitchFamily="2" charset="2"/>
              </a:rPr>
              <a:t>„Gedanken werden visuell festgehalten“ (unklar)</a:t>
            </a:r>
          </a:p>
          <a:p>
            <a:r>
              <a:rPr lang="de-DE" dirty="0">
                <a:sym typeface="Wingdings" panose="05000000000000000000" pitchFamily="2" charset="2"/>
              </a:rPr>
              <a:t>Sozialformen Anmerkung unklar</a:t>
            </a:r>
          </a:p>
          <a:p>
            <a:r>
              <a:rPr lang="de-DE" dirty="0">
                <a:sym typeface="Wingdings" panose="05000000000000000000" pitchFamily="2" charset="2"/>
              </a:rPr>
              <a:t>Anonymisierung nicht beachtet</a:t>
            </a:r>
          </a:p>
          <a:p>
            <a:r>
              <a:rPr lang="de-DE" dirty="0">
                <a:sym typeface="Wingdings" panose="05000000000000000000" pitchFamily="2" charset="2"/>
              </a:rPr>
              <a:t>Teilweise sehr differenzierte Reflexion, teilweise Wiederholung der Inhalte, keine Reflexion über…</a:t>
            </a:r>
          </a:p>
          <a:p>
            <a:endParaRPr lang="de-DE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63211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639C0F-93D7-4749-BF0F-41DD18ECB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Planung für das nächste Semester </a:t>
            </a:r>
          </a:p>
        </p:txBody>
      </p:sp>
      <p:pic>
        <p:nvPicPr>
          <p:cNvPr id="5" name="Inhaltsplatzhalter 4" descr="Ein Bild, das farbig, sitzend, Kuchen, Pink enthält.&#10;&#10;Automatisch generierte Beschreibung">
            <a:extLst>
              <a:ext uri="{FF2B5EF4-FFF2-40B4-BE49-F238E27FC236}">
                <a16:creationId xmlns:a16="http://schemas.microsoft.com/office/drawing/2014/main" id="{63440E04-06DA-4286-9A29-35DCD42223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000" y="1600200"/>
            <a:ext cx="7245999" cy="4525963"/>
          </a:xfrm>
        </p:spPr>
      </p:pic>
    </p:spTree>
    <p:extLst>
      <p:ext uri="{BB962C8B-B14F-4D97-AF65-F5344CB8AC3E}">
        <p14:creationId xmlns:p14="http://schemas.microsoft.com/office/powerpoint/2010/main" val="3357892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/>
              <a:t>Ziele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/>
              <a:t>Entwicklung der Fremdsprachenlehrerkompetenzen im Bereich der Unterrichtsplanung und Sprachvermittlung </a:t>
            </a:r>
          </a:p>
          <a:p>
            <a:pPr marL="0" indent="0">
              <a:buNone/>
            </a:pPr>
            <a:endParaRPr lang="de-AT" dirty="0"/>
          </a:p>
          <a:p>
            <a:pPr lvl="0"/>
            <a:r>
              <a:rPr lang="cs-CZ" dirty="0" err="1"/>
              <a:t>Einsicht</a:t>
            </a:r>
            <a:r>
              <a:rPr lang="cs-CZ" dirty="0"/>
              <a:t> in </a:t>
            </a:r>
            <a:r>
              <a:rPr lang="cs-CZ" dirty="0" err="1"/>
              <a:t>die</a:t>
            </a:r>
            <a:r>
              <a:rPr lang="cs-CZ" dirty="0"/>
              <a:t> En</a:t>
            </a:r>
            <a:r>
              <a:rPr lang="de-AT" dirty="0"/>
              <a:t>t</a:t>
            </a:r>
            <a:r>
              <a:rPr lang="cs-CZ" dirty="0" err="1"/>
              <a:t>wicklug</a:t>
            </a:r>
            <a:r>
              <a:rPr lang="cs-CZ" dirty="0"/>
              <a:t> der </a:t>
            </a:r>
            <a:r>
              <a:rPr lang="cs-CZ" dirty="0" err="1"/>
              <a:t>Metoden</a:t>
            </a:r>
            <a:r>
              <a:rPr lang="cs-CZ" dirty="0"/>
              <a:t> des </a:t>
            </a:r>
            <a:r>
              <a:rPr lang="cs-CZ" dirty="0" err="1"/>
              <a:t>fremdsprachlichen</a:t>
            </a:r>
            <a:r>
              <a:rPr lang="cs-CZ" dirty="0"/>
              <a:t> </a:t>
            </a:r>
            <a:r>
              <a:rPr lang="cs-CZ" dirty="0" err="1"/>
              <a:t>Unterrichts</a:t>
            </a:r>
            <a:r>
              <a:rPr lang="cs-CZ" dirty="0"/>
              <a:t>  </a:t>
            </a:r>
          </a:p>
          <a:p>
            <a:pPr lvl="0"/>
            <a:r>
              <a:rPr lang="de-DE" dirty="0"/>
              <a:t>Einsicht in den aktuellen methodisch-didaktischen Ansatz im Fremdsprachenunterricht</a:t>
            </a:r>
            <a:endParaRPr lang="cs-CZ" dirty="0"/>
          </a:p>
          <a:p>
            <a:pPr lvl="0"/>
            <a:r>
              <a:rPr lang="de-DE" dirty="0"/>
              <a:t>Einsicht in die curricularen Rahmenwerke</a:t>
            </a:r>
          </a:p>
          <a:p>
            <a:pPr lvl="0"/>
            <a:r>
              <a:rPr lang="cs-CZ" dirty="0" err="1"/>
              <a:t>Förderung</a:t>
            </a:r>
            <a:r>
              <a:rPr lang="cs-CZ" dirty="0"/>
              <a:t> der </a:t>
            </a:r>
            <a:r>
              <a:rPr lang="cs-CZ" dirty="0" err="1"/>
              <a:t>Fähigkeit</a:t>
            </a:r>
            <a:r>
              <a:rPr lang="cs-CZ" dirty="0"/>
              <a:t>, </a:t>
            </a:r>
            <a:r>
              <a:rPr lang="de-DE" dirty="0"/>
              <a:t>die Unterrichtsinhalte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vermitteln</a:t>
            </a:r>
            <a:r>
              <a:rPr lang="cs-CZ" dirty="0"/>
              <a:t> (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de-DE" dirty="0"/>
              <a:t>Einbeziehung </a:t>
            </a:r>
            <a:r>
              <a:rPr lang="cs-CZ" dirty="0"/>
              <a:t>der </a:t>
            </a:r>
            <a:r>
              <a:rPr lang="cs-CZ" dirty="0" err="1"/>
              <a:t>Prinzipien</a:t>
            </a:r>
            <a:r>
              <a:rPr lang="cs-CZ" dirty="0"/>
              <a:t> des </a:t>
            </a:r>
            <a:r>
              <a:rPr lang="cs-CZ" dirty="0" err="1"/>
              <a:t>modernen</a:t>
            </a:r>
            <a:r>
              <a:rPr lang="cs-CZ" dirty="0"/>
              <a:t> </a:t>
            </a:r>
            <a:r>
              <a:rPr lang="cs-CZ" dirty="0" err="1"/>
              <a:t>Fremdsprachenunterrichts</a:t>
            </a:r>
            <a:r>
              <a:rPr lang="cs-CZ" dirty="0"/>
              <a:t>) </a:t>
            </a:r>
          </a:p>
          <a:p>
            <a:pPr lvl="0"/>
            <a:r>
              <a:rPr lang="de-DE" dirty="0"/>
              <a:t>Aneignung von fachdidaktischem Basiswissen </a:t>
            </a:r>
          </a:p>
          <a:p>
            <a:pPr lvl="0"/>
            <a:r>
              <a:rPr lang="de-DE" dirty="0"/>
              <a:t>Entwicklung der Reflexionskompetenz der angehenden </a:t>
            </a:r>
            <a:r>
              <a:rPr lang="de-DE" dirty="0" err="1"/>
              <a:t>DaF</a:t>
            </a:r>
            <a:r>
              <a:rPr lang="de-DE" dirty="0"/>
              <a:t>-Lehrer/-innen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9026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/>
              <a:t>Inhalte</a:t>
            </a:r>
            <a:r>
              <a:rPr lang="de-AT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021032"/>
            <a:ext cx="7886700" cy="3688773"/>
          </a:xfrm>
        </p:spPr>
        <p:txBody>
          <a:bodyPr>
            <a:normAutofit fontScale="70000" lnSpcReduction="20000"/>
          </a:bodyPr>
          <a:lstStyle/>
          <a:p>
            <a:r>
              <a:rPr lang="de-DE" dirty="0"/>
              <a:t>Curriculare Rahmenwerke (</a:t>
            </a:r>
            <a:r>
              <a:rPr lang="de-DE" dirty="0" err="1"/>
              <a:t>GeR</a:t>
            </a:r>
            <a:r>
              <a:rPr lang="de-DE" dirty="0"/>
              <a:t>, Rahmenbildungsprogramme;  bzw. Sprachenportfolio)</a:t>
            </a:r>
            <a:endParaRPr lang="de-AT" dirty="0"/>
          </a:p>
          <a:p>
            <a:r>
              <a:rPr lang="de-AT" dirty="0"/>
              <a:t>Methoden des fremdsprachlichen Unterrichts im Überblick (GÜM, direkte Methoden, ALM, AVM, alternative Ansätze)</a:t>
            </a:r>
          </a:p>
          <a:p>
            <a:r>
              <a:rPr lang="de-AT" dirty="0"/>
              <a:t>Kommunikative Methode, interkultureller Ansatz (incl. Kommunikative Kompetenz, interkulturelle kommunikative Kompetenz)</a:t>
            </a:r>
          </a:p>
          <a:p>
            <a:r>
              <a:rPr lang="cs-CZ" dirty="0" err="1"/>
              <a:t>Unterrichtsplanung</a:t>
            </a:r>
            <a:r>
              <a:rPr lang="cs-CZ" dirty="0"/>
              <a:t>,</a:t>
            </a:r>
            <a:r>
              <a:rPr lang="de-AT" dirty="0"/>
              <a:t> - </a:t>
            </a:r>
            <a:r>
              <a:rPr lang="de-AT" dirty="0" err="1"/>
              <a:t>vorbereitung</a:t>
            </a:r>
            <a:endParaRPr lang="de-AT" dirty="0"/>
          </a:p>
          <a:p>
            <a:r>
              <a:rPr lang="de-AT" dirty="0"/>
              <a:t>Vermittlung von Aussprache, Grammatik, Wortschatz im </a:t>
            </a:r>
            <a:r>
              <a:rPr lang="de-AT" dirty="0" err="1"/>
              <a:t>DaF</a:t>
            </a:r>
            <a:r>
              <a:rPr lang="de-AT" dirty="0"/>
              <a:t>-Unterricht</a:t>
            </a:r>
          </a:p>
          <a:p>
            <a:r>
              <a:rPr lang="de-AT" dirty="0"/>
              <a:t>Entwicklung von </a:t>
            </a:r>
            <a:r>
              <a:rPr lang="de-AT" dirty="0" err="1"/>
              <a:t>Sprachfer</a:t>
            </a:r>
            <a:r>
              <a:rPr lang="cs-CZ" dirty="0" err="1"/>
              <a:t>tigkeit</a:t>
            </a:r>
            <a:r>
              <a:rPr lang="de-AT" dirty="0"/>
              <a:t>en im </a:t>
            </a:r>
            <a:r>
              <a:rPr lang="de-AT" dirty="0" err="1"/>
              <a:t>DaF</a:t>
            </a:r>
            <a:r>
              <a:rPr lang="de-AT" dirty="0"/>
              <a:t>-Unterricht  (HV, LV, Sprechen, Schreiben)</a:t>
            </a:r>
          </a:p>
        </p:txBody>
      </p:sp>
    </p:spTree>
    <p:extLst>
      <p:ext uri="{BB962C8B-B14F-4D97-AF65-F5344CB8AC3E}">
        <p14:creationId xmlns:p14="http://schemas.microsoft.com/office/powerpoint/2010/main" val="26968677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2376</Words>
  <Application>Microsoft Office PowerPoint</Application>
  <PresentationFormat>Bildschirmpräsentation (4:3)</PresentationFormat>
  <Paragraphs>257</Paragraphs>
  <Slides>48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48</vt:i4>
      </vt:variant>
    </vt:vector>
  </HeadingPairs>
  <TitlesOfParts>
    <vt:vector size="52" baseType="lpstr">
      <vt:lpstr>Arial</vt:lpstr>
      <vt:lpstr>Calibri</vt:lpstr>
      <vt:lpstr>Wingdings</vt:lpstr>
      <vt:lpstr>Motiv sady Office</vt:lpstr>
      <vt:lpstr>2. Einheit_ FS 2020 </vt:lpstr>
      <vt:lpstr>PowerPoint-Präsentation</vt:lpstr>
      <vt:lpstr>Evaluation </vt:lpstr>
      <vt:lpstr>PowerPoint-Präsentation</vt:lpstr>
      <vt:lpstr>Feedback BB</vt:lpstr>
      <vt:lpstr>PowerPoint-Präsentation</vt:lpstr>
      <vt:lpstr>Planung für das nächste Semester </vt:lpstr>
      <vt:lpstr>Ziele</vt:lpstr>
      <vt:lpstr>Inhalte </vt:lpstr>
      <vt:lpstr>Unterrichtsmethoden</vt:lpstr>
      <vt:lpstr>Abschluss/Anforderungen (4 Kredite)</vt:lpstr>
      <vt:lpstr>Struktur der Hausarbeit</vt:lpstr>
      <vt:lpstr>Struktur der jeweiligen Unterrichtsaktivität  </vt:lpstr>
      <vt:lpstr>Literatur</vt:lpstr>
      <vt:lpstr>Literatur</vt:lpstr>
      <vt:lpstr>Unterrichtsaktivitäten aus der Praxis (Erfahrungen) </vt:lpstr>
      <vt:lpstr>Unterrichtssimulation / Präsentationen der eigenen Unterrichtsentwürfe</vt:lpstr>
      <vt:lpstr>Thema 1: Curriculare Rahmenwerke</vt:lpstr>
      <vt:lpstr>Rahmenbildungsprogramm für Gymnasien (Rámcový vzdělávací program pro gymnázia) </vt:lpstr>
      <vt:lpstr>Cizí jazyk / die erste Fremdsprache (L2)</vt:lpstr>
      <vt:lpstr>Další cizí jazyk / die zweite Fremdsprache – Folgesprache oft nach Englisch (L3) </vt:lpstr>
      <vt:lpstr>Gemeinsamer europäischer Referenzrahmen (GER)</vt:lpstr>
      <vt:lpstr>PowerPoint-Präsentation</vt:lpstr>
      <vt:lpstr>GER</vt:lpstr>
      <vt:lpstr>Sechs Leistungsniveaus </vt:lpstr>
      <vt:lpstr>PowerPoint-Präsentation</vt:lpstr>
      <vt:lpstr>PowerPoint-Präsentation</vt:lpstr>
      <vt:lpstr>PowerPoint-Präsentation</vt:lpstr>
      <vt:lpstr>Grundprinzipien der europäischen Sprachenpolitik</vt:lpstr>
      <vt:lpstr>Das Europäische Sprachenportfolio</vt:lpstr>
      <vt:lpstr>Elemente des Sprachenportfolios</vt:lpstr>
      <vt:lpstr>Funktionen des  Sprachenportfolios</vt:lpstr>
      <vt:lpstr>Das Sprachenportfolio</vt:lpstr>
      <vt:lpstr>PowerPoint-Präsentation</vt:lpstr>
      <vt:lpstr>Profile deutsch </vt:lpstr>
      <vt:lpstr>PowerPoint-Präsentation</vt:lpstr>
      <vt:lpstr>Rahmenbildungsprogramm für Gymnasien (Rámcový vzdělávací program pro gymnázia) </vt:lpstr>
      <vt:lpstr>Cizí jazyk / die erste Fremdsprache (L2)</vt:lpstr>
      <vt:lpstr>Další cizí jazyk / die zweite Fremdsprache – Folgesprache oft nach Englisch (L3) </vt:lpstr>
      <vt:lpstr>Cizí jazyk</vt:lpstr>
      <vt:lpstr>PowerPoint-Präsentation</vt:lpstr>
      <vt:lpstr>Další cizí jazyk</vt:lpstr>
      <vt:lpstr>PowerPoint-Präsentation</vt:lpstr>
      <vt:lpstr>Unterrichtsplanung </vt:lpstr>
      <vt:lpstr>Werbung</vt:lpstr>
      <vt:lpstr>Linguistic Landscapes mit Camilla Badstübner Kizik am 16. 03. </vt:lpstr>
      <vt:lpstr>Anmeldung</vt:lpstr>
      <vt:lpstr>Staatsprüfung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Einheit_ FS 2020</dc:title>
  <dc:creator>Janíková</dc:creator>
  <cp:lastModifiedBy>Johannes Benjamin Köck</cp:lastModifiedBy>
  <cp:revision>4</cp:revision>
  <dcterms:created xsi:type="dcterms:W3CDTF">2020-02-25T11:21:07Z</dcterms:created>
  <dcterms:modified xsi:type="dcterms:W3CDTF">2020-02-26T11:11:06Z</dcterms:modified>
</cp:coreProperties>
</file>