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14042-3C30-415C-92CE-EEA9FDCDA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B768FE-8B90-4EDB-9128-D38A3BA3C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F56672-7E15-4E87-B66D-A28B6B6F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B7DD1-EC04-4FEA-8E07-8033B1D6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D62ABD-56A6-44B2-B3BC-0E8D230C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63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6B9EA-47EB-48D0-996C-8B570336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486492-83B4-43DB-85ED-4C4ABDCAE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DA2F6-187F-48CA-905C-A56E0C29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7B6328-D4A9-420A-AE33-E0916DCC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4C5016-E263-4FE2-A4E3-256B2E3A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65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6240A0F-D9BB-4475-8EBB-CB6E3A2EBB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15DE1D-6CAC-40D6-B073-161BD4184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811C8C-6E39-4322-A5CA-EAE5602D9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9B3807-E4A0-4B82-9713-3E9F7EC00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6E90DB-84A5-409F-BF29-A257A665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25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D75FC-CFE3-42FF-898A-13FD41746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48DC6-1E63-42F6-B8D2-DD0030FE8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25CE1-0842-4ADB-BB49-2FA5D4CFA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6FA3EA-2BD5-402D-B889-CC4511AF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17381E-B4ED-457D-958D-A6BB4797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4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D047B-0B91-4383-8BE7-5F57C5B9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547FDB-106C-42F6-AFFB-BB6425A47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7EEF5D-C843-43CE-87C9-08FE287A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3D9E20-BF73-4D6D-8FDC-E9BAA191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1532B4-695D-4EA3-8497-6BF993CE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96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89069-B99A-40B4-8163-3BF723E6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B7ED3E-179D-4943-8E7F-978D3D381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B358F8-0FAD-4D7E-AC33-24E69AB91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EEB4F1-BFFF-45FB-ACAE-CB4D8A31A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7E05D5-B2B7-468B-A763-45488133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7CFE7A-01A4-4D65-BCE8-E43A24339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37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E20EF-BDF0-4FB7-AAE1-6FB6AFF2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F3A5E9-5974-46EE-A951-C8B58BE67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9CC7B3-5D92-4B92-97F3-AFA60525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E8B440-42CD-4C77-AD97-417E8FDC8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12B04C-660E-41E5-9203-9E66EA536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8555379-17FE-47E4-AA3F-370C6F1D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AE1131-82B7-40F1-9CC7-A090503A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3A501DF-CEB5-4D55-9AD2-37871C030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90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AC66F-82A5-4A48-B848-9D9111E4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CA71FE-4B41-4F9A-A300-4AF6467A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B2D7AE-69D8-4611-8C7B-9176532A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B4982A-BD7E-4FA1-9C2A-4F63B1B5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2E5047-00B2-4368-B3AA-B0CD727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4071E11-2084-46AB-AB46-16EE22D6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C801DD-CB49-46AE-A5ED-3A9BBBF8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1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5EF45-97EB-420C-8A49-F83B51C74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6D5234-9EE4-4927-8972-EF70AFF3D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A28EC2-AF76-4A44-8419-AB3365380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D7F481-7DBF-49F6-B6B1-53B57690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363074-BA0C-4C05-ADF1-07C98C46B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7661C0-AEEB-418E-A2AF-72895949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A23B9-3E6B-4738-BE6C-D6AECC9C3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C4F5EB-CB1A-403E-82C8-33E0E72C7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AB6797-E73D-41BE-A4A1-3FCFCAC73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B595BD-09FB-40D0-A36D-57185469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9A9245-FD97-4DC7-A525-8FA4E1E4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8D0713-FFDA-43D4-8EAD-11085C88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23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881508-E653-4516-9316-CD04199C3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FF07FE-CAC0-4443-BEE3-7597E74E3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F275E-3B6A-49F1-A70C-6B3DDBC3C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0F36E-B744-4B14-AB0C-CF6BEB19A4FC}" type="datetimeFigureOut">
              <a:rPr lang="cs-CZ" smtClean="0"/>
              <a:t>26.05.2020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8E265A-B761-463F-B84B-036038943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2C59CB-90FC-4C5E-8C45-60D540959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CF0DF-4EDF-4B75-8FC5-6F40DAAF61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90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4790E-B8B0-4DEE-888C-0D123A4E30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Kolloquium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02C62B-D956-48C2-A021-ADD0FBD8E4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Phraseologismen</a:t>
            </a:r>
            <a:r>
              <a:rPr lang="cs-CZ" b="1" dirty="0"/>
              <a:t> in </a:t>
            </a:r>
            <a:r>
              <a:rPr lang="cs-CZ" b="1" dirty="0" err="1"/>
              <a:t>Texten</a:t>
            </a:r>
            <a:endParaRPr lang="cs-CZ" b="1" dirty="0"/>
          </a:p>
          <a:p>
            <a:r>
              <a:rPr lang="cs-CZ" b="1" dirty="0" err="1"/>
              <a:t>Anekdoten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064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D368AD-D514-43FF-80C2-1A237D9C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de-DE" altLang="cs-CZ" b="1" dirty="0">
                <a:solidFill>
                  <a:srgbClr val="FF0000"/>
                </a:solidFill>
              </a:rPr>
              <a:t>auf eigenen Füßen stehen</a:t>
            </a:r>
            <a:br>
              <a:rPr lang="de-DE" alt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C72E1-D5C7-4E93-A3E0-E9D0A1F02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Doppeldeutigkeit, </a:t>
            </a:r>
          </a:p>
          <a:p>
            <a:r>
              <a:rPr lang="de-DE" altLang="cs-CZ" b="1" dirty="0"/>
              <a:t>wörtliche Bedeutung reaktiviert </a:t>
            </a:r>
          </a:p>
          <a:p>
            <a:r>
              <a:rPr lang="cs-CZ" altLang="cs-CZ" b="1" dirty="0"/>
              <a:t>v</a:t>
            </a:r>
            <a:r>
              <a:rPr lang="de-DE" altLang="cs-CZ" b="1" dirty="0" err="1"/>
              <a:t>olläquivalent</a:t>
            </a:r>
            <a:endParaRPr lang="de-DE" altLang="cs-CZ" b="1" dirty="0"/>
          </a:p>
          <a:p>
            <a:r>
              <a:rPr lang="de-DE" altLang="cs-CZ" b="1" i="1" dirty="0" err="1"/>
              <a:t>stát</a:t>
            </a:r>
            <a:r>
              <a:rPr lang="de-DE" altLang="cs-CZ" b="1" i="1" dirty="0"/>
              <a:t> na </a:t>
            </a:r>
            <a:r>
              <a:rPr lang="de-DE" altLang="cs-CZ" b="1" i="1" dirty="0" err="1"/>
              <a:t>vlastních</a:t>
            </a:r>
            <a:r>
              <a:rPr lang="de-DE" altLang="cs-CZ" b="1" i="1" dirty="0"/>
              <a:t> </a:t>
            </a:r>
            <a:r>
              <a:rPr lang="de-DE" altLang="cs-CZ" b="1" i="1" dirty="0" err="1"/>
              <a:t>nohách</a:t>
            </a:r>
            <a:endParaRPr lang="cs-CZ" altLang="cs-CZ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47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67236-1996-435E-B272-9C6F8BEF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auf Kohlen sitzen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67298-7CF8-45C1-ABCA-FB3CC88C5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altLang="cs-CZ" b="1" dirty="0"/>
              <a:t>Doppeldeutigkeit: </a:t>
            </a:r>
          </a:p>
          <a:p>
            <a:r>
              <a:rPr lang="de-DE" altLang="cs-CZ" b="1" dirty="0"/>
              <a:t>1. etwas besitzen</a:t>
            </a:r>
            <a:r>
              <a:rPr lang="cs-CZ" altLang="cs-CZ" b="1" dirty="0"/>
              <a:t>: „</a:t>
            </a:r>
            <a:r>
              <a:rPr lang="cs-CZ" altLang="cs-CZ" b="1" i="1" dirty="0"/>
              <a:t>na něčem (si) sedět</a:t>
            </a:r>
            <a:r>
              <a:rPr lang="cs-CZ" altLang="cs-CZ" b="1" dirty="0"/>
              <a:t>“</a:t>
            </a:r>
            <a:endParaRPr lang="de-DE" altLang="cs-CZ" b="1" dirty="0"/>
          </a:p>
          <a:p>
            <a:r>
              <a:rPr lang="de-DE" altLang="cs-CZ" b="1" dirty="0"/>
              <a:t>2. nervös sein</a:t>
            </a:r>
          </a:p>
          <a:p>
            <a:r>
              <a:rPr lang="de-DE" altLang="cs-CZ" b="1" dirty="0"/>
              <a:t>Volläquivalenz</a:t>
            </a:r>
            <a:r>
              <a:rPr lang="cs-CZ" altLang="cs-CZ" b="1" dirty="0"/>
              <a:t>?</a:t>
            </a:r>
            <a:endParaRPr lang="de-DE" altLang="cs-CZ" b="1" dirty="0"/>
          </a:p>
          <a:p>
            <a:r>
              <a:rPr lang="cs-CZ" altLang="cs-CZ" b="1" i="1" dirty="0"/>
              <a:t>být/sedět jak na </a:t>
            </a:r>
            <a:r>
              <a:rPr lang="cs-CZ" altLang="cs-CZ" b="1" i="1" dirty="0" err="1"/>
              <a:t>řežavém</a:t>
            </a:r>
            <a:r>
              <a:rPr lang="cs-CZ" altLang="cs-CZ" b="1" i="1" dirty="0"/>
              <a:t> uhlí/žhavých uhlíkách</a:t>
            </a:r>
          </a:p>
          <a:p>
            <a:r>
              <a:rPr lang="cs-CZ" altLang="cs-CZ" b="1" i="1" dirty="0"/>
              <a:t>být jak na trní/ na jehlách – </a:t>
            </a:r>
            <a:r>
              <a:rPr lang="cs-CZ" altLang="cs-CZ" b="1" dirty="0"/>
              <a:t>změna povolání otce: obchod s růžemi, galanterie</a:t>
            </a:r>
          </a:p>
          <a:p>
            <a:r>
              <a:rPr lang="cs-CZ" altLang="cs-CZ" b="1" i="1" dirty="0"/>
              <a:t>sedět jak na sudu se střelným prachem – </a:t>
            </a:r>
            <a:r>
              <a:rPr lang="cs-CZ" altLang="cs-CZ" b="1" dirty="0"/>
              <a:t>otec majitel uhelného skladu, zbrojnice…</a:t>
            </a:r>
            <a:endParaRPr lang="cs-CZ" altLang="cs-CZ" b="1" i="1" dirty="0"/>
          </a:p>
          <a:p>
            <a:r>
              <a:rPr lang="cs-CZ" altLang="cs-CZ" b="1" i="1" dirty="0"/>
              <a:t>mít bobky </a:t>
            </a:r>
            <a:r>
              <a:rPr lang="cs-CZ" altLang="cs-CZ" b="1" dirty="0"/>
              <a:t>(mít strach): otec majitel městské kanalizace</a:t>
            </a:r>
            <a:endParaRPr lang="de-DE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8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40944-5898-4822-A1AB-14C2A45E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jmdm</a:t>
            </a:r>
            <a:r>
              <a:rPr lang="cs-CZ" altLang="cs-CZ" b="1" dirty="0">
                <a:solidFill>
                  <a:srgbClr val="FF0000"/>
                </a:solidFill>
              </a:rPr>
              <a:t>. </a:t>
            </a:r>
            <a:r>
              <a:rPr lang="cs-CZ" altLang="cs-CZ" b="1" dirty="0" err="1">
                <a:solidFill>
                  <a:srgbClr val="FF0000"/>
                </a:solidFill>
              </a:rPr>
              <a:t>das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Fell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de-DE" altLang="cs-CZ" b="1" dirty="0">
                <a:solidFill>
                  <a:srgbClr val="FF0000"/>
                </a:solidFill>
              </a:rPr>
              <a:t>über die Ohren ziehen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C04C1D-B3E8-4D8A-8404-5C1412688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Kontext – Assoziationen: Hirt – Schafe</a:t>
            </a:r>
          </a:p>
          <a:p>
            <a:r>
              <a:rPr lang="de-DE" altLang="cs-CZ" b="1" i="1" dirty="0"/>
              <a:t>sed</a:t>
            </a:r>
            <a:r>
              <a:rPr lang="cs-CZ" altLang="cs-CZ" b="1" i="1" dirty="0" err="1"/>
              <a:t>řít</a:t>
            </a:r>
            <a:r>
              <a:rPr lang="cs-CZ" altLang="cs-CZ" b="1" i="1" dirty="0"/>
              <a:t> z někoho kůži/ (z)rasovat někoho</a:t>
            </a:r>
          </a:p>
          <a:p>
            <a:r>
              <a:rPr lang="cs-CZ" altLang="cs-CZ" b="1" dirty="0" err="1"/>
              <a:t>Teil</a:t>
            </a:r>
            <a:r>
              <a:rPr lang="de-DE" altLang="cs-CZ" b="1" dirty="0" err="1"/>
              <a:t>äquivalenz</a:t>
            </a:r>
            <a:r>
              <a:rPr lang="de-DE" altLang="cs-CZ" b="1" dirty="0"/>
              <a:t>/semantische Äquivalenz?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04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56C37-DDE1-4868-9B3E-E509678A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4. Hier wird auch nur mit Wasser gekocht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DA6A6B-3CAE-4081-8E24-E1E78BE67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Modifikation durch Erweiterung</a:t>
            </a:r>
          </a:p>
          <a:p>
            <a:r>
              <a:rPr lang="de-DE" altLang="cs-CZ" b="1" dirty="0"/>
              <a:t>Kontext</a:t>
            </a:r>
            <a:r>
              <a:rPr lang="cs-CZ" altLang="cs-CZ" b="1" dirty="0"/>
              <a:t> </a:t>
            </a:r>
            <a:r>
              <a:rPr lang="cs-CZ" altLang="cs-CZ" b="1" dirty="0" err="1"/>
              <a:t>wichtig</a:t>
            </a:r>
            <a:endParaRPr lang="de-DE" altLang="cs-CZ" b="1" dirty="0"/>
          </a:p>
          <a:p>
            <a:r>
              <a:rPr lang="cs-CZ" altLang="cs-CZ" b="1" i="1" dirty="0"/>
              <a:t>Všude je chleba o dvou kůrkách…</a:t>
            </a:r>
          </a:p>
          <a:p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de-DE" altLang="cs-CZ" b="1" dirty="0"/>
              <a:t>Äquivalenz</a:t>
            </a:r>
          </a:p>
          <a:p>
            <a:r>
              <a:rPr lang="cs-CZ" altLang="cs-CZ" b="1" i="1" dirty="0"/>
              <a:t>v</a:t>
            </a:r>
            <a:r>
              <a:rPr lang="de-DE" altLang="cs-CZ" b="1" i="1" dirty="0"/>
              <a:t>a</a:t>
            </a:r>
            <a:r>
              <a:rPr lang="cs-CZ" altLang="cs-CZ" b="1" i="1" dirty="0" err="1"/>
              <a:t>řit</a:t>
            </a:r>
            <a:r>
              <a:rPr lang="cs-CZ" altLang="cs-CZ" b="1" i="1" dirty="0"/>
              <a:t> z vody </a:t>
            </a:r>
            <a:r>
              <a:rPr lang="cs-CZ" altLang="cs-CZ" b="1" dirty="0"/>
              <a:t>– „</a:t>
            </a:r>
            <a:r>
              <a:rPr lang="cs-CZ" altLang="cs-CZ" b="1" dirty="0" err="1"/>
              <a:t>falsche</a:t>
            </a:r>
            <a:r>
              <a:rPr lang="cs-CZ" altLang="cs-CZ" b="1" dirty="0"/>
              <a:t> </a:t>
            </a:r>
            <a:r>
              <a:rPr lang="cs-CZ" altLang="cs-CZ" b="1" dirty="0" err="1"/>
              <a:t>Freunde</a:t>
            </a:r>
            <a:r>
              <a:rPr lang="cs-CZ" altLang="cs-CZ" b="1" dirty="0"/>
              <a:t>“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61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8E633-0143-4D32-BB23-E6BC2B19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5</a:t>
            </a:r>
            <a:r>
              <a:rPr lang="cs-CZ" altLang="cs-CZ" b="1" dirty="0">
                <a:solidFill>
                  <a:srgbClr val="FF0000"/>
                </a:solidFill>
              </a:rPr>
              <a:t>. </a:t>
            </a:r>
            <a:r>
              <a:rPr lang="cs-CZ" altLang="cs-CZ" b="1" dirty="0" err="1">
                <a:solidFill>
                  <a:srgbClr val="FF0000"/>
                </a:solidFill>
              </a:rPr>
              <a:t>Semantisches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Feld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Musik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634125-34F6-4094-BD95-B60F46D7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i="1" dirty="0"/>
              <a:t>j</a:t>
            </a:r>
            <a:r>
              <a:rPr lang="cs-CZ" altLang="cs-CZ" b="1" i="1" dirty="0" err="1"/>
              <a:t>mdm</a:t>
            </a:r>
            <a:r>
              <a:rPr lang="cs-CZ" altLang="cs-CZ" b="1" i="1" dirty="0"/>
              <a:t>. </a:t>
            </a:r>
            <a:r>
              <a:rPr lang="de-DE" altLang="cs-CZ" b="1" i="1" dirty="0"/>
              <a:t>d</a:t>
            </a:r>
            <a:r>
              <a:rPr lang="cs-CZ" altLang="cs-CZ" b="1" i="1" dirty="0" err="1"/>
              <a:t>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Fl</a:t>
            </a:r>
            <a:r>
              <a:rPr lang="de-DE" altLang="cs-CZ" b="1" i="1" dirty="0" err="1"/>
              <a:t>ötentöne</a:t>
            </a:r>
            <a:r>
              <a:rPr lang="de-DE" altLang="cs-CZ" b="1" i="1" dirty="0"/>
              <a:t> beibringen</a:t>
            </a:r>
          </a:p>
          <a:p>
            <a:r>
              <a:rPr lang="de-DE" altLang="cs-CZ" b="1" i="1" dirty="0"/>
              <a:t>jmdm. den Marsch blasen </a:t>
            </a:r>
            <a:r>
              <a:rPr lang="de-DE" altLang="cs-CZ" b="1" dirty="0"/>
              <a:t>(salopp) – </a:t>
            </a:r>
            <a:r>
              <a:rPr lang="de-DE" altLang="cs-CZ" b="1" dirty="0" err="1"/>
              <a:t>sprdnout</a:t>
            </a:r>
            <a:r>
              <a:rPr lang="cs-CZ" altLang="cs-CZ" b="1" dirty="0"/>
              <a:t>, seřvat, </a:t>
            </a:r>
            <a:r>
              <a:rPr lang="cs-CZ" altLang="cs-CZ" b="1" dirty="0" err="1"/>
              <a:t>sepsout</a:t>
            </a:r>
            <a:endParaRPr lang="de-DE" altLang="cs-CZ" b="1" dirty="0"/>
          </a:p>
          <a:p>
            <a:r>
              <a:rPr lang="de-DE" altLang="cs-CZ" b="1" dirty="0"/>
              <a:t>Semantische Äquivalenz/Nulläquivalenz</a:t>
            </a:r>
            <a:r>
              <a:rPr lang="cs-CZ" altLang="cs-CZ" b="1" dirty="0"/>
              <a:t>:</a:t>
            </a:r>
          </a:p>
          <a:p>
            <a:r>
              <a:rPr lang="cs-CZ" altLang="cs-CZ" b="1" i="1" dirty="0"/>
              <a:t>nutit skákat/tancovat, jak někdo píská/podle něčí noty</a:t>
            </a:r>
          </a:p>
          <a:p>
            <a:r>
              <a:rPr lang="cs-CZ" altLang="cs-CZ" b="1" i="1" dirty="0"/>
              <a:t>brnkat na nervy, (nutit) pochodovat do taktu, zahrát bandurskou,</a:t>
            </a:r>
          </a:p>
          <a:p>
            <a:r>
              <a:rPr lang="cs-CZ" altLang="cs-CZ" b="1" i="1" dirty="0"/>
              <a:t>seřvat někoho na tři doby</a:t>
            </a:r>
          </a:p>
          <a:p>
            <a:r>
              <a:rPr lang="cs-CZ" altLang="cs-CZ" b="1" dirty="0" err="1"/>
              <a:t>Assoziationen</a:t>
            </a:r>
            <a:r>
              <a:rPr lang="cs-CZ" altLang="cs-CZ" b="1" dirty="0"/>
              <a:t> </a:t>
            </a:r>
            <a:r>
              <a:rPr lang="cs-CZ" altLang="cs-CZ" b="1" dirty="0" err="1"/>
              <a:t>Medizin</a:t>
            </a:r>
            <a:r>
              <a:rPr lang="cs-CZ" altLang="cs-CZ" b="1" dirty="0"/>
              <a:t>: </a:t>
            </a:r>
            <a:r>
              <a:rPr lang="cs-CZ" altLang="cs-CZ" b="1" i="1" dirty="0"/>
              <a:t>dávat kapky/sodu, zvednout mandle</a:t>
            </a:r>
            <a:endParaRPr lang="de-DE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00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726E3-A23E-4150-98B4-D0C1CC39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6. </a:t>
            </a:r>
            <a:r>
              <a:rPr lang="cs-CZ" altLang="cs-CZ" b="1" dirty="0" err="1">
                <a:solidFill>
                  <a:srgbClr val="FF0000"/>
                </a:solidFill>
              </a:rPr>
              <a:t>auf</a:t>
            </a:r>
            <a:r>
              <a:rPr lang="cs-CZ" altLang="cs-CZ" b="1" dirty="0">
                <a:solidFill>
                  <a:srgbClr val="FF0000"/>
                </a:solidFill>
              </a:rPr>
              <a:t> dem </a:t>
            </a:r>
            <a:r>
              <a:rPr lang="cs-CZ" altLang="cs-CZ" b="1" dirty="0" err="1">
                <a:solidFill>
                  <a:srgbClr val="FF0000"/>
                </a:solidFill>
              </a:rPr>
              <a:t>Holzweg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sein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17F53-AA29-41A0-B5A1-4CC14F349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i="1" dirty="0"/>
              <a:t>být na scestí</a:t>
            </a:r>
          </a:p>
          <a:p>
            <a:r>
              <a:rPr lang="cs-CZ" altLang="cs-CZ" b="1" dirty="0" err="1"/>
              <a:t>Assoziationen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Holz</a:t>
            </a:r>
            <a:r>
              <a:rPr lang="cs-CZ" altLang="cs-CZ" b="1" dirty="0"/>
              <a:t>:</a:t>
            </a:r>
          </a:p>
          <a:p>
            <a:r>
              <a:rPr lang="cs-CZ" altLang="cs-CZ" b="1" i="1" dirty="0"/>
              <a:t>být jak prkno? </a:t>
            </a:r>
            <a:r>
              <a:rPr lang="cs-CZ" altLang="cs-CZ" b="1" dirty="0"/>
              <a:t>– neslušné, lépe: </a:t>
            </a:r>
            <a:r>
              <a:rPr lang="cs-CZ" altLang="cs-CZ" b="1" i="1" dirty="0"/>
              <a:t>být (příliš) prkenná</a:t>
            </a:r>
            <a:endParaRPr lang="cs-CZ" altLang="cs-CZ" b="1" dirty="0"/>
          </a:p>
          <a:p>
            <a:r>
              <a:rPr lang="cs-CZ" altLang="cs-CZ" b="1" i="1" dirty="0"/>
              <a:t>splést si cestu, být vedle jak ta jedle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04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143A0-0D4F-429E-9854-51CD0BAC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7. </a:t>
            </a:r>
            <a:r>
              <a:rPr lang="cs-CZ" altLang="cs-CZ" b="1" dirty="0" err="1">
                <a:solidFill>
                  <a:srgbClr val="FF0000"/>
                </a:solidFill>
              </a:rPr>
              <a:t>jmdm</a:t>
            </a:r>
            <a:r>
              <a:rPr lang="cs-CZ" altLang="cs-CZ" b="1" dirty="0">
                <a:solidFill>
                  <a:srgbClr val="FF0000"/>
                </a:solidFill>
              </a:rPr>
              <a:t>. </a:t>
            </a:r>
            <a:r>
              <a:rPr lang="cs-CZ" altLang="cs-CZ" b="1" dirty="0" err="1">
                <a:solidFill>
                  <a:srgbClr val="FF0000"/>
                </a:solidFill>
              </a:rPr>
              <a:t>steigt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etw</a:t>
            </a:r>
            <a:r>
              <a:rPr lang="cs-CZ" altLang="cs-CZ" b="1" dirty="0">
                <a:solidFill>
                  <a:srgbClr val="FF0000"/>
                </a:solidFill>
              </a:rPr>
              <a:t>. (Alkohol, </a:t>
            </a:r>
            <a:r>
              <a:rPr lang="cs-CZ" altLang="cs-CZ" b="1" dirty="0" err="1">
                <a:solidFill>
                  <a:srgbClr val="FF0000"/>
                </a:solidFill>
              </a:rPr>
              <a:t>Ruhm</a:t>
            </a:r>
            <a:r>
              <a:rPr lang="cs-CZ" altLang="cs-CZ" b="1" dirty="0">
                <a:solidFill>
                  <a:srgbClr val="FF0000"/>
                </a:solidFill>
              </a:rPr>
              <a:t>) in den </a:t>
            </a:r>
            <a:r>
              <a:rPr lang="cs-CZ" altLang="cs-CZ" b="1" dirty="0" err="1">
                <a:solidFill>
                  <a:srgbClr val="FF0000"/>
                </a:solidFill>
              </a:rPr>
              <a:t>Kopf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03A72D-615B-4512-BE3F-2065BB18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i="1" dirty="0"/>
              <a:t>stoupat/stoupnout do hlavy </a:t>
            </a:r>
            <a:r>
              <a:rPr lang="cs-CZ" altLang="cs-CZ" b="1" dirty="0"/>
              <a:t>(a tím zatemnit rozum)</a:t>
            </a:r>
          </a:p>
          <a:p>
            <a:r>
              <a:rPr lang="cs-CZ" altLang="cs-CZ" b="1" dirty="0" err="1"/>
              <a:t>Voll</a:t>
            </a:r>
            <a:r>
              <a:rPr lang="de-DE" altLang="cs-CZ" b="1" dirty="0" err="1"/>
              <a:t>äquivalenz</a:t>
            </a:r>
            <a:endParaRPr lang="cs-CZ" altLang="cs-CZ" b="1" dirty="0"/>
          </a:p>
          <a:p>
            <a:r>
              <a:rPr lang="cs-CZ" altLang="cs-CZ" b="1" dirty="0" err="1"/>
              <a:t>Metapher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925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Kolloquium</vt:lpstr>
      <vt:lpstr> 1. auf eigenen Füßen stehen </vt:lpstr>
      <vt:lpstr>2. auf Kohlen sitzen</vt:lpstr>
      <vt:lpstr>3. jmdm. das Fell über die Ohren ziehen</vt:lpstr>
      <vt:lpstr>4. Hier wird auch nur mit Wasser gekocht</vt:lpstr>
      <vt:lpstr>5. Semantisches Feld Musik</vt:lpstr>
      <vt:lpstr>6. auf dem Holzweg sein</vt:lpstr>
      <vt:lpstr>7. jmdm. steigt etw. (Alkohol, Ruhm) in den Kopf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Kolloquium</dc:title>
  <dc:creator>Jiřina Malá</dc:creator>
  <cp:lastModifiedBy>Jiřina Malá</cp:lastModifiedBy>
  <cp:revision>6</cp:revision>
  <dcterms:created xsi:type="dcterms:W3CDTF">2020-05-25T11:20:36Z</dcterms:created>
  <dcterms:modified xsi:type="dcterms:W3CDTF">2020-05-26T08:41:30Z</dcterms:modified>
</cp:coreProperties>
</file>