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webp" ContentType="image/jpe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0080625" cy="7559675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494" y="78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32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800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32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32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463920" y="19800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567480" y="19800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567480" y="44244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3463920" y="44244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360000" y="44244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32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1C1C1C"/>
              </a:solidFill>
              <a:latin typeface="Source Sans Pro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32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32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8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8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3200" b="1" strike="noStrike" spc="-1">
              <a:solidFill>
                <a:srgbClr val="FFFFFF"/>
              </a:solidFill>
              <a:latin typeface="Source Sans Pro Black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360000" y="360000"/>
            <a:ext cx="9360000" cy="4173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1C1C1C"/>
              </a:solidFill>
              <a:latin typeface="Source Sans Pro Light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32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8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32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1C1C1C"/>
              </a:solidFill>
              <a:latin typeface="Source Sans Pro Light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32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8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32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800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32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800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32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32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3463920" y="19800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6567480" y="19800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 type="body"/>
          </p:nvPr>
        </p:nvSpPr>
        <p:spPr>
          <a:xfrm>
            <a:off x="6567480" y="44244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 type="body"/>
          </p:nvPr>
        </p:nvSpPr>
        <p:spPr>
          <a:xfrm>
            <a:off x="3463920" y="44244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 type="body"/>
          </p:nvPr>
        </p:nvSpPr>
        <p:spPr>
          <a:xfrm>
            <a:off x="360000" y="4424400"/>
            <a:ext cx="29556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32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32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8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8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3200" b="1" strike="noStrike" spc="-1">
              <a:solidFill>
                <a:srgbClr val="FFFFFF"/>
              </a:solidFill>
              <a:latin typeface="Source Sans Pro Black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360000" y="360000"/>
            <a:ext cx="9360000" cy="4173120"/>
          </a:xfrm>
          <a:prstGeom prst="rect">
            <a:avLst/>
          </a:prstGeom>
        </p:spPr>
        <p:txBody>
          <a:bodyPr lIns="0" tIns="0" rIns="0" bIns="0"/>
          <a:lstStyle/>
          <a:p>
            <a:endParaRPr lang="de-DE" sz="2600" b="0" strike="noStrike" spc="-1">
              <a:solidFill>
                <a:srgbClr val="1C1C1C"/>
              </a:solidFill>
              <a:latin typeface="Source Sans Pro Ligh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32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360000" y="44244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468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32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468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63760" y="44244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endParaRPr lang="de-DE" sz="3200" b="1" strike="noStrike" spc="-1">
              <a:solidFill>
                <a:srgbClr val="FFFFFF"/>
              </a:solidFill>
              <a:latin typeface="Source Sans Pro Black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36000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63760" y="1980000"/>
            <a:ext cx="447948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360000" y="4424400"/>
            <a:ext cx="9180000" cy="2232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/>
          <p:cNvSpPr/>
          <p:nvPr/>
        </p:nvSpPr>
        <p:spPr>
          <a:xfrm>
            <a:off x="0" y="180000"/>
            <a:ext cx="9720000" cy="126000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" name="CustomShape 2"/>
          <p:cNvSpPr/>
          <p:nvPr/>
        </p:nvSpPr>
        <p:spPr>
          <a:xfrm>
            <a:off x="7560000" y="6840000"/>
            <a:ext cx="2520000" cy="540000"/>
          </a:xfrm>
          <a:prstGeom prst="rect">
            <a:avLst/>
          </a:prstGeom>
          <a:solidFill>
            <a:srgbClr val="E74C3C"/>
          </a:solidFill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900000" y="6840000"/>
            <a:ext cx="6480000" cy="540000"/>
          </a:xfrm>
          <a:prstGeom prst="rect">
            <a:avLst/>
          </a:prstGeom>
          <a:solidFill>
            <a:srgbClr val="BDC3C7"/>
          </a:solidFill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180000" y="6840000"/>
            <a:ext cx="540000" cy="540000"/>
          </a:xfrm>
          <a:prstGeom prst="rect">
            <a:avLst/>
          </a:prstGeom>
          <a:noFill/>
          <a:ln w="720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360000" y="36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de-DE" sz="3200" b="1" strike="noStrike" spc="-1">
                <a:solidFill>
                  <a:srgbClr val="FFFFFF"/>
                </a:solidFill>
                <a:latin typeface="Source Sans Pro Black"/>
              </a:rPr>
              <a:t>Click to edit the title text format</a:t>
            </a: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360000" y="1980000"/>
            <a:ext cx="9180000" cy="468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Click to edit the outline text format</a:t>
            </a:r>
          </a:p>
          <a:p>
            <a:pPr marL="288000" lvl="1">
              <a:spcAft>
                <a:spcPts val="1134"/>
              </a:spcAft>
            </a:pPr>
            <a:r>
              <a:rPr lang="de-DE" sz="2200" b="0" strike="noStrike" spc="-1">
                <a:solidFill>
                  <a:srgbClr val="1C1C1C"/>
                </a:solidFill>
                <a:latin typeface="Source Sans Pro Light"/>
              </a:rPr>
              <a:t>Second Outline Level</a:t>
            </a:r>
          </a:p>
          <a:p>
            <a:pPr marL="576000" lvl="2">
              <a:spcAft>
                <a:spcPts val="850"/>
              </a:spcAft>
            </a:pPr>
            <a:r>
              <a:rPr lang="de-DE" sz="1800" b="0" strike="noStrike" spc="-1">
                <a:solidFill>
                  <a:srgbClr val="1C1C1C"/>
                </a:solidFill>
                <a:latin typeface="Source Sans Pro Light"/>
              </a:rPr>
              <a:t>Third Outline Level</a:t>
            </a:r>
          </a:p>
          <a:p>
            <a:pPr marL="864000" lvl="3">
              <a:spcAft>
                <a:spcPts val="567"/>
              </a:spcAft>
            </a:pPr>
            <a:r>
              <a:rPr lang="de-DE" sz="1600" b="0" strike="noStrike" spc="-1">
                <a:solidFill>
                  <a:srgbClr val="1C1C1C"/>
                </a:solidFill>
                <a:latin typeface="Source Sans Pro Light"/>
              </a:rPr>
              <a:t>Fourth Outline Level</a:t>
            </a:r>
          </a:p>
          <a:p>
            <a:pPr marL="1152000" lvl="4">
              <a:spcAft>
                <a:spcPts val="283"/>
              </a:spcAft>
            </a:pPr>
            <a:r>
              <a:rPr lang="de-DE" sz="1600" b="0" strike="noStrike" spc="-1">
                <a:solidFill>
                  <a:srgbClr val="1C1C1C"/>
                </a:solidFill>
                <a:latin typeface="Source Sans Pro Light"/>
              </a:rPr>
              <a:t>Fifth Outline Level</a:t>
            </a:r>
          </a:p>
          <a:p>
            <a:pPr marL="1440000" lvl="5">
              <a:spcAft>
                <a:spcPts val="283"/>
              </a:spcAft>
            </a:pPr>
            <a:r>
              <a:rPr lang="de-DE" sz="1600" b="0" strike="noStrike" spc="-1">
                <a:solidFill>
                  <a:srgbClr val="1C1C1C"/>
                </a:solidFill>
                <a:latin typeface="Source Sans Pro Light"/>
              </a:rPr>
              <a:t>Sixth Outline Level</a:t>
            </a:r>
          </a:p>
          <a:p>
            <a:pPr marL="1728000" lvl="6">
              <a:spcAft>
                <a:spcPts val="283"/>
              </a:spcAft>
            </a:pPr>
            <a:r>
              <a:rPr lang="de-DE" sz="1600" b="0" strike="noStrike" spc="-1">
                <a:solidFill>
                  <a:srgbClr val="1C1C1C"/>
                </a:solidFill>
                <a:latin typeface="Source Sans Pro Light"/>
              </a:rPr>
              <a:t>Seventh Outline Level</a:t>
            </a:r>
          </a:p>
        </p:txBody>
      </p:sp>
      <p:sp>
        <p:nvSpPr>
          <p:cNvPr id="6" name="PlaceHolder 7"/>
          <p:cNvSpPr>
            <a:spLocks noGrp="1"/>
          </p:cNvSpPr>
          <p:nvPr>
            <p:ph type="dt"/>
          </p:nvPr>
        </p:nvSpPr>
        <p:spPr>
          <a:xfrm>
            <a:off x="7560000" y="6840000"/>
            <a:ext cx="2340000" cy="5216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r"/>
            <a:r>
              <a:rPr lang="de-DE" sz="1800" b="1" strike="noStrike" spc="-1">
                <a:solidFill>
                  <a:srgbClr val="FFFFFF"/>
                </a:solidFill>
                <a:latin typeface="Source Sans Pro Black"/>
              </a:rPr>
              <a:t>&lt;date/time&gt;</a:t>
            </a:r>
          </a:p>
        </p:txBody>
      </p:sp>
      <p:sp>
        <p:nvSpPr>
          <p:cNvPr id="7" name="PlaceHolder 8"/>
          <p:cNvSpPr>
            <a:spLocks noGrp="1"/>
          </p:cNvSpPr>
          <p:nvPr>
            <p:ph type="ftr"/>
          </p:nvPr>
        </p:nvSpPr>
        <p:spPr>
          <a:xfrm>
            <a:off x="1080000" y="6840000"/>
            <a:ext cx="3240000" cy="54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DE" sz="1800" b="1" strike="noStrike" spc="-1">
                <a:solidFill>
                  <a:srgbClr val="FFFFFF"/>
                </a:solidFill>
                <a:latin typeface="Source Sans Pro Black"/>
              </a:rPr>
              <a:t>&lt;footer&gt;</a:t>
            </a:r>
          </a:p>
        </p:txBody>
      </p:sp>
      <p:sp>
        <p:nvSpPr>
          <p:cNvPr id="8" name="PlaceHolder 9"/>
          <p:cNvSpPr>
            <a:spLocks noGrp="1"/>
          </p:cNvSpPr>
          <p:nvPr>
            <p:ph type="sldNum"/>
          </p:nvPr>
        </p:nvSpPr>
        <p:spPr>
          <a:xfrm>
            <a:off x="180000" y="6840000"/>
            <a:ext cx="540000" cy="54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fld id="{2E63F7AF-8D2D-405F-A2CE-C8E2654037C5}" type="slidenum">
              <a:rPr lang="de-DE" sz="1800" b="1" strike="noStrike" spc="-1">
                <a:solidFill>
                  <a:srgbClr val="FFFFFF"/>
                </a:solidFill>
                <a:latin typeface="Source Sans Pro Black"/>
              </a:rPr>
              <a:pPr algn="ctr"/>
              <a:t>‹Nr.›</a:t>
            </a:fld>
            <a:endParaRPr lang="de-DE" sz="1800" b="1" strike="noStrike" spc="-1">
              <a:solidFill>
                <a:srgbClr val="FFFFFF"/>
              </a:solidFill>
              <a:latin typeface="Source Sans Pro Blac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3150000"/>
            <a:ext cx="9720000" cy="1260000"/>
          </a:xfrm>
          <a:prstGeom prst="rect">
            <a:avLst/>
          </a:prstGeom>
          <a:solidFill>
            <a:srgbClr val="E74C3C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PlaceHolder 2"/>
          <p:cNvSpPr>
            <a:spLocks noGrp="1"/>
          </p:cNvSpPr>
          <p:nvPr>
            <p:ph type="title"/>
          </p:nvPr>
        </p:nvSpPr>
        <p:spPr>
          <a:xfrm>
            <a:off x="360000" y="3330000"/>
            <a:ext cx="9360000" cy="90000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de-DE" sz="3200" b="1" strike="noStrike" spc="-1">
                <a:solidFill>
                  <a:srgbClr val="FFFFFF"/>
                </a:solidFill>
                <a:latin typeface="Source Sans Pro Black"/>
              </a:rPr>
              <a:t>Click to edit the title text format</a:t>
            </a: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40000" y="4680000"/>
            <a:ext cx="9180000" cy="2520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Click to edit the outline text format</a:t>
            </a:r>
          </a:p>
          <a:p>
            <a:pPr marL="288000" lvl="1">
              <a:spcAft>
                <a:spcPts val="1131"/>
              </a:spcAft>
            </a:pPr>
            <a:r>
              <a:rPr lang="de-DE" sz="2200" b="0" strike="noStrike" spc="-1">
                <a:solidFill>
                  <a:srgbClr val="1C1C1C"/>
                </a:solidFill>
                <a:latin typeface="Source Sans Pro Light"/>
              </a:rPr>
              <a:t>Second Outline Level</a:t>
            </a:r>
          </a:p>
          <a:p>
            <a:pPr marL="576000" lvl="2">
              <a:spcAft>
                <a:spcPts val="850"/>
              </a:spcAft>
            </a:pPr>
            <a:r>
              <a:rPr lang="de-DE" sz="1800" b="0" strike="noStrike" spc="-1">
                <a:solidFill>
                  <a:srgbClr val="1C1C1C"/>
                </a:solidFill>
                <a:latin typeface="Source Sans Pro Light"/>
              </a:rPr>
              <a:t>Third Outline Level</a:t>
            </a:r>
          </a:p>
          <a:p>
            <a:pPr marL="864000" lvl="3">
              <a:spcAft>
                <a:spcPts val="567"/>
              </a:spcAft>
            </a:pPr>
            <a:r>
              <a:rPr lang="de-DE" sz="1600" b="0" strike="noStrike" spc="-1">
                <a:solidFill>
                  <a:srgbClr val="1C1C1C"/>
                </a:solidFill>
                <a:latin typeface="Source Sans Pro Light"/>
              </a:rPr>
              <a:t>Fourth Outline Level</a:t>
            </a:r>
          </a:p>
          <a:p>
            <a:pPr marL="1152000" lvl="4">
              <a:spcAft>
                <a:spcPts val="283"/>
              </a:spcAft>
            </a:pPr>
            <a:r>
              <a:rPr lang="de-DE" sz="1600" b="0" strike="noStrike" spc="-1">
                <a:solidFill>
                  <a:srgbClr val="1C1C1C"/>
                </a:solidFill>
                <a:latin typeface="Source Sans Pro Light"/>
              </a:rPr>
              <a:t>Fifth Outline Level</a:t>
            </a:r>
          </a:p>
          <a:p>
            <a:pPr marL="1440000" lvl="5">
              <a:spcAft>
                <a:spcPts val="283"/>
              </a:spcAft>
            </a:pPr>
            <a:r>
              <a:rPr lang="de-DE" sz="1600" b="0" strike="noStrike" spc="-1">
                <a:solidFill>
                  <a:srgbClr val="1C1C1C"/>
                </a:solidFill>
                <a:latin typeface="Source Sans Pro Light"/>
              </a:rPr>
              <a:t>Sixth Outline Level</a:t>
            </a:r>
          </a:p>
          <a:p>
            <a:pPr marL="1728000" lvl="6">
              <a:spcAft>
                <a:spcPts val="283"/>
              </a:spcAft>
            </a:pPr>
            <a:r>
              <a:rPr lang="de-DE" sz="1600" b="0" strike="noStrike" spc="-1">
                <a:solidFill>
                  <a:srgbClr val="1C1C1C"/>
                </a:solidFill>
                <a:latin typeface="Source Sans Pro Light"/>
              </a:rPr>
              <a:t>Seventh Outline Level</a:t>
            </a:r>
          </a:p>
        </p:txBody>
      </p:sp>
      <p:sp>
        <p:nvSpPr>
          <p:cNvPr id="48" name="PlaceHolder 4"/>
          <p:cNvSpPr>
            <a:spLocks noGrp="1"/>
          </p:cNvSpPr>
          <p:nvPr>
            <p:ph type="dt"/>
          </p:nvPr>
        </p:nvSpPr>
        <p:spPr>
          <a:xfrm>
            <a:off x="7560000" y="6840000"/>
            <a:ext cx="2340000" cy="5400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de-DE" sz="1800" b="1" strike="noStrike" spc="-1">
                <a:solidFill>
                  <a:srgbClr val="E74C3C"/>
                </a:solidFill>
                <a:latin typeface="Source Sans Pro Black"/>
              </a:rPr>
              <a:t>&lt;date/time&gt;</a:t>
            </a:r>
          </a:p>
        </p:txBody>
      </p:sp>
      <p:sp>
        <p:nvSpPr>
          <p:cNvPr id="49" name="PlaceHolder 5"/>
          <p:cNvSpPr>
            <a:spLocks noGrp="1"/>
          </p:cNvSpPr>
          <p:nvPr>
            <p:ph type="ftr"/>
          </p:nvPr>
        </p:nvSpPr>
        <p:spPr>
          <a:xfrm>
            <a:off x="1080000" y="6840000"/>
            <a:ext cx="3240000" cy="5400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de-DE" sz="1800" b="1" strike="noStrike" spc="-1">
                <a:solidFill>
                  <a:srgbClr val="E74C3C"/>
                </a:solidFill>
                <a:latin typeface="Source Sans Pro Black"/>
              </a:rPr>
              <a:t>&lt;footer&gt;</a:t>
            </a:r>
          </a:p>
        </p:txBody>
      </p:sp>
      <p:sp>
        <p:nvSpPr>
          <p:cNvPr id="50" name="PlaceHolder 6"/>
          <p:cNvSpPr>
            <a:spLocks noGrp="1"/>
          </p:cNvSpPr>
          <p:nvPr>
            <p:ph type="sldNum"/>
          </p:nvPr>
        </p:nvSpPr>
        <p:spPr>
          <a:xfrm>
            <a:off x="180000" y="6840000"/>
            <a:ext cx="540000" cy="54000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F11AB21E-9477-42A5-8580-DB6BAD3B14A0}" type="slidenum">
              <a:rPr lang="de-DE" sz="1800" b="1" strike="noStrike" spc="-1">
                <a:solidFill>
                  <a:srgbClr val="E74C3C"/>
                </a:solidFill>
                <a:latin typeface="Source Sans Pro Black"/>
              </a:rPr>
              <a:pPr algn="r"/>
              <a:t>‹Nr.›</a:t>
            </a:fld>
            <a:endParaRPr lang="de-DE" sz="1800" b="1" strike="noStrike" spc="-1">
              <a:solidFill>
                <a:srgbClr val="E74C3C"/>
              </a:solidFill>
              <a:latin typeface="Source Sans Pro Black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360000" y="2699718"/>
            <a:ext cx="9360000" cy="136815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de-DE" sz="3200" b="1" strike="noStrike" spc="-1" dirty="0">
                <a:solidFill>
                  <a:srgbClr val="FFFFFF"/>
                </a:solidFill>
                <a:latin typeface="Source Sans Pro Black"/>
              </a:rPr>
              <a:t>Die Analyse einer Rede</a:t>
            </a:r>
          </a:p>
          <a:p>
            <a:r>
              <a:rPr lang="de-DE" sz="3200" b="1" spc="-1" dirty="0">
                <a:solidFill>
                  <a:srgbClr val="FFFFFF"/>
                </a:solidFill>
                <a:latin typeface="Source Sans Pro Black"/>
              </a:rPr>
              <a:t>2. Einheit am 27. 02. 2020</a:t>
            </a:r>
          </a:p>
        </p:txBody>
      </p:sp>
      <p:sp>
        <p:nvSpPr>
          <p:cNvPr id="88" name="TextShape 2"/>
          <p:cNvSpPr txBox="1"/>
          <p:nvPr/>
        </p:nvSpPr>
        <p:spPr>
          <a:xfrm>
            <a:off x="540000" y="4680000"/>
            <a:ext cx="9180000" cy="252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 sz="2200" b="0" strike="noStrike" spc="-1">
              <a:solidFill>
                <a:srgbClr val="1C1C1C"/>
              </a:solidFill>
              <a:latin typeface="Source Sans Pro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de-DE" sz="3200" b="1" strike="noStrike" spc="-1">
                <a:solidFill>
                  <a:srgbClr val="FFFFFF"/>
                </a:solidFill>
                <a:latin typeface="Source Sans Pro Black"/>
              </a:rPr>
              <a:t>Wie eine Rede entsteht</a:t>
            </a:r>
          </a:p>
        </p:txBody>
      </p:sp>
      <p:pic>
        <p:nvPicPr>
          <p:cNvPr id="107" name="Grafik 106"/>
          <p:cNvPicPr/>
          <p:nvPr/>
        </p:nvPicPr>
        <p:blipFill>
          <a:blip r:embed="rId2"/>
          <a:stretch/>
        </p:blipFill>
        <p:spPr>
          <a:xfrm>
            <a:off x="2398680" y="1980000"/>
            <a:ext cx="5102280" cy="468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de-DE" sz="3200" b="1" strike="noStrike" spc="-1">
                <a:solidFill>
                  <a:srgbClr val="FFFFFF"/>
                </a:solidFill>
                <a:latin typeface="Source Sans Pro Black"/>
              </a:rPr>
              <a:t>Gliederung</a:t>
            </a:r>
          </a:p>
        </p:txBody>
      </p:sp>
      <p:sp>
        <p:nvSpPr>
          <p:cNvPr id="109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„Klassischer“ Redeaufbau:</a:t>
            </a:r>
          </a:p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Einleitung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Tatbestand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Argumentation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Widerlegung der gegnerischen Argumente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Abschluss</a:t>
            </a:r>
          </a:p>
        </p:txBody>
      </p:sp>
      <p:sp>
        <p:nvSpPr>
          <p:cNvPr id="110" name="TextShape 3"/>
          <p:cNvSpPr txBox="1"/>
          <p:nvPr/>
        </p:nvSpPr>
        <p:spPr>
          <a:xfrm>
            <a:off x="5063760" y="1980000"/>
            <a:ext cx="447948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spcAft>
                <a:spcPts val="1142"/>
              </a:spcAft>
            </a:pPr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</a:t>
            </a:r>
          </a:p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de-DE" sz="3200" b="1" strike="noStrike" spc="-1">
                <a:solidFill>
                  <a:srgbClr val="FFFFFF"/>
                </a:solidFill>
                <a:latin typeface="Source Sans Pro Black"/>
              </a:rPr>
              <a:t>Rhetorische Figuren und Tropen</a:t>
            </a:r>
          </a:p>
        </p:txBody>
      </p:sp>
      <p:pic>
        <p:nvPicPr>
          <p:cNvPr id="112" name="Grafik 111"/>
          <p:cNvPicPr/>
          <p:nvPr/>
        </p:nvPicPr>
        <p:blipFill>
          <a:blip r:embed="rId2"/>
          <a:stretch/>
        </p:blipFill>
        <p:spPr>
          <a:xfrm>
            <a:off x="540720" y="1605600"/>
            <a:ext cx="9120240" cy="51303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de-DE" sz="3200" b="1" strike="noStrike" spc="-1">
                <a:solidFill>
                  <a:srgbClr val="FFFFFF"/>
                </a:solidFill>
                <a:latin typeface="Source Sans Pro Black"/>
              </a:rPr>
              <a:t>Rhetorische Figuren und Tropen</a:t>
            </a:r>
          </a:p>
        </p:txBody>
      </p:sp>
      <p:sp>
        <p:nvSpPr>
          <p:cNvPr id="114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Stilmittel:</a:t>
            </a:r>
          </a:p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Tropen</a:t>
            </a:r>
          </a:p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Setzung „eins zu eins“</a:t>
            </a:r>
          </a:p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Gemeintes wird nicht direkt ausgesprochen</a:t>
            </a:r>
          </a:p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Grundtropen „Metapher und Metonymie“</a:t>
            </a:r>
          </a:p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Rhetorische Figuren</a:t>
            </a:r>
          </a:p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enthalten Mehr als nur ein Wort</a:t>
            </a:r>
          </a:p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„uneigentliches“ Sprechen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de-DE" sz="3200" b="1" strike="noStrike" spc="-1">
                <a:solidFill>
                  <a:srgbClr val="FFFFFF"/>
                </a:solidFill>
                <a:latin typeface="Source Sans Pro Black"/>
              </a:rPr>
              <a:t>Rhetorische Figuren und Tropen</a:t>
            </a:r>
          </a:p>
        </p:txBody>
      </p:sp>
      <p:sp>
        <p:nvSpPr>
          <p:cNvPr id="116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lnSpcReduction="10000"/>
          </a:bodyPr>
          <a:lstStyle/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Die Grundtropen: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Metapher (potentielle Ähnlichkeit)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„Achilles war ein Löwe in der Schlacht“ Quintillian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„Eine feste Burg ist unser Gott“ Luther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„Stundenholz“ Paul Celan (kühne Metapher)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Metonymie (semantische Nachbarschaft)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den ganzen Goethe kennen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„Gehen wir auf ein Glas“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„Brüssel entscheidet über die Zukunft Europas“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de-DE" sz="3200" b="1" strike="noStrike" spc="-1">
                <a:solidFill>
                  <a:srgbClr val="FFFFFF"/>
                </a:solidFill>
                <a:latin typeface="Source Sans Pro Black"/>
              </a:rPr>
              <a:t>Rhetorische Figuren und Tropen</a:t>
            </a:r>
          </a:p>
        </p:txBody>
      </p:sp>
      <p:sp>
        <p:nvSpPr>
          <p:cNvPr id="118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Weitere Tropen: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Euphemismus (Beschönigung)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„ableben“/„entschlafen“ an Stelle von „sterben“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Oxymoron (zwei Begriffe, die sich ausschließen)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„alter Knabe“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Personifikation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„Der Frühling erwacht“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de-DE" sz="3200" b="1" strike="noStrike" spc="-1">
                <a:solidFill>
                  <a:srgbClr val="FFFFFF"/>
                </a:solidFill>
                <a:latin typeface="Source Sans Pro Black"/>
              </a:rPr>
              <a:t>Rhetorische Figuren und Tropen</a:t>
            </a:r>
          </a:p>
        </p:txBody>
      </p:sp>
      <p:sp>
        <p:nvSpPr>
          <p:cNvPr id="120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70000" lnSpcReduction="20000"/>
          </a:bodyPr>
          <a:lstStyle/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Wichtige rhetorische Figuren: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Alliteration (gleicher Anfangsbuchstabe)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„Milch macht müde Männer munter.“</a:t>
            </a: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Anapher (Gleiches Wort/Wortkombination am Satzanfang)</a:t>
            </a: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 „</a:t>
            </a:r>
            <a:r>
              <a:rPr lang="de-DE" sz="2600" b="1" i="1" strike="noStrike" spc="-1">
                <a:solidFill>
                  <a:srgbClr val="1C1C1C"/>
                </a:solidFill>
                <a:latin typeface="Source Sans Pro Semibold"/>
              </a:rPr>
              <a:t>Aufgestanden</a:t>
            </a: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ist er, welcher lange schlief, 	</a:t>
            </a: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i="1" strike="noStrike" spc="-1">
                <a:solidFill>
                  <a:srgbClr val="1C1C1C"/>
                </a:solidFill>
                <a:latin typeface="Source Sans Pro Semibold"/>
              </a:rPr>
              <a:t>       Aufgestanden</a:t>
            </a: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unten aus Gewölben tief. […]“</a:t>
            </a: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i="1" strike="noStrike" spc="-1">
                <a:solidFill>
                  <a:srgbClr val="1C1C1C"/>
                </a:solidFill>
                <a:latin typeface="Source Sans Pro Semibold"/>
              </a:rPr>
              <a:t>       Georg Heym </a:t>
            </a:r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Epipher (Gleiches Wort/Wortkombination am Satzende)</a:t>
            </a: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„Und das nur für </a:t>
            </a:r>
            <a:r>
              <a:rPr lang="de-DE" sz="2600" b="1" i="1" strike="noStrike" spc="-1">
                <a:solidFill>
                  <a:srgbClr val="1C1C1C"/>
                </a:solidFill>
                <a:latin typeface="Source Sans Pro Semibold"/>
              </a:rPr>
              <a:t>Dich</a:t>
            </a: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, für immer und </a:t>
            </a:r>
            <a:r>
              <a:rPr lang="de-DE" sz="2600" b="1" i="1" strike="noStrike" spc="-1">
                <a:solidFill>
                  <a:srgbClr val="1C1C1C"/>
                </a:solidFill>
                <a:latin typeface="Source Sans Pro Semibold"/>
              </a:rPr>
              <a:t>Dich</a:t>
            </a: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, </a:t>
            </a: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      für immer und </a:t>
            </a:r>
            <a:r>
              <a:rPr lang="de-DE" sz="2600" b="1" i="1" strike="noStrike" spc="-1">
                <a:solidFill>
                  <a:srgbClr val="1C1C1C"/>
                </a:solidFill>
                <a:latin typeface="Source Sans Pro Semibold"/>
              </a:rPr>
              <a:t>Dich</a:t>
            </a: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.“ </a:t>
            </a: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i="1" strike="noStrike" spc="-1">
                <a:solidFill>
                  <a:srgbClr val="1C1C1C"/>
                </a:solidFill>
                <a:latin typeface="Source Sans Pro Semibold"/>
              </a:rPr>
              <a:t>       Rio Reiser</a:t>
            </a:r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i="1" strike="noStrike" spc="-1">
                <a:solidFill>
                  <a:srgbClr val="1C1C1C"/>
                </a:solidFill>
                <a:latin typeface="Source Sans Pro Semibold"/>
              </a:rPr>
              <a:t> </a:t>
            </a: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Kyklos</a:t>
            </a: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i="1" strike="noStrike" spc="-1">
                <a:solidFill>
                  <a:srgbClr val="1C1C1C"/>
                </a:solidFill>
                <a:latin typeface="Source Sans Pro Semibold"/>
              </a:rPr>
              <a:t>→ </a:t>
            </a: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„</a:t>
            </a:r>
            <a:r>
              <a:rPr lang="de-DE" sz="2600" b="1" i="1" strike="noStrike" spc="-1">
                <a:solidFill>
                  <a:srgbClr val="1C1C1C"/>
                </a:solidFill>
                <a:latin typeface="Source Sans Pro Semibold"/>
              </a:rPr>
              <a:t>Entbehren</a:t>
            </a: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sollst du! sollst </a:t>
            </a:r>
            <a:r>
              <a:rPr lang="de-DE" sz="2600" b="1" i="1" strike="noStrike" spc="-1">
                <a:solidFill>
                  <a:srgbClr val="1C1C1C"/>
                </a:solidFill>
                <a:latin typeface="Source Sans Pro Semibold"/>
              </a:rPr>
              <a:t>entbehren</a:t>
            </a: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!“</a:t>
            </a:r>
            <a:r>
              <a:rPr lang="de-DE" sz="2600" b="1" i="1" strike="noStrike" spc="-1">
                <a:solidFill>
                  <a:srgbClr val="1C1C1C"/>
                </a:solidFill>
                <a:latin typeface="Source Sans Pro Semibold"/>
              </a:rPr>
              <a:t> Goethe</a:t>
            </a:r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de-DE" sz="3200" b="1" strike="noStrike" spc="-1">
                <a:solidFill>
                  <a:srgbClr val="FFFFFF"/>
                </a:solidFill>
                <a:latin typeface="Source Sans Pro Black"/>
              </a:rPr>
              <a:t>Rhetorische Figuren und Tropen</a:t>
            </a:r>
          </a:p>
        </p:txBody>
      </p:sp>
      <p:sp>
        <p:nvSpPr>
          <p:cNvPr id="122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/>
          </a:bodyPr>
          <a:lstStyle/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Wichtige rhetorische Figuren:</a:t>
            </a: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Figura etymologica (Kombination zweier Wörter, die denselben Wortstamm haben)</a:t>
            </a: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„Gar schöne </a:t>
            </a:r>
            <a:r>
              <a:rPr lang="de-DE" sz="2600" b="1" i="1" strike="noStrike" spc="-1">
                <a:solidFill>
                  <a:srgbClr val="1C1C1C"/>
                </a:solidFill>
                <a:latin typeface="Source Sans Pro Semibold"/>
              </a:rPr>
              <a:t>Spiele spiel</a:t>
            </a: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ich mit dir.“ </a:t>
            </a:r>
            <a:r>
              <a:rPr lang="de-DE" sz="2600" b="1" i="1" strike="noStrike" spc="-1">
                <a:solidFill>
                  <a:srgbClr val="1C1C1C"/>
                </a:solidFill>
                <a:latin typeface="Source Sans Pro Semibold"/>
              </a:rPr>
              <a:t>Goethe</a:t>
            </a:r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Paronomasie (Verbindung von Wörtern, die semantisch und etymologisch nicht zusammengehören, aber sich im Klang ähneln)</a:t>
            </a: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„zwischen Verlegenheit und Verlogenheit“ </a:t>
            </a:r>
            <a:r>
              <a:rPr lang="de-DE" sz="2600" b="1" i="1" strike="noStrike" spc="-1">
                <a:solidFill>
                  <a:srgbClr val="1C1C1C"/>
                </a:solidFill>
                <a:latin typeface="Source Sans Pro Semibold"/>
              </a:rPr>
              <a:t>Karl Kraus</a:t>
            </a:r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Inversion (Satzumstellung)</a:t>
            </a: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Aposiopese (Satzabbruch)</a:t>
            </a:r>
          </a:p>
          <a:p>
            <a:pPr marL="216000" indent="-216000"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Ellipse (fehlender Teil eines Satzes)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de-DE" sz="3200" b="1" strike="noStrike" spc="-1">
                <a:solidFill>
                  <a:srgbClr val="FFFFFF"/>
                </a:solidFill>
                <a:latin typeface="Source Sans Pro Black"/>
              </a:rPr>
              <a:t>Rhetorische Figuren und Tropen</a:t>
            </a:r>
          </a:p>
        </p:txBody>
      </p:sp>
      <p:sp>
        <p:nvSpPr>
          <p:cNvPr id="124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92500" lnSpcReduction="20000"/>
          </a:bodyPr>
          <a:lstStyle/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Wichtige rhetorische Figuren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Chiasmus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„Die Waffe der Kritik kann allerdings die Kritik der Waffen nicht 		ersetzen.“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i="1" strike="noStrike" spc="-1">
                <a:solidFill>
                  <a:srgbClr val="1C1C1C"/>
                </a:solidFill>
                <a:latin typeface="Source Sans Pro Semibold"/>
              </a:rPr>
              <a:t> 	Karl Marx</a:t>
            </a:r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Klimax (Steigerung)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 „Er sei mein Freund, mein Engel, mein Gott“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i="1" strike="noStrike" spc="-1">
                <a:solidFill>
                  <a:srgbClr val="1C1C1C"/>
                </a:solidFill>
                <a:latin typeface="Source Sans Pro Semibold"/>
              </a:rPr>
              <a:t>      Friedrich von Schiller</a:t>
            </a:r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i="1" strike="noStrike" spc="-1">
                <a:solidFill>
                  <a:srgbClr val="1C1C1C"/>
                </a:solidFill>
                <a:latin typeface="Source Sans Pro Semibold"/>
              </a:rPr>
              <a:t> </a:t>
            </a: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Antiklimax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 „Um den Papst zirkulieren die Kardinäle. Und um die Kardinäle 		zirkulieren die Bischöfe. Und um die Bischöfe zirkulieren die 			Sekretäre.“ </a:t>
            </a:r>
            <a:r>
              <a:rPr lang="de-DE" sz="2600" b="1" i="1" strike="noStrike" spc="-1">
                <a:solidFill>
                  <a:srgbClr val="1C1C1C"/>
                </a:solidFill>
                <a:latin typeface="Source Sans Pro Semibold"/>
              </a:rPr>
              <a:t>Bertolt Brecht</a:t>
            </a:r>
            <a:endParaRPr lang="de-DE" sz="26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55406F-47F9-4076-A4B7-B4D0DF111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Übung Sprechen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4107E81-09BC-411E-92AF-2C27BFF1FF6B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5" name="Grafik 4" descr="Ein Bild, das drinnen, Wasser, klein, suchend enthält.&#10;&#10;Automatisch generierte Beschreibung">
            <a:extLst>
              <a:ext uri="{FF2B5EF4-FFF2-40B4-BE49-F238E27FC236}">
                <a16:creationId xmlns:a16="http://schemas.microsoft.com/office/drawing/2014/main" id="{139A1973-DA52-49B0-9597-F59D8FEE03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575" y="2195661"/>
            <a:ext cx="6800850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026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de-DE" sz="3200" b="1" strike="noStrike" spc="-1">
                <a:solidFill>
                  <a:srgbClr val="FFFFFF"/>
                </a:solidFill>
                <a:latin typeface="Source Sans Pro Black"/>
              </a:rPr>
              <a:t>Die Redegattungen der Antike</a:t>
            </a:r>
          </a:p>
        </p:txBody>
      </p:sp>
      <p:pic>
        <p:nvPicPr>
          <p:cNvPr id="90" name="Grafik 89"/>
          <p:cNvPicPr/>
          <p:nvPr/>
        </p:nvPicPr>
        <p:blipFill>
          <a:blip r:embed="rId2"/>
          <a:stretch/>
        </p:blipFill>
        <p:spPr>
          <a:xfrm>
            <a:off x="1197720" y="1980000"/>
            <a:ext cx="7504200" cy="4680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487F16-D0AA-4C77-8D8B-0A5276F40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dirty="0"/>
              <a:t>Thema Schlafen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ED27EB7-4E04-4F99-847A-EE9C27282712}"/>
              </a:ext>
            </a:extLst>
          </p:cNvPr>
          <p:cNvSpPr>
            <a:spLocks noGrp="1"/>
          </p:cNvSpPr>
          <p:nvPr>
            <p:ph type="subTitle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/>
              <a:t>Arbeiten Sie in Paaren zu den Fragen und füllen Sie den Fragebogen aus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/>
              <a:t>Stellen Sie uns die Schlafgewohnheiten Ihrer </a:t>
            </a:r>
            <a:r>
              <a:rPr lang="de-DE" dirty="0" err="1"/>
              <a:t>Kolleg_in</a:t>
            </a:r>
            <a:r>
              <a:rPr lang="de-DE" dirty="0"/>
              <a:t>/Ihres Kollegen vor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de-DE" dirty="0"/>
              <a:t>Bereiten Sie eine kurze Rede vor, in welcher Sie dafür/oder dagegen argumentieren, dass die Schule erst um 9 Uhr beginnt</a:t>
            </a:r>
          </a:p>
        </p:txBody>
      </p:sp>
    </p:spTree>
    <p:extLst>
      <p:ext uri="{BB962C8B-B14F-4D97-AF65-F5344CB8AC3E}">
        <p14:creationId xmlns:p14="http://schemas.microsoft.com/office/powerpoint/2010/main" val="3034820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de-DE" sz="3200" b="1" strike="noStrike" spc="-1">
                <a:solidFill>
                  <a:srgbClr val="FFFFFF"/>
                </a:solidFill>
                <a:latin typeface="Source Sans Pro Black"/>
              </a:rPr>
              <a:t>Die Redegattungen der Antike</a:t>
            </a:r>
          </a:p>
        </p:txBody>
      </p:sp>
      <p:pic>
        <p:nvPicPr>
          <p:cNvPr id="92" name="Grafik 91"/>
          <p:cNvPicPr/>
          <p:nvPr/>
        </p:nvPicPr>
        <p:blipFill>
          <a:blip r:embed="rId2"/>
          <a:stretch/>
        </p:blipFill>
        <p:spPr>
          <a:xfrm>
            <a:off x="3077280" y="1677240"/>
            <a:ext cx="3767400" cy="50443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de-DE" sz="3200" b="1" strike="noStrike" spc="-1">
                <a:solidFill>
                  <a:srgbClr val="FFFFFF"/>
                </a:solidFill>
                <a:latin typeface="Source Sans Pro Black"/>
              </a:rPr>
              <a:t>Die Redegattungen der Antike</a:t>
            </a:r>
          </a:p>
        </p:txBody>
      </p:sp>
      <p:sp>
        <p:nvSpPr>
          <p:cNvPr id="94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Aristoteles:</a:t>
            </a:r>
          </a:p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die Gerichtsrede (genus iudiciale)</a:t>
            </a:r>
          </a:p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die Beratungsrede (genus deliberativum)</a:t>
            </a:r>
          </a:p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die Lobrede (genus demonstrativum)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de-DE" sz="3200" b="1" strike="noStrike" spc="-1">
                <a:solidFill>
                  <a:srgbClr val="FFFFFF"/>
                </a:solidFill>
                <a:latin typeface="Source Sans Pro Black"/>
              </a:rPr>
              <a:t>Die Redegattungen der Antike</a:t>
            </a:r>
          </a:p>
        </p:txBody>
      </p:sp>
      <p:pic>
        <p:nvPicPr>
          <p:cNvPr id="96" name="Grafik 95"/>
          <p:cNvPicPr/>
          <p:nvPr/>
        </p:nvPicPr>
        <p:blipFill>
          <a:blip r:embed="rId2"/>
          <a:stretch/>
        </p:blipFill>
        <p:spPr>
          <a:xfrm>
            <a:off x="2934720" y="1587960"/>
            <a:ext cx="3820680" cy="51145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de-DE" sz="3200" b="1" strike="noStrike" spc="-1">
                <a:solidFill>
                  <a:srgbClr val="FFFFFF"/>
                </a:solidFill>
                <a:latin typeface="Source Sans Pro Black"/>
              </a:rPr>
              <a:t>Die Redegattungen der Antike</a:t>
            </a:r>
          </a:p>
        </p:txBody>
      </p:sp>
      <p:sp>
        <p:nvSpPr>
          <p:cNvPr id="98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Quintillian:</a:t>
            </a:r>
          </a:p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die Gerichtsrede(genus iudiciale)</a:t>
            </a:r>
          </a:p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die Beratungsrede (genus deliberativum)</a:t>
            </a:r>
          </a:p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die Lobrede (genus demonstrativum)</a:t>
            </a:r>
          </a:p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Klagerede</a:t>
            </a:r>
          </a:p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Trostrede</a:t>
            </a:r>
          </a:p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Glückwunschrede</a:t>
            </a:r>
          </a:p>
          <a:p>
            <a:pPr>
              <a:spcAft>
                <a:spcPts val="1142"/>
              </a:spcAft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→ Empfehlungsrede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de-DE" sz="3200" b="1" strike="noStrike" spc="-1">
                <a:solidFill>
                  <a:srgbClr val="FFFFFF"/>
                </a:solidFill>
                <a:latin typeface="Source Sans Pro Black"/>
              </a:rPr>
              <a:t>Die Redefunktionen in der Antike</a:t>
            </a:r>
          </a:p>
        </p:txBody>
      </p:sp>
      <p:sp>
        <p:nvSpPr>
          <p:cNvPr id="100" name="TextShape 2"/>
          <p:cNvSpPr txBox="1"/>
          <p:nvPr/>
        </p:nvSpPr>
        <p:spPr>
          <a:xfrm>
            <a:off x="5104800" y="1926720"/>
            <a:ext cx="447948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spcAft>
                <a:spcPts val="1142"/>
              </a:spcAft>
            </a:pPr>
            <a:r>
              <a:rPr lang="de-DE" sz="3000" b="1" strike="noStrike" spc="-1">
                <a:solidFill>
                  <a:srgbClr val="1C1C1C"/>
                </a:solidFill>
                <a:latin typeface="Source Sans Pro Semibold"/>
              </a:rPr>
              <a:t>Cicero: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de-DE" sz="3000" b="1" strike="noStrike" spc="-1">
                <a:solidFill>
                  <a:srgbClr val="1C1C1C"/>
                </a:solidFill>
                <a:latin typeface="Source Sans Pro Semibold"/>
              </a:rPr>
              <a:t> belehren (docere)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de-DE" sz="3000" b="1" strike="noStrike" spc="-1">
                <a:solidFill>
                  <a:srgbClr val="1C1C1C"/>
                </a:solidFill>
                <a:latin typeface="Source Sans Pro Semibold"/>
              </a:rPr>
              <a:t> beweisen (probare)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de-DE" sz="3000" b="1" strike="noStrike" spc="-1">
                <a:solidFill>
                  <a:srgbClr val="1C1C1C"/>
                </a:solidFill>
                <a:latin typeface="Source Sans Pro Semibold"/>
              </a:rPr>
              <a:t> gewinnen (conciliare)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de-DE" sz="3000" b="1" strike="noStrike" spc="-1">
                <a:solidFill>
                  <a:srgbClr val="1C1C1C"/>
                </a:solidFill>
                <a:latin typeface="Source Sans Pro Semibold"/>
              </a:rPr>
              <a:t> erfreuen (delectare)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de-DE" sz="3000" b="1" strike="noStrike" spc="-1">
                <a:solidFill>
                  <a:srgbClr val="1C1C1C"/>
                </a:solidFill>
                <a:latin typeface="Source Sans Pro Semibold"/>
              </a:rPr>
              <a:t> bewegen (movere)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de-DE" sz="3000" b="1" strike="noStrike" spc="-1">
                <a:solidFill>
                  <a:srgbClr val="1C1C1C"/>
                </a:solidFill>
                <a:latin typeface="Source Sans Pro Semibold"/>
              </a:rPr>
              <a:t> aufstacheln (concitare)</a:t>
            </a:r>
          </a:p>
          <a:p>
            <a:pPr>
              <a:spcAft>
                <a:spcPts val="1142"/>
              </a:spcAft>
            </a:pPr>
            <a:endParaRPr lang="de-DE" sz="3000" b="1" strike="noStrike" spc="-1">
              <a:solidFill>
                <a:srgbClr val="1C1C1C"/>
              </a:solidFill>
              <a:latin typeface="Source Sans Pro Semibold"/>
            </a:endParaRPr>
          </a:p>
        </p:txBody>
      </p:sp>
      <p:sp>
        <p:nvSpPr>
          <p:cNvPr id="101" name="TextShape 3"/>
          <p:cNvSpPr txBox="1"/>
          <p:nvPr/>
        </p:nvSpPr>
        <p:spPr>
          <a:xfrm>
            <a:off x="411480" y="2015640"/>
            <a:ext cx="447948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spcAft>
                <a:spcPts val="1142"/>
              </a:spcAft>
            </a:pPr>
            <a:r>
              <a:rPr lang="de-DE" sz="3000" b="1" strike="noStrike" spc="-1">
                <a:solidFill>
                  <a:srgbClr val="1C1C1C"/>
                </a:solidFill>
                <a:latin typeface="Source Sans Pro Semibold"/>
              </a:rPr>
              <a:t>Aristoteles: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de-DE" sz="3000" b="1" strike="noStrike" spc="-1">
                <a:solidFill>
                  <a:srgbClr val="1C1C1C"/>
                </a:solidFill>
                <a:latin typeface="Source Sans Pro Semibold"/>
              </a:rPr>
              <a:t> Logos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de-DE" sz="3000" b="1" strike="noStrike" spc="-1">
                <a:solidFill>
                  <a:srgbClr val="1C1C1C"/>
                </a:solidFill>
                <a:latin typeface="Source Sans Pro Semibold"/>
              </a:rPr>
              <a:t> Ethos</a:t>
            </a:r>
          </a:p>
          <a:p>
            <a:pPr>
              <a:spcAft>
                <a:spcPts val="1142"/>
              </a:spcAft>
              <a:buClr>
                <a:srgbClr val="000000"/>
              </a:buClr>
              <a:buSzPct val="45000"/>
              <a:buFont typeface="Wingdings" charset="2"/>
              <a:buChar char=""/>
            </a:pPr>
            <a:r>
              <a:rPr lang="de-DE" sz="3000" b="1" strike="noStrike" spc="-1">
                <a:solidFill>
                  <a:srgbClr val="1C1C1C"/>
                </a:solidFill>
                <a:latin typeface="Source Sans Pro Semibold"/>
              </a:rPr>
              <a:t> Pathos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de-DE" sz="3200" b="1" strike="noStrike" spc="-1">
                <a:solidFill>
                  <a:srgbClr val="FFFFFF"/>
                </a:solidFill>
                <a:latin typeface="Source Sans Pro Black"/>
              </a:rPr>
              <a:t>Das rhetorische Dreieck</a:t>
            </a:r>
          </a:p>
        </p:txBody>
      </p:sp>
      <p:pic>
        <p:nvPicPr>
          <p:cNvPr id="103" name="Grafik 102"/>
          <p:cNvPicPr/>
          <p:nvPr/>
        </p:nvPicPr>
        <p:blipFill>
          <a:blip r:embed="rId2"/>
          <a:stretch/>
        </p:blipFill>
        <p:spPr>
          <a:xfrm>
            <a:off x="2203560" y="1516320"/>
            <a:ext cx="6031440" cy="5276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extShape 1"/>
          <p:cNvSpPr txBox="1"/>
          <p:nvPr/>
        </p:nvSpPr>
        <p:spPr>
          <a:xfrm>
            <a:off x="360000" y="360000"/>
            <a:ext cx="9360000" cy="9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/>
          <a:p>
            <a:r>
              <a:rPr lang="de-DE" sz="3200" b="1" strike="noStrike" spc="-1">
                <a:solidFill>
                  <a:srgbClr val="FFFFFF"/>
                </a:solidFill>
                <a:latin typeface="Source Sans Pro Black"/>
              </a:rPr>
              <a:t>Wie eine Rede entsteht</a:t>
            </a:r>
          </a:p>
        </p:txBody>
      </p:sp>
      <p:sp>
        <p:nvSpPr>
          <p:cNvPr id="105" name="TextShape 2"/>
          <p:cNvSpPr txBox="1"/>
          <p:nvPr/>
        </p:nvSpPr>
        <p:spPr>
          <a:xfrm>
            <a:off x="360000" y="1980000"/>
            <a:ext cx="9180000" cy="468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>
              <a:spcAft>
                <a:spcPts val="1142"/>
              </a:spcAft>
              <a:buClr>
                <a:srgbClr val="000000"/>
              </a:buClr>
              <a:buFont typeface="StarSymbol"/>
              <a:buAutoNum type="arabicParenR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Inventio: „Erfindung“ des Themas</a:t>
            </a:r>
          </a:p>
          <a:p>
            <a:pPr>
              <a:spcAft>
                <a:spcPts val="1142"/>
              </a:spcAft>
              <a:buClr>
                <a:srgbClr val="000000"/>
              </a:buClr>
              <a:buFont typeface="StarSymbol"/>
              <a:buAutoNum type="arabicParenR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Dispositio: Gliederung des Stoffes</a:t>
            </a:r>
          </a:p>
          <a:p>
            <a:pPr>
              <a:spcAft>
                <a:spcPts val="1142"/>
              </a:spcAft>
              <a:buClr>
                <a:srgbClr val="000000"/>
              </a:buClr>
              <a:buFont typeface="StarSymbol"/>
              <a:buAutoNum type="arabicParenR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Elocutio: rhetorische Mittel, Tropen</a:t>
            </a:r>
          </a:p>
          <a:p>
            <a:pPr>
              <a:spcAft>
                <a:spcPts val="1142"/>
              </a:spcAft>
              <a:buClr>
                <a:srgbClr val="000000"/>
              </a:buClr>
              <a:buFont typeface="StarSymbol"/>
              <a:buAutoNum type="arabicParenR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Memoria: Einprägen der Rede, Mnemotechnik</a:t>
            </a:r>
          </a:p>
          <a:p>
            <a:pPr>
              <a:spcAft>
                <a:spcPts val="1142"/>
              </a:spcAft>
              <a:buClr>
                <a:srgbClr val="000000"/>
              </a:buClr>
              <a:buFont typeface="StarSymbol"/>
              <a:buAutoNum type="arabicParenR"/>
            </a:pPr>
            <a:r>
              <a:rPr lang="de-DE" sz="2600" b="1" strike="noStrike" spc="-1">
                <a:solidFill>
                  <a:srgbClr val="1C1C1C"/>
                </a:solidFill>
                <a:latin typeface="Source Sans Pro Semibold"/>
              </a:rPr>
              <a:t> Actio: Umsetzung der Rede + nonverbale Anteile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671</Words>
  <Application>Microsoft Office PowerPoint</Application>
  <PresentationFormat>Benutzerdefiniert</PresentationFormat>
  <Paragraphs>119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Source Sans Pro Black</vt:lpstr>
      <vt:lpstr>Source Sans Pro Light</vt:lpstr>
      <vt:lpstr>Source Sans Pro Semibold</vt:lpstr>
      <vt:lpstr>StarSymbol</vt:lpstr>
      <vt:lpstr>Wingdings</vt:lpstr>
      <vt:lpstr>Office Theme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Übung Sprechen </vt:lpstr>
      <vt:lpstr>Thema Schlafen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Yannick Baumann</dc:creator>
  <cp:lastModifiedBy>Johannes Benjamin Köck</cp:lastModifiedBy>
  <cp:revision>28</cp:revision>
  <dcterms:created xsi:type="dcterms:W3CDTF">2018-02-28T17:38:31Z</dcterms:created>
  <dcterms:modified xsi:type="dcterms:W3CDTF">2020-02-25T15:12:46Z</dcterms:modified>
  <dc:language>de-DE</dc:language>
</cp:coreProperties>
</file>