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1"/>
  </p:notesMasterIdLst>
  <p:handoutMasterIdLst>
    <p:handoutMasterId r:id="rId32"/>
  </p:handoutMasterIdLst>
  <p:sldIdLst>
    <p:sldId id="256" r:id="rId2"/>
    <p:sldId id="257" r:id="rId3"/>
    <p:sldId id="258" r:id="rId4"/>
    <p:sldId id="259" r:id="rId5"/>
    <p:sldId id="271" r:id="rId6"/>
    <p:sldId id="260" r:id="rId7"/>
    <p:sldId id="262" r:id="rId8"/>
    <p:sldId id="265" r:id="rId9"/>
    <p:sldId id="263" r:id="rId10"/>
    <p:sldId id="264" r:id="rId11"/>
    <p:sldId id="266" r:id="rId12"/>
    <p:sldId id="267" r:id="rId13"/>
    <p:sldId id="268" r:id="rId14"/>
    <p:sldId id="269" r:id="rId15"/>
    <p:sldId id="270" r:id="rId16"/>
    <p:sldId id="272" r:id="rId17"/>
    <p:sldId id="273" r:id="rId18"/>
    <p:sldId id="275" r:id="rId19"/>
    <p:sldId id="285" r:id="rId20"/>
    <p:sldId id="274" r:id="rId21"/>
    <p:sldId id="276" r:id="rId22"/>
    <p:sldId id="277" r:id="rId23"/>
    <p:sldId id="278" r:id="rId24"/>
    <p:sldId id="280" r:id="rId25"/>
    <p:sldId id="279" r:id="rId26"/>
    <p:sldId id="281" r:id="rId27"/>
    <p:sldId id="282" r:id="rId28"/>
    <p:sldId id="283" r:id="rId29"/>
    <p:sldId id="284" r:id="rId3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3" autoAdjust="0"/>
    <p:restoredTop sz="96754" autoAdjust="0"/>
  </p:normalViewPr>
  <p:slideViewPr>
    <p:cSldViewPr snapToGrid="0">
      <p:cViewPr varScale="1">
        <p:scale>
          <a:sx n="82" d="100"/>
          <a:sy n="82" d="100"/>
        </p:scale>
        <p:origin x="126" y="63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5D21EF72-3072-4710-A17A-9B68D35C3D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2" cy="105682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14" name="Obrázek 13">
            <a:extLst>
              <a:ext uri="{FF2B5EF4-FFF2-40B4-BE49-F238E27FC236}">
                <a16:creationId xmlns:a16="http://schemas.microsoft.com/office/drawing/2014/main" id="{221CE213-A173-41CF-BA99-7A8C39EDD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00ECF312-612B-4D8F-9ADA-7B8234D63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4BC8FF"/>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4921D43C-AA8B-4250-B0E5-825E8D675E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31" y="6048047"/>
            <a:ext cx="874748"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ARTS">
    <p:bg>
      <p:bgPr>
        <a:solidFill>
          <a:srgbClr val="4BC8FF"/>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1B3041E-A881-4F77-88F8-58E6399466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300"/>
            <a:ext cx="4147317" cy="2833315"/>
          </a:xfrm>
          <a:prstGeom prst="rect">
            <a:avLst/>
          </a:prstGeom>
        </p:spPr>
      </p:pic>
      <p:sp>
        <p:nvSpPr>
          <p:cNvPr id="3" name="Zástupný symbol pro zápatí 1">
            <a:extLst>
              <a:ext uri="{FF2B5EF4-FFF2-40B4-BE49-F238E27FC236}">
                <a16:creationId xmlns:a16="http://schemas.microsoft.com/office/drawing/2014/main" id="{62C38F51-21B5-4FCA-8498-6F65C0DB2C33}"/>
              </a:ext>
            </a:extLst>
          </p:cNvPr>
          <p:cNvSpPr>
            <a:spLocks noGrp="1"/>
          </p:cNvSpPr>
          <p:nvPr>
            <p:ph type="ftr" sz="quarter" idx="10"/>
          </p:nvPr>
        </p:nvSpPr>
        <p:spPr>
          <a:xfrm>
            <a:off x="720000" y="6228000"/>
            <a:ext cx="7920000" cy="252000"/>
          </a:xfrm>
        </p:spPr>
        <p:txBody>
          <a:bodyPr/>
          <a:lstStyle>
            <a:lvl1pPr>
              <a:defRPr>
                <a:solidFill>
                  <a:srgbClr val="4BC8FF"/>
                </a:solidFill>
              </a:defRPr>
            </a:lvl1pPr>
          </a:lstStyle>
          <a:p>
            <a:r>
              <a:rPr lang="cs-CZ" dirty="0"/>
              <a:t>Definujte zápatí - název prezentace / pracoviště</a:t>
            </a:r>
          </a:p>
        </p:txBody>
      </p:sp>
      <p:sp>
        <p:nvSpPr>
          <p:cNvPr id="4" name="Zástupný symbol pro číslo snímku 2">
            <a:extLst>
              <a:ext uri="{FF2B5EF4-FFF2-40B4-BE49-F238E27FC236}">
                <a16:creationId xmlns:a16="http://schemas.microsoft.com/office/drawing/2014/main" id="{1CB56087-1653-4687-91A3-3216416E0183}"/>
              </a:ext>
            </a:extLst>
          </p:cNvPr>
          <p:cNvSpPr>
            <a:spLocks noGrp="1"/>
          </p:cNvSpPr>
          <p:nvPr>
            <p:ph type="sldNum" sz="quarter" idx="11"/>
          </p:nvPr>
        </p:nvSpPr>
        <p:spPr>
          <a:xfrm>
            <a:off x="414000" y="6228000"/>
            <a:ext cx="252000" cy="252000"/>
          </a:xfrm>
        </p:spPr>
        <p:txBody>
          <a:bodyPr/>
          <a:lstStyle>
            <a:lvl1pPr>
              <a:defRPr>
                <a:solidFill>
                  <a:srgbClr val="4BC8FF"/>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33B71AC8-4CA1-4239-89AB-D9E452AEC91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07684D48-9ECE-47F4-B60D-1F10FA1F06D0}"/>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499F8229-0F91-48F2-B8B9-3D62AB080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66181539-CB28-4249-8656-2F8138AB97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1" cy="1049340"/>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0E614447-E10C-4DB8-8B61-754F2BE0F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FFACE40E-5B18-41AE-BFE5-D68E8FEAA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4F2E8CD9-E848-4CA4-A74F-A0CE634CAE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FE84F8C4-4400-4A78-A6D4-5E5C184C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11" name="Obrázek 10">
            <a:extLst>
              <a:ext uri="{FF2B5EF4-FFF2-40B4-BE49-F238E27FC236}">
                <a16:creationId xmlns:a16="http://schemas.microsoft.com/office/drawing/2014/main" id="{EEB07A44-568B-4E49-86CC-C885AAEC3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667EE8C0-D8F0-4FB0-9F14-EA71A89C6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EB07C4A-F317-4389-8B59-A850E719D737}"/>
              </a:ext>
            </a:extLst>
          </p:cNvPr>
          <p:cNvSpPr>
            <a:spLocks noGrp="1"/>
          </p:cNvSpPr>
          <p:nvPr>
            <p:ph type="ftr" sz="quarter" idx="10"/>
          </p:nvPr>
        </p:nvSpPr>
        <p:spPr/>
        <p:txBody>
          <a:bodyPr/>
          <a:lstStyle/>
          <a:p>
            <a:r>
              <a:rPr lang="cs-CZ" altLang="cs-CZ" b="1" i="1" dirty="0"/>
              <a:t>Zdeněk Mareček, Německy píšící autoři v Čechách, Jindřichův Hradec 24012020  </a:t>
            </a:r>
            <a:endParaRPr lang="cs-CZ" dirty="0"/>
          </a:p>
        </p:txBody>
      </p:sp>
      <p:sp>
        <p:nvSpPr>
          <p:cNvPr id="3" name="Zástupný symbol pro číslo snímku 2">
            <a:extLst>
              <a:ext uri="{FF2B5EF4-FFF2-40B4-BE49-F238E27FC236}">
                <a16:creationId xmlns:a16="http://schemas.microsoft.com/office/drawing/2014/main" id="{54B18C1F-0DAD-46A0-84D8-33B6BEB6956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BDA1D2A4-9AA5-4C36-A456-A87C188F7DB6}"/>
              </a:ext>
            </a:extLst>
          </p:cNvPr>
          <p:cNvSpPr>
            <a:spLocks noGrp="1"/>
          </p:cNvSpPr>
          <p:nvPr>
            <p:ph type="title"/>
          </p:nvPr>
        </p:nvSpPr>
        <p:spPr/>
        <p:txBody>
          <a:bodyPr/>
          <a:lstStyle/>
          <a:p>
            <a:pPr algn="ctr"/>
            <a:r>
              <a:rPr lang="cs-CZ" dirty="0"/>
              <a:t>Naši němečtí krajané. </a:t>
            </a:r>
            <a:br>
              <a:rPr lang="de-DE" dirty="0"/>
            </a:br>
            <a:endParaRPr lang="cs-CZ" dirty="0"/>
          </a:p>
        </p:txBody>
      </p:sp>
      <p:sp>
        <p:nvSpPr>
          <p:cNvPr id="5" name="Podnadpis 4">
            <a:extLst>
              <a:ext uri="{FF2B5EF4-FFF2-40B4-BE49-F238E27FC236}">
                <a16:creationId xmlns:a16="http://schemas.microsoft.com/office/drawing/2014/main" id="{F935CC37-0FD7-4ED5-AF48-DEC36C3C924C}"/>
              </a:ext>
            </a:extLst>
          </p:cNvPr>
          <p:cNvSpPr>
            <a:spLocks noGrp="1"/>
          </p:cNvSpPr>
          <p:nvPr>
            <p:ph type="subTitle" idx="1"/>
          </p:nvPr>
        </p:nvSpPr>
        <p:spPr/>
        <p:txBody>
          <a:bodyPr/>
          <a:lstStyle/>
          <a:p>
            <a:pPr algn="ctr"/>
            <a:r>
              <a:rPr lang="de-DE" dirty="0" err="1"/>
              <a:t>Pražská</a:t>
            </a:r>
            <a:r>
              <a:rPr lang="de-DE" dirty="0"/>
              <a:t> </a:t>
            </a:r>
            <a:r>
              <a:rPr lang="cs-CZ" dirty="0"/>
              <a:t>a brněnská </a:t>
            </a:r>
            <a:r>
              <a:rPr lang="de-DE" dirty="0" err="1"/>
              <a:t>německá</a:t>
            </a:r>
            <a:r>
              <a:rPr lang="de-DE" dirty="0"/>
              <a:t> </a:t>
            </a:r>
            <a:r>
              <a:rPr lang="de-DE" dirty="0" err="1"/>
              <a:t>literatura</a:t>
            </a:r>
            <a:r>
              <a:rPr lang="de-DE" dirty="0"/>
              <a:t> a </a:t>
            </a:r>
            <a:r>
              <a:rPr lang="de-DE" dirty="0" err="1"/>
              <a:t>její</a:t>
            </a:r>
            <a:r>
              <a:rPr lang="de-DE" dirty="0"/>
              <a:t> </a:t>
            </a:r>
            <a:r>
              <a:rPr lang="de-DE" dirty="0" err="1"/>
              <a:t>česká</a:t>
            </a:r>
            <a:r>
              <a:rPr lang="de-DE" dirty="0"/>
              <a:t> </a:t>
            </a:r>
            <a:r>
              <a:rPr lang="de-DE" dirty="0" err="1"/>
              <a:t>recepce</a:t>
            </a:r>
            <a:endParaRPr lang="cs-CZ" dirty="0"/>
          </a:p>
        </p:txBody>
      </p:sp>
    </p:spTree>
    <p:extLst>
      <p:ext uri="{BB962C8B-B14F-4D97-AF65-F5344CB8AC3E}">
        <p14:creationId xmlns:p14="http://schemas.microsoft.com/office/powerpoint/2010/main" val="318319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3D7FE077-2901-4700-AC6B-9D7DF5C3AE02}"/>
              </a:ext>
            </a:extLst>
          </p:cNvPr>
          <p:cNvSpPr>
            <a:spLocks noGrp="1"/>
          </p:cNvSpPr>
          <p:nvPr>
            <p:ph idx="1"/>
          </p:nvPr>
        </p:nvSpPr>
        <p:spPr/>
        <p:txBody>
          <a:bodyPr/>
          <a:lstStyle/>
          <a:p>
            <a:r>
              <a:rPr lang="de-DE" dirty="0"/>
              <a:t>… </a:t>
            </a:r>
            <a:r>
              <a:rPr lang="cs-CZ" dirty="0"/>
              <a:t>a tak navzdory mnohým místům, kde docházelo k integraci,</a:t>
            </a:r>
            <a:r>
              <a:rPr lang="de-DE" dirty="0"/>
              <a:t> ‒ v</a:t>
            </a:r>
            <a:r>
              <a:rPr lang="cs-CZ" dirty="0"/>
              <a:t>e školách</a:t>
            </a:r>
            <a:r>
              <a:rPr lang="de-DE" dirty="0"/>
              <a:t>, </a:t>
            </a:r>
            <a:r>
              <a:rPr lang="cs-CZ" dirty="0"/>
              <a:t>divadlech, kavárnách, časopisech až po soukromé domácnosti </a:t>
            </a:r>
            <a:r>
              <a:rPr lang="de-DE" dirty="0"/>
              <a:t>(</a:t>
            </a:r>
            <a:r>
              <a:rPr lang="cs-CZ" dirty="0"/>
              <a:t>s</a:t>
            </a:r>
            <a:r>
              <a:rPr lang="de-DE" dirty="0" err="1"/>
              <a:t>alon</a:t>
            </a:r>
            <a:r>
              <a:rPr lang="cs-CZ" dirty="0"/>
              <a:t>y)</a:t>
            </a:r>
            <a:r>
              <a:rPr lang="de-DE" dirty="0"/>
              <a:t>, </a:t>
            </a:r>
            <a:r>
              <a:rPr lang="cs-CZ" dirty="0"/>
              <a:t>jež fungovaly jako komunikační prostory kulturního transferu</a:t>
            </a:r>
            <a:r>
              <a:rPr lang="de-DE" dirty="0"/>
              <a:t> ‒ </a:t>
            </a:r>
            <a:r>
              <a:rPr lang="cs-CZ" dirty="0"/>
              <a:t>a navzdory intenzívní vzájemné recepci a vzájemnému působení se nevyvinula </a:t>
            </a:r>
            <a:r>
              <a:rPr lang="de-DE" dirty="0" err="1"/>
              <a:t>suprana</a:t>
            </a:r>
            <a:r>
              <a:rPr lang="cs-CZ" dirty="0"/>
              <a:t>c</a:t>
            </a:r>
            <a:r>
              <a:rPr lang="de-DE" dirty="0" err="1"/>
              <a:t>ion</a:t>
            </a:r>
            <a:r>
              <a:rPr lang="cs-CZ" dirty="0"/>
              <a:t>á</a:t>
            </a:r>
            <a:r>
              <a:rPr lang="de-DE" dirty="0"/>
              <a:t>l</a:t>
            </a:r>
            <a:r>
              <a:rPr lang="cs-CZ" dirty="0"/>
              <a:t>ní nebo dokonce </a:t>
            </a:r>
            <a:r>
              <a:rPr lang="de-DE" dirty="0"/>
              <a:t>hybrid</a:t>
            </a:r>
            <a:r>
              <a:rPr lang="cs-CZ" dirty="0"/>
              <a:t>ní českoněmecká l</a:t>
            </a:r>
            <a:r>
              <a:rPr lang="de-DE" dirty="0" err="1"/>
              <a:t>iteratur</a:t>
            </a:r>
            <a:r>
              <a:rPr lang="cs-CZ" dirty="0"/>
              <a:t>a </a:t>
            </a:r>
            <a:r>
              <a:rPr lang="cs-CZ" dirty="0" err="1"/>
              <a:t>a</a:t>
            </a:r>
            <a:r>
              <a:rPr lang="cs-CZ" dirty="0"/>
              <a:t> kultura</a:t>
            </a:r>
            <a:r>
              <a:rPr lang="de-DE" dirty="0"/>
              <a:t>. (337)</a:t>
            </a:r>
            <a:endParaRPr lang="cs-CZ" dirty="0"/>
          </a:p>
        </p:txBody>
      </p:sp>
      <p:sp>
        <p:nvSpPr>
          <p:cNvPr id="3" name="Zástupný symbol pro zápatí 2">
            <a:extLst>
              <a:ext uri="{FF2B5EF4-FFF2-40B4-BE49-F238E27FC236}">
                <a16:creationId xmlns:a16="http://schemas.microsoft.com/office/drawing/2014/main" id="{5FED46A5-47B0-4F58-9DA4-13C14C3E97E8}"/>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4" name="Zástupný symbol pro číslo snímku 3">
            <a:extLst>
              <a:ext uri="{FF2B5EF4-FFF2-40B4-BE49-F238E27FC236}">
                <a16:creationId xmlns:a16="http://schemas.microsoft.com/office/drawing/2014/main" id="{44044A5C-2DA0-4ADD-B1BD-D660BD26EC2D}"/>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5" name="Zástupný text 4">
            <a:extLst>
              <a:ext uri="{FF2B5EF4-FFF2-40B4-BE49-F238E27FC236}">
                <a16:creationId xmlns:a16="http://schemas.microsoft.com/office/drawing/2014/main" id="{0D23D53D-CFAE-4971-82E7-3395905F777C}"/>
              </a:ext>
            </a:extLst>
          </p:cNvPr>
          <p:cNvSpPr>
            <a:spLocks noGrp="1"/>
          </p:cNvSpPr>
          <p:nvPr>
            <p:ph type="body" sz="quarter" idx="13"/>
          </p:nvPr>
        </p:nvSpPr>
        <p:spPr/>
        <p:txBody>
          <a:bodyPr/>
          <a:lstStyle/>
          <a:p>
            <a:r>
              <a:rPr lang="cs-CZ" i="1" dirty="0"/>
              <a:t>směr zastávající dvojjazyčnost ve veřejném životě, za Rakouska čes. i něm.</a:t>
            </a:r>
            <a:endParaRPr lang="cs-CZ" dirty="0"/>
          </a:p>
        </p:txBody>
      </p:sp>
      <p:sp>
        <p:nvSpPr>
          <p:cNvPr id="6" name="Nadpis 5">
            <a:extLst>
              <a:ext uri="{FF2B5EF4-FFF2-40B4-BE49-F238E27FC236}">
                <a16:creationId xmlns:a16="http://schemas.microsoft.com/office/drawing/2014/main" id="{068F02B9-8426-4D73-8014-73F369C1A493}"/>
              </a:ext>
            </a:extLst>
          </p:cNvPr>
          <p:cNvSpPr>
            <a:spLocks noGrp="1"/>
          </p:cNvSpPr>
          <p:nvPr>
            <p:ph type="title"/>
          </p:nvPr>
        </p:nvSpPr>
        <p:spPr/>
        <p:txBody>
          <a:bodyPr/>
          <a:lstStyle/>
          <a:p>
            <a:r>
              <a:rPr lang="de-DE" sz="3200" dirty="0"/>
              <a:t>Steffen Höhne: </a:t>
            </a:r>
            <a:r>
              <a:rPr lang="de-DE" sz="3200" dirty="0" err="1"/>
              <a:t>Bohemismus</a:t>
            </a:r>
            <a:r>
              <a:rPr lang="de-DE" sz="3200" dirty="0"/>
              <a:t> und </a:t>
            </a:r>
            <a:r>
              <a:rPr lang="cs-CZ" sz="3200" dirty="0"/>
              <a:t>u</a:t>
            </a:r>
            <a:r>
              <a:rPr lang="de-DE" sz="3200" dirty="0" err="1"/>
              <a:t>tra</a:t>
            </a:r>
            <a:r>
              <a:rPr lang="cs-CZ" sz="3200" dirty="0" err="1"/>
              <a:t>kv</a:t>
            </a:r>
            <a:r>
              <a:rPr lang="de-DE" sz="3200" dirty="0" err="1"/>
              <a:t>ismus</a:t>
            </a:r>
            <a:endParaRPr lang="cs-CZ" sz="3200" dirty="0"/>
          </a:p>
        </p:txBody>
      </p:sp>
    </p:spTree>
    <p:extLst>
      <p:ext uri="{BB962C8B-B14F-4D97-AF65-F5344CB8AC3E}">
        <p14:creationId xmlns:p14="http://schemas.microsoft.com/office/powerpoint/2010/main" val="382054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68E8321-035F-4014-8041-DA505392BE00}"/>
              </a:ext>
            </a:extLst>
          </p:cNvPr>
          <p:cNvSpPr>
            <a:spLocks noGrp="1"/>
          </p:cNvSpPr>
          <p:nvPr>
            <p:ph idx="1"/>
          </p:nvPr>
        </p:nvSpPr>
        <p:spPr/>
        <p:txBody>
          <a:bodyPr/>
          <a:lstStyle/>
          <a:p>
            <a:r>
              <a:rPr lang="cs-CZ" sz="1600" dirty="0"/>
              <a:t> Zda český národní zápas má vůbec smysl. Platil proto za národního nihilistu, ale Milan Kundera se k němu vrátil:</a:t>
            </a:r>
          </a:p>
          <a:p>
            <a:endParaRPr lang="cs-CZ" sz="1600" dirty="0"/>
          </a:p>
          <a:p>
            <a:r>
              <a:rPr lang="cs-CZ" sz="1600" dirty="0"/>
              <a:t>Stojí-li naše národní existence skutečně za tu námahu, je její kulturní hodnota tak ohromná?</a:t>
            </a:r>
          </a:p>
          <a:p>
            <a:r>
              <a:rPr lang="cs-CZ" sz="1600" dirty="0"/>
              <a:t>A zde jest uzel otázky, jež zní: Je náš národní fond takový, aby bojovníkům v onom krajním případě poskytoval dostatečné mravní posily, aby jim vnukal úplné přesvědčení, že zachovají-li lid vlastnímu jeho jazyku, že jej tím zachovají i vlastnímu světu myšlenkovému, že by odcizení jazyku bylo skutečnou etickou škodou, že tím zachovají </a:t>
            </a:r>
            <a:r>
              <a:rPr lang="cs-CZ" sz="1600" dirty="0" err="1"/>
              <a:t>typus</a:t>
            </a:r>
            <a:r>
              <a:rPr lang="cs-CZ" sz="1600" dirty="0"/>
              <a:t>, který v pantheonu člověčenstva zaujímá místo pevné, platné a samobytné?</a:t>
            </a:r>
          </a:p>
          <a:p>
            <a:endParaRPr lang="cs-CZ" sz="1600" dirty="0"/>
          </a:p>
          <a:p>
            <a:r>
              <a:rPr lang="cs-CZ" sz="1600" dirty="0"/>
              <a:t> „Žil jsem příliš ve smíšených </a:t>
            </a:r>
            <a:r>
              <a:rPr lang="cs-CZ" sz="1600" dirty="0" err="1"/>
              <a:t>okresích</a:t>
            </a:r>
            <a:r>
              <a:rPr lang="cs-CZ" sz="1600" dirty="0"/>
              <a:t>, abych nevěděl, že kterákoliv česká osada a sousední osada německá (…) si čím dál tím více jsou podobny, že vdychují týž myšlenkový vzduch, že pojímají život a svět z téhož hlediska a na jeho působení v tomtéž smyslu reagují.“</a:t>
            </a:r>
          </a:p>
        </p:txBody>
      </p:sp>
      <p:sp>
        <p:nvSpPr>
          <p:cNvPr id="3" name="Zástupný symbol pro zápatí 2">
            <a:extLst>
              <a:ext uri="{FF2B5EF4-FFF2-40B4-BE49-F238E27FC236}">
                <a16:creationId xmlns:a16="http://schemas.microsoft.com/office/drawing/2014/main" id="{A2D6E6FA-3BD6-47D2-BE16-3497FA2BD0D4}"/>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4" name="Zástupný symbol pro číslo snímku 3">
            <a:extLst>
              <a:ext uri="{FF2B5EF4-FFF2-40B4-BE49-F238E27FC236}">
                <a16:creationId xmlns:a16="http://schemas.microsoft.com/office/drawing/2014/main" id="{27D74FF2-7550-4EA0-9151-B72AC60F88BE}"/>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5" name="Zástupný text 4">
            <a:extLst>
              <a:ext uri="{FF2B5EF4-FFF2-40B4-BE49-F238E27FC236}">
                <a16:creationId xmlns:a16="http://schemas.microsoft.com/office/drawing/2014/main" id="{CE45871A-8A77-4343-B716-48B32FE0D5B2}"/>
              </a:ext>
            </a:extLst>
          </p:cNvPr>
          <p:cNvSpPr>
            <a:spLocks noGrp="1"/>
          </p:cNvSpPr>
          <p:nvPr>
            <p:ph type="body" sz="quarter" idx="13"/>
          </p:nvPr>
        </p:nvSpPr>
        <p:spPr/>
        <p:txBody>
          <a:bodyPr/>
          <a:lstStyle/>
          <a:p>
            <a:r>
              <a:rPr lang="cs-CZ" dirty="0"/>
              <a:t>Naše dvě otázky (v kontextu boje o Rukopisy)</a:t>
            </a:r>
          </a:p>
        </p:txBody>
      </p:sp>
      <p:sp>
        <p:nvSpPr>
          <p:cNvPr id="6" name="Nadpis 5">
            <a:extLst>
              <a:ext uri="{FF2B5EF4-FFF2-40B4-BE49-F238E27FC236}">
                <a16:creationId xmlns:a16="http://schemas.microsoft.com/office/drawing/2014/main" id="{03874B3B-AEE3-4CD0-8558-1EB48C36AD62}"/>
              </a:ext>
            </a:extLst>
          </p:cNvPr>
          <p:cNvSpPr>
            <a:spLocks noGrp="1"/>
          </p:cNvSpPr>
          <p:nvPr>
            <p:ph type="title"/>
          </p:nvPr>
        </p:nvSpPr>
        <p:spPr/>
        <p:txBody>
          <a:bodyPr/>
          <a:lstStyle/>
          <a:p>
            <a:r>
              <a:rPr lang="cs-CZ" dirty="0"/>
              <a:t>Hubert </a:t>
            </a:r>
            <a:r>
              <a:rPr lang="cs-CZ" dirty="0" err="1"/>
              <a:t>Gordon</a:t>
            </a:r>
            <a:r>
              <a:rPr lang="cs-CZ" dirty="0"/>
              <a:t> </a:t>
            </a:r>
            <a:r>
              <a:rPr lang="cs-CZ" dirty="0" err="1"/>
              <a:t>Schauer</a:t>
            </a:r>
            <a:r>
              <a:rPr lang="cs-CZ" dirty="0"/>
              <a:t>, 1886</a:t>
            </a:r>
          </a:p>
        </p:txBody>
      </p:sp>
    </p:spTree>
    <p:extLst>
      <p:ext uri="{BB962C8B-B14F-4D97-AF65-F5344CB8AC3E}">
        <p14:creationId xmlns:p14="http://schemas.microsoft.com/office/powerpoint/2010/main" val="113783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015DDEE-FE03-45A4-8FB4-A5DE68513D19}"/>
              </a:ext>
            </a:extLst>
          </p:cNvPr>
          <p:cNvSpPr>
            <a:spLocks noGrp="1"/>
          </p:cNvSpPr>
          <p:nvPr>
            <p:ph idx="1"/>
          </p:nvPr>
        </p:nvSpPr>
        <p:spPr/>
        <p:txBody>
          <a:bodyPr/>
          <a:lstStyle/>
          <a:p>
            <a:r>
              <a:rPr lang="cs-CZ" sz="2000" dirty="0"/>
              <a:t>„Jak ubohé jsou ony části románu, které předpokládají básnické neb alespoň kulturní vcítění do duše staré Prahy, jmenovitě opouští-li v nich josefovský specialista Židovské město pražské! (…) Ze skutečného života pražského nezná, či lépe řečeno nechce znáti pisatel Golema praničeho. Zcela úmyslně zamlčuje, že kolem groteskního ostrůvku, jakým je zdejší ghetto, hučí a proudí ruch průmyslový a obchodní, vědecké a umělecké snažení, radostný a mladistvý příboj zdravého a schopného národa.“</a:t>
            </a:r>
          </a:p>
          <a:p>
            <a:endParaRPr lang="cs-CZ" sz="2000" dirty="0"/>
          </a:p>
        </p:txBody>
      </p:sp>
      <p:sp>
        <p:nvSpPr>
          <p:cNvPr id="3" name="Zástupný symbol pro zápatí 2">
            <a:extLst>
              <a:ext uri="{FF2B5EF4-FFF2-40B4-BE49-F238E27FC236}">
                <a16:creationId xmlns:a16="http://schemas.microsoft.com/office/drawing/2014/main" id="{B3AF7BE3-0553-4347-A8AC-3F309E8BE44A}"/>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4" name="Zástupný symbol pro číslo snímku 3">
            <a:extLst>
              <a:ext uri="{FF2B5EF4-FFF2-40B4-BE49-F238E27FC236}">
                <a16:creationId xmlns:a16="http://schemas.microsoft.com/office/drawing/2014/main" id="{6347C415-2234-460B-84E3-8E2265BD0A9E}"/>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5" name="Zástupný text 4">
            <a:extLst>
              <a:ext uri="{FF2B5EF4-FFF2-40B4-BE49-F238E27FC236}">
                <a16:creationId xmlns:a16="http://schemas.microsoft.com/office/drawing/2014/main" id="{540FF652-4DBC-4945-942D-50E5D9BF72C9}"/>
              </a:ext>
            </a:extLst>
          </p:cNvPr>
          <p:cNvSpPr>
            <a:spLocks noGrp="1"/>
          </p:cNvSpPr>
          <p:nvPr>
            <p:ph type="body" sz="quarter" idx="13"/>
          </p:nvPr>
        </p:nvSpPr>
        <p:spPr/>
        <p:txBody>
          <a:bodyPr/>
          <a:lstStyle/>
          <a:p>
            <a:r>
              <a:rPr lang="cs-CZ" dirty="0"/>
              <a:t>(Antisemitský deník) Venkov, 1917 </a:t>
            </a:r>
          </a:p>
        </p:txBody>
      </p:sp>
      <p:sp>
        <p:nvSpPr>
          <p:cNvPr id="6" name="Nadpis 5">
            <a:extLst>
              <a:ext uri="{FF2B5EF4-FFF2-40B4-BE49-F238E27FC236}">
                <a16:creationId xmlns:a16="http://schemas.microsoft.com/office/drawing/2014/main" id="{462748DA-94D2-476E-A1BA-ABB0DB2164DB}"/>
              </a:ext>
            </a:extLst>
          </p:cNvPr>
          <p:cNvSpPr>
            <a:spLocks noGrp="1"/>
          </p:cNvSpPr>
          <p:nvPr>
            <p:ph type="title"/>
          </p:nvPr>
        </p:nvSpPr>
        <p:spPr/>
        <p:txBody>
          <a:bodyPr/>
          <a:lstStyle/>
          <a:p>
            <a:r>
              <a:rPr lang="cs-CZ" dirty="0"/>
              <a:t>Arne Novák o: Gustav </a:t>
            </a:r>
            <a:r>
              <a:rPr lang="cs-CZ" dirty="0" err="1"/>
              <a:t>Meyrink</a:t>
            </a:r>
            <a:r>
              <a:rPr lang="cs-CZ" dirty="0"/>
              <a:t>: Golem</a:t>
            </a:r>
          </a:p>
        </p:txBody>
      </p:sp>
    </p:spTree>
    <p:extLst>
      <p:ext uri="{BB962C8B-B14F-4D97-AF65-F5344CB8AC3E}">
        <p14:creationId xmlns:p14="http://schemas.microsoft.com/office/powerpoint/2010/main" val="167589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2FCB3AD-2E8B-458A-9FB9-06592B2E90C5}"/>
              </a:ext>
            </a:extLst>
          </p:cNvPr>
          <p:cNvSpPr>
            <a:spLocks noGrp="1"/>
          </p:cNvSpPr>
          <p:nvPr>
            <p:ph idx="1"/>
          </p:nvPr>
        </p:nvSpPr>
        <p:spPr/>
        <p:txBody>
          <a:bodyPr/>
          <a:lstStyle/>
          <a:p>
            <a:r>
              <a:rPr lang="cs-CZ" sz="2000" dirty="0"/>
              <a:t>[další generace ] opovrhuje pohodlnou hladkostí neosobní formy a dává přednost drsnému zápasu o nový a dramatický výraz; odhazuje </a:t>
            </a:r>
            <a:r>
              <a:rPr lang="cs-CZ" sz="2000" b="1" dirty="0"/>
              <a:t>blud o českoněmecké literatuře </a:t>
            </a:r>
            <a:r>
              <a:rPr lang="cs-CZ" sz="2000" dirty="0"/>
              <a:t>jako o svébytném celku a přiznává, že němčina a německé písemnictví jest jí pouze prostředkem dorozumívacím. Tato otevřená pravdivost </a:t>
            </a:r>
            <a:r>
              <a:rPr lang="cs-CZ" sz="2000" b="1" dirty="0"/>
              <a:t>mladých židovských spisovatelů německých v Praze, z nichž Max Brod a Fr. Werfel jsou nejvýznačnější</a:t>
            </a:r>
            <a:r>
              <a:rPr lang="cs-CZ" sz="2000" dirty="0"/>
              <a:t>, vzbuzuje sympatie i na naší straně, avšak příchod těchto novotářů, kteří opovrhují žurnalistikou svých krajanů a souvěrců, neznačí nikterak obrození německé literatury v Čechách, nýbrž přináší spíše rozpoznání, že její pojem byl bludem, neudržitelným ani historicky ani filosoficky ani kulturně.</a:t>
            </a:r>
          </a:p>
          <a:p>
            <a:endParaRPr lang="cs-CZ" sz="2000" dirty="0"/>
          </a:p>
        </p:txBody>
      </p:sp>
      <p:sp>
        <p:nvSpPr>
          <p:cNvPr id="3" name="Zástupný symbol pro zápatí 2">
            <a:extLst>
              <a:ext uri="{FF2B5EF4-FFF2-40B4-BE49-F238E27FC236}">
                <a16:creationId xmlns:a16="http://schemas.microsoft.com/office/drawing/2014/main" id="{0B622452-57C6-40A9-BF5D-899D0C645138}"/>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4" name="Zástupný symbol pro číslo snímku 3">
            <a:extLst>
              <a:ext uri="{FF2B5EF4-FFF2-40B4-BE49-F238E27FC236}">
                <a16:creationId xmlns:a16="http://schemas.microsoft.com/office/drawing/2014/main" id="{986B6191-C6B8-45C3-B564-F718E4693558}"/>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5" name="Zástupný text 4">
            <a:extLst>
              <a:ext uri="{FF2B5EF4-FFF2-40B4-BE49-F238E27FC236}">
                <a16:creationId xmlns:a16="http://schemas.microsoft.com/office/drawing/2014/main" id="{C938A5F7-58C8-4BFC-8CBC-4A12C8C1A4FB}"/>
              </a:ext>
            </a:extLst>
          </p:cNvPr>
          <p:cNvSpPr>
            <a:spLocks noGrp="1"/>
          </p:cNvSpPr>
          <p:nvPr>
            <p:ph type="body" sz="quarter" idx="13"/>
          </p:nvPr>
        </p:nvSpPr>
        <p:spPr/>
        <p:txBody>
          <a:bodyPr/>
          <a:lstStyle/>
          <a:p>
            <a:r>
              <a:rPr lang="cs-CZ" dirty="0"/>
              <a:t>Česká revue,  11 (1918)</a:t>
            </a:r>
          </a:p>
        </p:txBody>
      </p:sp>
      <p:sp>
        <p:nvSpPr>
          <p:cNvPr id="6" name="Nadpis 5">
            <a:extLst>
              <a:ext uri="{FF2B5EF4-FFF2-40B4-BE49-F238E27FC236}">
                <a16:creationId xmlns:a16="http://schemas.microsoft.com/office/drawing/2014/main" id="{491BFFB9-25B3-4D53-9F20-F794BBAC068C}"/>
              </a:ext>
            </a:extLst>
          </p:cNvPr>
          <p:cNvSpPr>
            <a:spLocks noGrp="1"/>
          </p:cNvSpPr>
          <p:nvPr>
            <p:ph type="title"/>
          </p:nvPr>
        </p:nvSpPr>
        <p:spPr/>
        <p:txBody>
          <a:bodyPr/>
          <a:lstStyle/>
          <a:p>
            <a:r>
              <a:rPr lang="cs-CZ" sz="2800" dirty="0"/>
              <a:t>Arne </a:t>
            </a:r>
            <a:r>
              <a:rPr lang="cs-CZ" sz="2800" dirty="0" err="1"/>
              <a:t>Novák:Duch</a:t>
            </a:r>
            <a:r>
              <a:rPr lang="cs-CZ" sz="2800" dirty="0"/>
              <a:t> německé literatury v Čechách. </a:t>
            </a:r>
          </a:p>
        </p:txBody>
      </p:sp>
    </p:spTree>
    <p:extLst>
      <p:ext uri="{BB962C8B-B14F-4D97-AF65-F5344CB8AC3E}">
        <p14:creationId xmlns:p14="http://schemas.microsoft.com/office/powerpoint/2010/main" val="292641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CA15852-C677-4A5C-A14A-82EC063BB8B6}"/>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3" name="Zástupný symbol pro číslo snímku 2">
            <a:extLst>
              <a:ext uri="{FF2B5EF4-FFF2-40B4-BE49-F238E27FC236}">
                <a16:creationId xmlns:a16="http://schemas.microsoft.com/office/drawing/2014/main" id="{7DA89027-3308-4279-8FA9-FF277F780579}"/>
              </a:ext>
            </a:extLst>
          </p:cNvPr>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sp>
        <p:nvSpPr>
          <p:cNvPr id="4" name="Zástupný text 3">
            <a:extLst>
              <a:ext uri="{FF2B5EF4-FFF2-40B4-BE49-F238E27FC236}">
                <a16:creationId xmlns:a16="http://schemas.microsoft.com/office/drawing/2014/main" id="{EEF20B30-BF7F-4E23-91D6-C0C4DFF482FF}"/>
              </a:ext>
            </a:extLst>
          </p:cNvPr>
          <p:cNvSpPr>
            <a:spLocks noGrp="1"/>
          </p:cNvSpPr>
          <p:nvPr>
            <p:ph type="body" sz="quarter" idx="26"/>
          </p:nvPr>
        </p:nvSpPr>
        <p:spPr/>
        <p:txBody>
          <a:bodyPr/>
          <a:lstStyle/>
          <a:p>
            <a:r>
              <a:rPr lang="cs-CZ" sz="1800" dirty="0"/>
              <a:t>Venkov, 2.2.1918: Tychona Brahe cesta k Bohu, </a:t>
            </a:r>
          </a:p>
        </p:txBody>
      </p:sp>
      <p:sp>
        <p:nvSpPr>
          <p:cNvPr id="5" name="Nadpis 4">
            <a:extLst>
              <a:ext uri="{FF2B5EF4-FFF2-40B4-BE49-F238E27FC236}">
                <a16:creationId xmlns:a16="http://schemas.microsoft.com/office/drawing/2014/main" id="{60D052DB-0CF5-44B4-826F-657A6EA055FD}"/>
              </a:ext>
            </a:extLst>
          </p:cNvPr>
          <p:cNvSpPr>
            <a:spLocks noGrp="1"/>
          </p:cNvSpPr>
          <p:nvPr>
            <p:ph type="title"/>
          </p:nvPr>
        </p:nvSpPr>
        <p:spPr/>
        <p:txBody>
          <a:bodyPr/>
          <a:lstStyle/>
          <a:p>
            <a:r>
              <a:rPr lang="cs-CZ" dirty="0"/>
              <a:t>F. X. Šalda:  Židovský román staropražský</a:t>
            </a:r>
          </a:p>
        </p:txBody>
      </p:sp>
      <p:sp>
        <p:nvSpPr>
          <p:cNvPr id="6" name="Zástupný text 5">
            <a:extLst>
              <a:ext uri="{FF2B5EF4-FFF2-40B4-BE49-F238E27FC236}">
                <a16:creationId xmlns:a16="http://schemas.microsoft.com/office/drawing/2014/main" id="{7D2E1624-AF0A-4C49-83CB-16007FBDFE71}"/>
              </a:ext>
            </a:extLst>
          </p:cNvPr>
          <p:cNvSpPr>
            <a:spLocks noGrp="1"/>
          </p:cNvSpPr>
          <p:nvPr>
            <p:ph type="body" sz="quarter" idx="27"/>
          </p:nvPr>
        </p:nvSpPr>
        <p:spPr/>
        <p:txBody>
          <a:bodyPr/>
          <a:lstStyle/>
          <a:p>
            <a:r>
              <a:rPr lang="cs-CZ" dirty="0"/>
              <a:t>(1867–1937)</a:t>
            </a:r>
          </a:p>
          <a:p>
            <a:endParaRPr lang="cs-CZ" dirty="0"/>
          </a:p>
        </p:txBody>
      </p:sp>
      <p:sp>
        <p:nvSpPr>
          <p:cNvPr id="7" name="Zástupný obsah 6">
            <a:extLst>
              <a:ext uri="{FF2B5EF4-FFF2-40B4-BE49-F238E27FC236}">
                <a16:creationId xmlns:a16="http://schemas.microsoft.com/office/drawing/2014/main" id="{FD259E27-3A7F-4183-97C1-9E69D1E00BEF}"/>
              </a:ext>
            </a:extLst>
          </p:cNvPr>
          <p:cNvSpPr>
            <a:spLocks noGrp="1"/>
          </p:cNvSpPr>
          <p:nvPr>
            <p:ph idx="1"/>
          </p:nvPr>
        </p:nvSpPr>
        <p:spPr/>
        <p:txBody>
          <a:bodyPr/>
          <a:lstStyle/>
          <a:p>
            <a:pPr marL="72000" indent="0">
              <a:buNone/>
            </a:pPr>
            <a:r>
              <a:rPr lang="cs-CZ" dirty="0"/>
              <a:t>V Praze není německé literatury, avšak jest zde několik německých literátů, týmž právem nebo touž náhodou, jako jich žilo nebo žije donedávna několik v Pešti.</a:t>
            </a:r>
          </a:p>
        </p:txBody>
      </p:sp>
      <p:pic>
        <p:nvPicPr>
          <p:cNvPr id="10" name="Zástupný obsah 9" descr="Obsah obrázku muž, osoba, oblečení, oblek&#10;&#10;Popis byl vytvořen automaticky">
            <a:extLst>
              <a:ext uri="{FF2B5EF4-FFF2-40B4-BE49-F238E27FC236}">
                <a16:creationId xmlns:a16="http://schemas.microsoft.com/office/drawing/2014/main" id="{C68F83A9-B933-4784-9FB7-E1F2B6A4BA8E}"/>
              </a:ext>
            </a:extLst>
          </p:cNvPr>
          <p:cNvPicPr>
            <a:picLocks noGrp="1" noChangeAspect="1"/>
          </p:cNvPicPr>
          <p:nvPr>
            <p:ph idx="28"/>
          </p:nvPr>
        </p:nvPicPr>
        <p:blipFill>
          <a:blip r:embed="rId2" cstate="print">
            <a:extLst>
              <a:ext uri="{28A0092B-C50C-407E-A947-70E740481C1C}">
                <a14:useLocalDpi xmlns:a14="http://schemas.microsoft.com/office/drawing/2010/main" val="0"/>
              </a:ext>
            </a:extLst>
          </a:blip>
          <a:stretch>
            <a:fillRect/>
          </a:stretch>
        </p:blipFill>
        <p:spPr>
          <a:xfrm>
            <a:off x="7338048" y="1690688"/>
            <a:ext cx="3046753" cy="4140200"/>
          </a:xfrm>
        </p:spPr>
      </p:pic>
    </p:spTree>
    <p:extLst>
      <p:ext uri="{BB962C8B-B14F-4D97-AF65-F5344CB8AC3E}">
        <p14:creationId xmlns:p14="http://schemas.microsoft.com/office/powerpoint/2010/main" val="205443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obsah 9">
            <a:extLst>
              <a:ext uri="{FF2B5EF4-FFF2-40B4-BE49-F238E27FC236}">
                <a16:creationId xmlns:a16="http://schemas.microsoft.com/office/drawing/2014/main" id="{8723131E-14FC-4665-80EC-6A0D103089F6}"/>
              </a:ext>
            </a:extLst>
          </p:cNvPr>
          <p:cNvSpPr>
            <a:spLocks noGrp="1"/>
          </p:cNvSpPr>
          <p:nvPr>
            <p:ph idx="1"/>
          </p:nvPr>
        </p:nvSpPr>
        <p:spPr/>
        <p:txBody>
          <a:bodyPr/>
          <a:lstStyle/>
          <a:p>
            <a:r>
              <a:rPr lang="cs-CZ" sz="2400" dirty="0"/>
              <a:t>Literatura jest totiž něco jiného a něco více než skupina literátů, byť sebepočetnější,</a:t>
            </a:r>
            <a:r>
              <a:rPr lang="en-US" sz="2400" dirty="0"/>
              <a:t>[…] </a:t>
            </a:r>
            <a:r>
              <a:rPr lang="cs-CZ" sz="2400" dirty="0"/>
              <a:t>; literatura jest vyšší útvar, </a:t>
            </a:r>
            <a:r>
              <a:rPr lang="cs-CZ" sz="2400" b="1" dirty="0"/>
              <a:t>odpovídajíc svým životem zákonnou odpovědí národnímu celku, asi tak, jako květ odpovídá stromu. </a:t>
            </a:r>
            <a:r>
              <a:rPr lang="cs-CZ" sz="2400" dirty="0"/>
              <a:t>A toho nemůže ovšem býti pro Němce v Praze, ba ani ne v Čechách; není zde vůbec jejich stromu sahajícího svými kořeny do tmy věků, do prsti minulých státně národních dějin; </a:t>
            </a:r>
            <a:r>
              <a:rPr lang="cs-CZ" sz="2400" b="1" dirty="0"/>
              <a:t>není zde národa připoutaného osudným a jedinečným poutem k této půdě</a:t>
            </a:r>
            <a:r>
              <a:rPr lang="cs-CZ" sz="2400" dirty="0"/>
              <a:t>.</a:t>
            </a:r>
          </a:p>
        </p:txBody>
      </p:sp>
      <p:sp>
        <p:nvSpPr>
          <p:cNvPr id="2" name="Zástupný symbol pro zápatí 1">
            <a:extLst>
              <a:ext uri="{FF2B5EF4-FFF2-40B4-BE49-F238E27FC236}">
                <a16:creationId xmlns:a16="http://schemas.microsoft.com/office/drawing/2014/main" id="{D29FE5BC-4E62-495C-9502-6C6BEBD700AA}"/>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2B276EBC-2E17-4204-AE83-4C8CD285B403}"/>
              </a:ext>
            </a:extLst>
          </p:cNvPr>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sp>
        <p:nvSpPr>
          <p:cNvPr id="11" name="Zástupný text 10">
            <a:extLst>
              <a:ext uri="{FF2B5EF4-FFF2-40B4-BE49-F238E27FC236}">
                <a16:creationId xmlns:a16="http://schemas.microsoft.com/office/drawing/2014/main" id="{2D3262AA-C4A0-48BC-A38D-43CD711E1F8A}"/>
              </a:ext>
            </a:extLst>
          </p:cNvPr>
          <p:cNvSpPr>
            <a:spLocks noGrp="1"/>
          </p:cNvSpPr>
          <p:nvPr>
            <p:ph type="body" sz="quarter" idx="13"/>
          </p:nvPr>
        </p:nvSpPr>
        <p:spPr/>
        <p:txBody>
          <a:bodyPr/>
          <a:lstStyle/>
          <a:p>
            <a:endParaRPr lang="cs-CZ" dirty="0"/>
          </a:p>
        </p:txBody>
      </p:sp>
      <p:sp>
        <p:nvSpPr>
          <p:cNvPr id="9" name="Nadpis 8">
            <a:extLst>
              <a:ext uri="{FF2B5EF4-FFF2-40B4-BE49-F238E27FC236}">
                <a16:creationId xmlns:a16="http://schemas.microsoft.com/office/drawing/2014/main" id="{11E5A7A4-EE29-477F-AA51-EB0178A9B1B4}"/>
              </a:ext>
            </a:extLst>
          </p:cNvPr>
          <p:cNvSpPr>
            <a:spLocks noGrp="1"/>
          </p:cNvSpPr>
          <p:nvPr>
            <p:ph type="title"/>
          </p:nvPr>
        </p:nvSpPr>
        <p:spPr/>
        <p:txBody>
          <a:bodyPr/>
          <a:lstStyle/>
          <a:p>
            <a:r>
              <a:rPr lang="cs-CZ" dirty="0"/>
              <a:t>Židovský román staropražský</a:t>
            </a:r>
          </a:p>
        </p:txBody>
      </p:sp>
    </p:spTree>
    <p:extLst>
      <p:ext uri="{BB962C8B-B14F-4D97-AF65-F5344CB8AC3E}">
        <p14:creationId xmlns:p14="http://schemas.microsoft.com/office/powerpoint/2010/main" val="192676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16005EB-526B-439B-852E-CC2311D39A82}"/>
              </a:ext>
            </a:extLst>
          </p:cNvPr>
          <p:cNvSpPr>
            <a:spLocks noGrp="1"/>
          </p:cNvSpPr>
          <p:nvPr>
            <p:ph idx="1"/>
          </p:nvPr>
        </p:nvSpPr>
        <p:spPr/>
        <p:txBody>
          <a:bodyPr/>
          <a:lstStyle/>
          <a:p>
            <a:r>
              <a:rPr lang="cs-CZ" dirty="0"/>
              <a:t>1918-1928: zhruba dvě desítky překladů</a:t>
            </a:r>
          </a:p>
          <a:p>
            <a:r>
              <a:rPr lang="cs-CZ" dirty="0"/>
              <a:t>1928-1938: dvojnásobek.</a:t>
            </a:r>
          </a:p>
          <a:p>
            <a:r>
              <a:rPr lang="cs-CZ" dirty="0"/>
              <a:t>Od r. 1928 Státní cena za literaturu i německy píšícím autorům (1928 Franz Werfel, 1930 Max Brod, 1932 Oskar </a:t>
            </a:r>
            <a:r>
              <a:rPr lang="cs-CZ" dirty="0" err="1"/>
              <a:t>Baum</a:t>
            </a:r>
            <a:r>
              <a:rPr lang="cs-CZ" dirty="0"/>
              <a:t>, 1934 Ludwig </a:t>
            </a:r>
            <a:r>
              <a:rPr lang="cs-CZ" dirty="0" err="1"/>
              <a:t>Winder</a:t>
            </a:r>
            <a:r>
              <a:rPr lang="cs-CZ" dirty="0"/>
              <a:t>)</a:t>
            </a:r>
          </a:p>
        </p:txBody>
      </p:sp>
      <p:sp>
        <p:nvSpPr>
          <p:cNvPr id="3" name="Zástupný symbol pro zápatí 2">
            <a:extLst>
              <a:ext uri="{FF2B5EF4-FFF2-40B4-BE49-F238E27FC236}">
                <a16:creationId xmlns:a16="http://schemas.microsoft.com/office/drawing/2014/main" id="{4B4420B4-820C-4433-B39D-AD8BD1C5B6D2}"/>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4" name="Zástupný symbol pro číslo snímku 3">
            <a:extLst>
              <a:ext uri="{FF2B5EF4-FFF2-40B4-BE49-F238E27FC236}">
                <a16:creationId xmlns:a16="http://schemas.microsoft.com/office/drawing/2014/main" id="{CAB12253-7711-4694-82BB-4558350DB3D7}"/>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5" name="Zástupný text 4">
            <a:extLst>
              <a:ext uri="{FF2B5EF4-FFF2-40B4-BE49-F238E27FC236}">
                <a16:creationId xmlns:a16="http://schemas.microsoft.com/office/drawing/2014/main" id="{3283FF0D-23BC-4705-83D3-A94C7A218C03}"/>
              </a:ext>
            </a:extLst>
          </p:cNvPr>
          <p:cNvSpPr>
            <a:spLocks noGrp="1"/>
          </p:cNvSpPr>
          <p:nvPr>
            <p:ph type="body" sz="quarter" idx="13"/>
          </p:nvPr>
        </p:nvSpPr>
        <p:spPr/>
        <p:txBody>
          <a:bodyPr/>
          <a:lstStyle/>
          <a:p>
            <a:r>
              <a:rPr lang="cs-CZ" dirty="0"/>
              <a:t>konvergenční rysy</a:t>
            </a:r>
          </a:p>
        </p:txBody>
      </p:sp>
      <p:sp>
        <p:nvSpPr>
          <p:cNvPr id="6" name="Nadpis 5">
            <a:extLst>
              <a:ext uri="{FF2B5EF4-FFF2-40B4-BE49-F238E27FC236}">
                <a16:creationId xmlns:a16="http://schemas.microsoft.com/office/drawing/2014/main" id="{C0BCC77B-B8C8-4D85-A1B7-85FE1E3727F9}"/>
              </a:ext>
            </a:extLst>
          </p:cNvPr>
          <p:cNvSpPr>
            <a:spLocks noGrp="1"/>
          </p:cNvSpPr>
          <p:nvPr>
            <p:ph type="title"/>
          </p:nvPr>
        </p:nvSpPr>
        <p:spPr/>
        <p:txBody>
          <a:bodyPr/>
          <a:lstStyle/>
          <a:p>
            <a:pPr algn="ctr"/>
            <a:r>
              <a:rPr lang="cs-CZ" dirty="0"/>
              <a:t>Zlomový rok 1928</a:t>
            </a:r>
          </a:p>
        </p:txBody>
      </p:sp>
    </p:spTree>
    <p:extLst>
      <p:ext uri="{BB962C8B-B14F-4D97-AF65-F5344CB8AC3E}">
        <p14:creationId xmlns:p14="http://schemas.microsoft.com/office/powerpoint/2010/main" val="36237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D262A1B-3240-409F-AB6F-25EA0C2AB709}"/>
              </a:ext>
            </a:extLst>
          </p:cNvPr>
          <p:cNvSpPr>
            <a:spLocks noGrp="1"/>
          </p:cNvSpPr>
          <p:nvPr>
            <p:ph idx="1"/>
          </p:nvPr>
        </p:nvSpPr>
        <p:spPr/>
        <p:txBody>
          <a:bodyPr/>
          <a:lstStyle/>
          <a:p>
            <a:r>
              <a:rPr lang="cs-CZ" dirty="0"/>
              <a:t>Brněnská asanace inspirovala </a:t>
            </a:r>
            <a:r>
              <a:rPr lang="de-DE" dirty="0"/>
              <a:t>Karl Hans</a:t>
            </a:r>
            <a:r>
              <a:rPr lang="cs-CZ" dirty="0"/>
              <a:t>e</a:t>
            </a:r>
            <a:r>
              <a:rPr lang="de-DE" dirty="0"/>
              <a:t> Strobl</a:t>
            </a:r>
            <a:r>
              <a:rPr lang="cs-CZ" dirty="0" err="1"/>
              <a:t>ak</a:t>
            </a:r>
            <a:r>
              <a:rPr lang="cs-CZ" dirty="0"/>
              <a:t> povídce </a:t>
            </a:r>
            <a:r>
              <a:rPr lang="cs-CZ" i="1" dirty="0"/>
              <a:t>Zlá jeptiška /</a:t>
            </a:r>
            <a:r>
              <a:rPr lang="de-DE" dirty="0"/>
              <a:t>Die arge Nonn ein (Die knöcherne Hand, 1911).</a:t>
            </a:r>
          </a:p>
          <a:p>
            <a:r>
              <a:rPr lang="cs-CZ" dirty="0"/>
              <a:t>I Brno srovnáváno s osudovým ženským tělem </a:t>
            </a:r>
            <a:r>
              <a:rPr lang="de-DE" dirty="0"/>
              <a:t>(</a:t>
            </a:r>
            <a:r>
              <a:rPr lang="cs-CZ" dirty="0"/>
              <a:t>Franz </a:t>
            </a:r>
            <a:r>
              <a:rPr lang="de-DE" dirty="0" err="1"/>
              <a:t>Schamann</a:t>
            </a:r>
            <a:r>
              <a:rPr lang="de-DE" dirty="0"/>
              <a:t>: </a:t>
            </a:r>
            <a:r>
              <a:rPr lang="cs-CZ" dirty="0"/>
              <a:t>Die </a:t>
            </a:r>
            <a:r>
              <a:rPr lang="de-DE" dirty="0"/>
              <a:t>Nachwehen</a:t>
            </a:r>
            <a:r>
              <a:rPr lang="cs-CZ" dirty="0"/>
              <a:t>, 1910</a:t>
            </a:r>
            <a:r>
              <a:rPr lang="de-DE" dirty="0"/>
              <a:t>) </a:t>
            </a:r>
            <a:r>
              <a:rPr lang="cs-CZ" dirty="0"/>
              <a:t>románovým dějištěm česko-německého konfliktu </a:t>
            </a:r>
            <a:r>
              <a:rPr lang="de-DE" dirty="0"/>
              <a:t>(Strobl: Der </a:t>
            </a:r>
            <a:r>
              <a:rPr lang="de-DE" dirty="0" err="1"/>
              <a:t>Attenttäter</a:t>
            </a:r>
            <a:r>
              <a:rPr lang="de-DE" dirty="0"/>
              <a:t>)</a:t>
            </a:r>
            <a:r>
              <a:rPr lang="cs-CZ" dirty="0"/>
              <a:t>.</a:t>
            </a:r>
          </a:p>
        </p:txBody>
      </p:sp>
      <p:sp>
        <p:nvSpPr>
          <p:cNvPr id="3" name="Zástupný symbol pro zápatí 2">
            <a:extLst>
              <a:ext uri="{FF2B5EF4-FFF2-40B4-BE49-F238E27FC236}">
                <a16:creationId xmlns:a16="http://schemas.microsoft.com/office/drawing/2014/main" id="{AD4CA95C-4004-41AB-8FAA-4D21BB07117C}"/>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4" name="Zástupný symbol pro číslo snímku 3">
            <a:extLst>
              <a:ext uri="{FF2B5EF4-FFF2-40B4-BE49-F238E27FC236}">
                <a16:creationId xmlns:a16="http://schemas.microsoft.com/office/drawing/2014/main" id="{4F66F5DA-CEFF-4055-9315-C54FC40A497B}"/>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5" name="Zástupný text 4">
            <a:extLst>
              <a:ext uri="{FF2B5EF4-FFF2-40B4-BE49-F238E27FC236}">
                <a16:creationId xmlns:a16="http://schemas.microsoft.com/office/drawing/2014/main" id="{201574A3-9B5D-4D19-8AD5-04DB2F7EEF34}"/>
              </a:ext>
            </a:extLst>
          </p:cNvPr>
          <p:cNvSpPr>
            <a:spLocks noGrp="1"/>
          </p:cNvSpPr>
          <p:nvPr>
            <p:ph type="body" sz="quarter" idx="13"/>
          </p:nvPr>
        </p:nvSpPr>
        <p:spPr/>
        <p:txBody>
          <a:bodyPr/>
          <a:lstStyle/>
          <a:p>
            <a:r>
              <a:rPr lang="cs-CZ" dirty="0"/>
              <a:t>Brno příkladem úspěšné germanizace 1880-1910</a:t>
            </a:r>
          </a:p>
        </p:txBody>
      </p:sp>
      <p:sp>
        <p:nvSpPr>
          <p:cNvPr id="6" name="Nadpis 5">
            <a:extLst>
              <a:ext uri="{FF2B5EF4-FFF2-40B4-BE49-F238E27FC236}">
                <a16:creationId xmlns:a16="http://schemas.microsoft.com/office/drawing/2014/main" id="{662418EE-0457-4B17-A086-131A9E949D33}"/>
              </a:ext>
            </a:extLst>
          </p:cNvPr>
          <p:cNvSpPr>
            <a:spLocks noGrp="1"/>
          </p:cNvSpPr>
          <p:nvPr>
            <p:ph type="title"/>
          </p:nvPr>
        </p:nvSpPr>
        <p:spPr/>
        <p:txBody>
          <a:bodyPr/>
          <a:lstStyle/>
          <a:p>
            <a:r>
              <a:rPr lang="en-US" dirty="0" err="1"/>
              <a:t>Spole</a:t>
            </a:r>
            <a:r>
              <a:rPr lang="cs-CZ" dirty="0" err="1"/>
              <a:t>čné</a:t>
            </a:r>
            <a:r>
              <a:rPr lang="cs-CZ" dirty="0"/>
              <a:t> rysy s Prahou</a:t>
            </a:r>
          </a:p>
        </p:txBody>
      </p:sp>
    </p:spTree>
    <p:extLst>
      <p:ext uri="{BB962C8B-B14F-4D97-AF65-F5344CB8AC3E}">
        <p14:creationId xmlns:p14="http://schemas.microsoft.com/office/powerpoint/2010/main" val="149151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370EDF0-DA38-4693-8B87-465B7796EEB2}"/>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4" name="Zástupný symbol pro číslo snímku 3">
            <a:extLst>
              <a:ext uri="{FF2B5EF4-FFF2-40B4-BE49-F238E27FC236}">
                <a16:creationId xmlns:a16="http://schemas.microsoft.com/office/drawing/2014/main" id="{0B0DEEC5-08EA-48E0-B6AE-04BFA1FF0D8C}"/>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10" name="Zástupný text 9">
            <a:extLst>
              <a:ext uri="{FF2B5EF4-FFF2-40B4-BE49-F238E27FC236}">
                <a16:creationId xmlns:a16="http://schemas.microsoft.com/office/drawing/2014/main" id="{E2F4CBE6-D713-4AA3-890D-17C3953CE235}"/>
              </a:ext>
            </a:extLst>
          </p:cNvPr>
          <p:cNvSpPr>
            <a:spLocks noGrp="1"/>
          </p:cNvSpPr>
          <p:nvPr>
            <p:ph type="body" sz="quarter" idx="26"/>
          </p:nvPr>
        </p:nvSpPr>
        <p:spPr/>
        <p:txBody>
          <a:bodyPr/>
          <a:lstStyle/>
          <a:p>
            <a:r>
              <a:rPr lang="cs-CZ" dirty="0"/>
              <a:t>Moravský sněm, 1875–1878</a:t>
            </a:r>
          </a:p>
        </p:txBody>
      </p:sp>
      <p:sp>
        <p:nvSpPr>
          <p:cNvPr id="8" name="Nadpis 7">
            <a:extLst>
              <a:ext uri="{FF2B5EF4-FFF2-40B4-BE49-F238E27FC236}">
                <a16:creationId xmlns:a16="http://schemas.microsoft.com/office/drawing/2014/main" id="{63380E38-0E14-4813-9C0F-10F0326A644B}"/>
              </a:ext>
            </a:extLst>
          </p:cNvPr>
          <p:cNvSpPr>
            <a:spLocks noGrp="1"/>
          </p:cNvSpPr>
          <p:nvPr>
            <p:ph type="title"/>
          </p:nvPr>
        </p:nvSpPr>
        <p:spPr/>
        <p:txBody>
          <a:bodyPr/>
          <a:lstStyle/>
          <a:p>
            <a:pPr algn="ctr"/>
            <a:r>
              <a:rPr lang="cs-CZ" dirty="0"/>
              <a:t>Symboly moci</a:t>
            </a:r>
          </a:p>
        </p:txBody>
      </p:sp>
      <p:sp>
        <p:nvSpPr>
          <p:cNvPr id="11" name="Zástupný text 10">
            <a:extLst>
              <a:ext uri="{FF2B5EF4-FFF2-40B4-BE49-F238E27FC236}">
                <a16:creationId xmlns:a16="http://schemas.microsoft.com/office/drawing/2014/main" id="{4528933F-4DA3-4F00-B60B-2F532D10755E}"/>
              </a:ext>
            </a:extLst>
          </p:cNvPr>
          <p:cNvSpPr>
            <a:spLocks noGrp="1"/>
          </p:cNvSpPr>
          <p:nvPr>
            <p:ph type="body" sz="quarter" idx="27"/>
          </p:nvPr>
        </p:nvSpPr>
        <p:spPr/>
        <p:txBody>
          <a:bodyPr/>
          <a:lstStyle/>
          <a:p>
            <a:r>
              <a:rPr lang="cs-CZ" dirty="0"/>
              <a:t>Německý dům, 1888-1891 </a:t>
            </a:r>
          </a:p>
          <a:p>
            <a:endParaRPr lang="cs-CZ" dirty="0"/>
          </a:p>
        </p:txBody>
      </p:sp>
      <p:pic>
        <p:nvPicPr>
          <p:cNvPr id="16" name="Zástupný obsah 15" descr="Obsah obrázku fotka, staré, exteriér, budova&#10;&#10;Popis byl vytvořen automaticky">
            <a:extLst>
              <a:ext uri="{FF2B5EF4-FFF2-40B4-BE49-F238E27FC236}">
                <a16:creationId xmlns:a16="http://schemas.microsoft.com/office/drawing/2014/main" id="{E9F69487-7002-4D1D-A39F-015CC2D7BE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725" y="2048213"/>
            <a:ext cx="5219700" cy="3428323"/>
          </a:xfrm>
        </p:spPr>
      </p:pic>
      <p:pic>
        <p:nvPicPr>
          <p:cNvPr id="14" name="Zástupný obsah 13" descr="Obsah obrázku fotka, staré, budova, exteriér&#10;&#10;Popis byl vytvořen automaticky">
            <a:extLst>
              <a:ext uri="{FF2B5EF4-FFF2-40B4-BE49-F238E27FC236}">
                <a16:creationId xmlns:a16="http://schemas.microsoft.com/office/drawing/2014/main" id="{77F47805-9A07-4BB3-B84A-1BEDFCB1CBD2}"/>
              </a:ext>
            </a:extLst>
          </p:cNvPr>
          <p:cNvPicPr>
            <a:picLocks noGrp="1" noChangeAspect="1"/>
          </p:cNvPicPr>
          <p:nvPr>
            <p:ph idx="28"/>
          </p:nvPr>
        </p:nvPicPr>
        <p:blipFill>
          <a:blip r:embed="rId3">
            <a:extLst>
              <a:ext uri="{28A0092B-C50C-407E-A947-70E740481C1C}">
                <a14:useLocalDpi xmlns:a14="http://schemas.microsoft.com/office/drawing/2010/main" val="0"/>
              </a:ext>
            </a:extLst>
          </a:blip>
          <a:stretch>
            <a:fillRect/>
          </a:stretch>
        </p:blipFill>
        <p:spPr>
          <a:xfrm>
            <a:off x="6251575" y="2072236"/>
            <a:ext cx="5219700" cy="3377104"/>
          </a:xfrm>
        </p:spPr>
      </p:pic>
    </p:spTree>
    <p:extLst>
      <p:ext uri="{BB962C8B-B14F-4D97-AF65-F5344CB8AC3E}">
        <p14:creationId xmlns:p14="http://schemas.microsoft.com/office/powerpoint/2010/main" val="356082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E69772-8ED4-46FF-939A-1F8739DECF96}"/>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3" name="Zástupný symbol pro číslo snímku 2">
            <a:extLst>
              <a:ext uri="{FF2B5EF4-FFF2-40B4-BE49-F238E27FC236}">
                <a16:creationId xmlns:a16="http://schemas.microsoft.com/office/drawing/2014/main" id="{65652F6D-8B3E-46C0-B86D-A42210EFE156}"/>
              </a:ext>
            </a:extLst>
          </p:cNvPr>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5" name="Nadpis 4">
            <a:extLst>
              <a:ext uri="{FF2B5EF4-FFF2-40B4-BE49-F238E27FC236}">
                <a16:creationId xmlns:a16="http://schemas.microsoft.com/office/drawing/2014/main" id="{84F87A56-CCEA-4D0C-A703-FE165050146D}"/>
              </a:ext>
            </a:extLst>
          </p:cNvPr>
          <p:cNvSpPr>
            <a:spLocks noGrp="1"/>
          </p:cNvSpPr>
          <p:nvPr>
            <p:ph type="title"/>
          </p:nvPr>
        </p:nvSpPr>
        <p:spPr/>
        <p:txBody>
          <a:bodyPr/>
          <a:lstStyle/>
          <a:p>
            <a:r>
              <a:rPr lang="cs-CZ" dirty="0"/>
              <a:t>Radikalizace 1882 - 1891</a:t>
            </a:r>
          </a:p>
        </p:txBody>
      </p:sp>
      <p:sp>
        <p:nvSpPr>
          <p:cNvPr id="9" name="Zástupný obsah 8">
            <a:extLst>
              <a:ext uri="{FF2B5EF4-FFF2-40B4-BE49-F238E27FC236}">
                <a16:creationId xmlns:a16="http://schemas.microsoft.com/office/drawing/2014/main" id="{ED47A093-490A-4CBF-AC59-DC74EAEBA5B5}"/>
              </a:ext>
            </a:extLst>
          </p:cNvPr>
          <p:cNvSpPr>
            <a:spLocks noGrp="1"/>
          </p:cNvSpPr>
          <p:nvPr>
            <p:ph idx="1"/>
          </p:nvPr>
        </p:nvSpPr>
        <p:spPr/>
        <p:txBody>
          <a:bodyPr/>
          <a:lstStyle/>
          <a:p>
            <a:r>
              <a:rPr lang="cs-CZ" altLang="cs-CZ" i="1" dirty="0" err="1"/>
              <a:t>Unserer</a:t>
            </a:r>
            <a:r>
              <a:rPr lang="cs-CZ" altLang="cs-CZ" i="1" dirty="0"/>
              <a:t> </a:t>
            </a:r>
            <a:r>
              <a:rPr lang="cs-CZ" altLang="cs-CZ" i="1" dirty="0" err="1"/>
              <a:t>Stadt</a:t>
            </a:r>
            <a:r>
              <a:rPr lang="cs-CZ" altLang="cs-CZ" i="1" dirty="0"/>
              <a:t> </a:t>
            </a:r>
            <a:r>
              <a:rPr lang="cs-CZ" altLang="cs-CZ" i="1" dirty="0" err="1"/>
              <a:t>zur</a:t>
            </a:r>
            <a:r>
              <a:rPr lang="cs-CZ" altLang="cs-CZ" i="1" dirty="0"/>
              <a:t> </a:t>
            </a:r>
            <a:r>
              <a:rPr lang="cs-CZ" altLang="cs-CZ" i="1" dirty="0" err="1"/>
              <a:t>Ehr</a:t>
            </a:r>
            <a:r>
              <a:rPr lang="cs-CZ" altLang="cs-CZ" i="1" dirty="0"/>
              <a:t> – </a:t>
            </a:r>
            <a:r>
              <a:rPr lang="cs-CZ" altLang="cs-CZ" i="1" dirty="0" err="1"/>
              <a:t>Unserem</a:t>
            </a:r>
            <a:r>
              <a:rPr lang="cs-CZ" altLang="cs-CZ" i="1" dirty="0"/>
              <a:t> </a:t>
            </a:r>
            <a:r>
              <a:rPr lang="cs-CZ" altLang="cs-CZ" i="1" dirty="0" err="1"/>
              <a:t>Volksthum</a:t>
            </a:r>
            <a:r>
              <a:rPr lang="cs-CZ" altLang="cs-CZ" i="1" dirty="0"/>
              <a:t> </a:t>
            </a:r>
            <a:r>
              <a:rPr lang="cs-CZ" altLang="cs-CZ" i="1" dirty="0" err="1"/>
              <a:t>zur</a:t>
            </a:r>
            <a:r>
              <a:rPr lang="cs-CZ" altLang="cs-CZ" i="1" dirty="0"/>
              <a:t> </a:t>
            </a:r>
            <a:r>
              <a:rPr lang="cs-CZ" altLang="cs-CZ" i="1" dirty="0" err="1"/>
              <a:t>Wehr</a:t>
            </a:r>
            <a:endParaRPr lang="cs-CZ" altLang="cs-CZ" i="1" dirty="0"/>
          </a:p>
          <a:p>
            <a:r>
              <a:rPr lang="cs-CZ" dirty="0"/>
              <a:t>V Praze vydali Willi Haas a Otto Pick s podporou lóže </a:t>
            </a:r>
            <a:r>
              <a:rPr lang="cs-CZ" dirty="0" err="1"/>
              <a:t>B’nai</a:t>
            </a:r>
            <a:r>
              <a:rPr lang="cs-CZ" dirty="0"/>
              <a:t> </a:t>
            </a:r>
            <a:r>
              <a:rPr lang="cs-CZ" dirty="0" err="1"/>
              <a:t>B’rith</a:t>
            </a:r>
            <a:r>
              <a:rPr lang="cs-CZ" dirty="0"/>
              <a:t> pět čísel Herder-</a:t>
            </a:r>
            <a:r>
              <a:rPr lang="cs-CZ" dirty="0" err="1"/>
              <a:t>Blätter</a:t>
            </a:r>
            <a:r>
              <a:rPr lang="cs-CZ" dirty="0"/>
              <a:t>, propagující českou literaturu pro německé čtenáře. Dvoujazyční židovští intelektuálové jako </a:t>
            </a:r>
            <a:r>
              <a:rPr lang="cs-CZ" dirty="0" err="1"/>
              <a:t>zprostředko-vatelé</a:t>
            </a:r>
            <a:r>
              <a:rPr lang="cs-CZ" dirty="0"/>
              <a:t> mezi Čechy a Němci před rokem 1918 v Brně chyběli. Janáčka objevil světu pražský spisovatel Max Brod, žádný Brňan.</a:t>
            </a:r>
          </a:p>
        </p:txBody>
      </p:sp>
    </p:spTree>
    <p:extLst>
      <p:ext uri="{BB962C8B-B14F-4D97-AF65-F5344CB8AC3E}">
        <p14:creationId xmlns:p14="http://schemas.microsoft.com/office/powerpoint/2010/main" val="146908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7035AFC-D7DC-4645-885D-47E5D6BE2457}"/>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FEF8527C-4169-4588-B020-8E5792ACA88D}"/>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7" name="Zástupný text 6">
            <a:extLst>
              <a:ext uri="{FF2B5EF4-FFF2-40B4-BE49-F238E27FC236}">
                <a16:creationId xmlns:a16="http://schemas.microsoft.com/office/drawing/2014/main" id="{4F60E027-D7AD-4FCE-88A8-D388C5CDFC30}"/>
              </a:ext>
            </a:extLst>
          </p:cNvPr>
          <p:cNvSpPr>
            <a:spLocks noGrp="1"/>
          </p:cNvSpPr>
          <p:nvPr>
            <p:ph type="body" sz="quarter" idx="26"/>
          </p:nvPr>
        </p:nvSpPr>
        <p:spPr/>
        <p:txBody>
          <a:bodyPr/>
          <a:lstStyle/>
          <a:p>
            <a:r>
              <a:rPr lang="cs-CZ" dirty="0"/>
              <a:t>Max Švabinský, 1915, Kalendář fy J. </a:t>
            </a:r>
            <a:r>
              <a:rPr lang="cs-CZ" dirty="0" err="1"/>
              <a:t>Štanc</a:t>
            </a:r>
            <a:endParaRPr lang="cs-CZ" dirty="0"/>
          </a:p>
        </p:txBody>
      </p:sp>
      <p:sp>
        <p:nvSpPr>
          <p:cNvPr id="4" name="Nadpis 3">
            <a:extLst>
              <a:ext uri="{FF2B5EF4-FFF2-40B4-BE49-F238E27FC236}">
                <a16:creationId xmlns:a16="http://schemas.microsoft.com/office/drawing/2014/main" id="{D6FFF8A7-E8BB-45B5-884B-B094866B9E66}"/>
              </a:ext>
            </a:extLst>
          </p:cNvPr>
          <p:cNvSpPr>
            <a:spLocks noGrp="1"/>
          </p:cNvSpPr>
          <p:nvPr>
            <p:ph type="title"/>
          </p:nvPr>
        </p:nvSpPr>
        <p:spPr/>
        <p:txBody>
          <a:bodyPr/>
          <a:lstStyle/>
          <a:p>
            <a:pPr algn="ctr"/>
            <a:r>
              <a:rPr lang="cs-CZ" dirty="0"/>
              <a:t>Praha česká a německá</a:t>
            </a:r>
          </a:p>
        </p:txBody>
      </p:sp>
      <p:sp>
        <p:nvSpPr>
          <p:cNvPr id="8" name="Zástupný text 7">
            <a:extLst>
              <a:ext uri="{FF2B5EF4-FFF2-40B4-BE49-F238E27FC236}">
                <a16:creationId xmlns:a16="http://schemas.microsoft.com/office/drawing/2014/main" id="{37BA478D-5D7C-4732-A729-0E44BFDC79DB}"/>
              </a:ext>
            </a:extLst>
          </p:cNvPr>
          <p:cNvSpPr>
            <a:spLocks noGrp="1"/>
          </p:cNvSpPr>
          <p:nvPr>
            <p:ph type="body" sz="quarter" idx="27"/>
          </p:nvPr>
        </p:nvSpPr>
        <p:spPr/>
        <p:txBody>
          <a:bodyPr/>
          <a:lstStyle/>
          <a:p>
            <a:r>
              <a:rPr lang="cs-CZ" dirty="0"/>
              <a:t>Hugo Steiner Prag</a:t>
            </a:r>
          </a:p>
        </p:txBody>
      </p:sp>
      <p:pic>
        <p:nvPicPr>
          <p:cNvPr id="13" name="Zástupný obsah 12" descr="Obsah obrázku budova, staré, fotka, vpředu&#10;&#10;Popis byl vytvořen automaticky">
            <a:extLst>
              <a:ext uri="{FF2B5EF4-FFF2-40B4-BE49-F238E27FC236}">
                <a16:creationId xmlns:a16="http://schemas.microsoft.com/office/drawing/2014/main" id="{253A2BA7-3234-4F74-859F-75A9F0EB43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4486" y="1692275"/>
            <a:ext cx="4892177" cy="4140200"/>
          </a:xfrm>
        </p:spPr>
      </p:pic>
      <p:pic>
        <p:nvPicPr>
          <p:cNvPr id="11" name="Zástupný obsah 10" descr="Obsah obrázku budova, fotka, staré, exteriér&#10;&#10;Popis byl vytvořen automaticky">
            <a:extLst>
              <a:ext uri="{FF2B5EF4-FFF2-40B4-BE49-F238E27FC236}">
                <a16:creationId xmlns:a16="http://schemas.microsoft.com/office/drawing/2014/main" id="{25A3B98E-1A5D-42FD-8107-9F44BB31111B}"/>
              </a:ext>
            </a:extLst>
          </p:cNvPr>
          <p:cNvPicPr>
            <a:picLocks noGrp="1" noChangeAspect="1"/>
          </p:cNvPicPr>
          <p:nvPr>
            <p:ph idx="28"/>
          </p:nvPr>
        </p:nvPicPr>
        <p:blipFill>
          <a:blip r:embed="rId3">
            <a:extLst>
              <a:ext uri="{28A0092B-C50C-407E-A947-70E740481C1C}">
                <a14:useLocalDpi xmlns:a14="http://schemas.microsoft.com/office/drawing/2010/main" val="0"/>
              </a:ext>
            </a:extLst>
          </a:blip>
          <a:stretch>
            <a:fillRect/>
          </a:stretch>
        </p:blipFill>
        <p:spPr>
          <a:xfrm>
            <a:off x="7528045" y="1690688"/>
            <a:ext cx="2666759" cy="4140200"/>
          </a:xfrm>
        </p:spPr>
      </p:pic>
    </p:spTree>
    <p:extLst>
      <p:ext uri="{BB962C8B-B14F-4D97-AF65-F5344CB8AC3E}">
        <p14:creationId xmlns:p14="http://schemas.microsoft.com/office/powerpoint/2010/main" val="120467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EF2309F-AAAA-4E26-9146-31F50650EF3D}"/>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4" name="Zástupný symbol pro číslo snímku 3">
            <a:extLst>
              <a:ext uri="{FF2B5EF4-FFF2-40B4-BE49-F238E27FC236}">
                <a16:creationId xmlns:a16="http://schemas.microsoft.com/office/drawing/2014/main" id="{E3C05B02-3D97-40D9-99B5-77F2620DF224}"/>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9" name="Zástupný text 8">
            <a:extLst>
              <a:ext uri="{FF2B5EF4-FFF2-40B4-BE49-F238E27FC236}">
                <a16:creationId xmlns:a16="http://schemas.microsoft.com/office/drawing/2014/main" id="{8C4D0A87-6DE9-4FC9-B00D-C2C2F2B083E1}"/>
              </a:ext>
            </a:extLst>
          </p:cNvPr>
          <p:cNvSpPr>
            <a:spLocks noGrp="1"/>
          </p:cNvSpPr>
          <p:nvPr>
            <p:ph type="body" sz="quarter" idx="26"/>
          </p:nvPr>
        </p:nvSpPr>
        <p:spPr/>
        <p:txBody>
          <a:bodyPr/>
          <a:lstStyle/>
          <a:p>
            <a:r>
              <a:rPr lang="cs-CZ" dirty="0"/>
              <a:t>Běhounská</a:t>
            </a:r>
          </a:p>
        </p:txBody>
      </p:sp>
      <p:sp>
        <p:nvSpPr>
          <p:cNvPr id="7" name="Nadpis 6">
            <a:extLst>
              <a:ext uri="{FF2B5EF4-FFF2-40B4-BE49-F238E27FC236}">
                <a16:creationId xmlns:a16="http://schemas.microsoft.com/office/drawing/2014/main" id="{3FB1F7BB-DBC8-4A17-8D9F-9CD07F28E0C7}"/>
              </a:ext>
            </a:extLst>
          </p:cNvPr>
          <p:cNvSpPr>
            <a:spLocks noGrp="1"/>
          </p:cNvSpPr>
          <p:nvPr>
            <p:ph type="title"/>
          </p:nvPr>
        </p:nvSpPr>
        <p:spPr/>
        <p:txBody>
          <a:bodyPr/>
          <a:lstStyle/>
          <a:p>
            <a:r>
              <a:rPr lang="cs-CZ" dirty="0"/>
              <a:t>Německá a česká promenáda</a:t>
            </a:r>
          </a:p>
        </p:txBody>
      </p:sp>
      <p:sp>
        <p:nvSpPr>
          <p:cNvPr id="10" name="Zástupný text 9">
            <a:extLst>
              <a:ext uri="{FF2B5EF4-FFF2-40B4-BE49-F238E27FC236}">
                <a16:creationId xmlns:a16="http://schemas.microsoft.com/office/drawing/2014/main" id="{BC90BB29-1B5F-439D-9373-80D5912AEF84}"/>
              </a:ext>
            </a:extLst>
          </p:cNvPr>
          <p:cNvSpPr>
            <a:spLocks noGrp="1"/>
          </p:cNvSpPr>
          <p:nvPr>
            <p:ph type="body" sz="quarter" idx="27"/>
          </p:nvPr>
        </p:nvSpPr>
        <p:spPr/>
        <p:txBody>
          <a:bodyPr/>
          <a:lstStyle/>
          <a:p>
            <a:r>
              <a:rPr lang="cs-CZ" dirty="0" err="1"/>
              <a:t>Rudolfgasse</a:t>
            </a:r>
            <a:r>
              <a:rPr lang="cs-CZ" dirty="0"/>
              <a:t>, Česká, </a:t>
            </a:r>
          </a:p>
        </p:txBody>
      </p:sp>
      <p:pic>
        <p:nvPicPr>
          <p:cNvPr id="12" name="Zástupný obsah 11">
            <a:extLst>
              <a:ext uri="{FF2B5EF4-FFF2-40B4-BE49-F238E27FC236}">
                <a16:creationId xmlns:a16="http://schemas.microsoft.com/office/drawing/2014/main" id="{2DCA8A1D-F87D-4E11-A100-36DF9E6970B2}"/>
              </a:ext>
            </a:extLst>
          </p:cNvPr>
          <p:cNvPicPr>
            <a:picLocks noGrp="1" noChangeAspect="1"/>
          </p:cNvPicPr>
          <p:nvPr>
            <p:ph idx="1"/>
          </p:nvPr>
        </p:nvPicPr>
        <p:blipFill>
          <a:blip r:embed="rId2"/>
          <a:stretch>
            <a:fillRect/>
          </a:stretch>
        </p:blipFill>
        <p:spPr>
          <a:xfrm>
            <a:off x="1117535" y="2366270"/>
            <a:ext cx="4426080" cy="2792210"/>
          </a:xfrm>
          <a:prstGeom prst="rect">
            <a:avLst/>
          </a:prstGeom>
        </p:spPr>
      </p:pic>
      <p:pic>
        <p:nvPicPr>
          <p:cNvPr id="14" name="Zástupný obsah 13" descr="Obsah obrázku ulice, podepsat, místnost, sníh&#10;&#10;Popis byl vytvořen automaticky">
            <a:extLst>
              <a:ext uri="{FF2B5EF4-FFF2-40B4-BE49-F238E27FC236}">
                <a16:creationId xmlns:a16="http://schemas.microsoft.com/office/drawing/2014/main" id="{49B1822B-54BE-4528-AB18-232B10D51177}"/>
              </a:ext>
            </a:extLst>
          </p:cNvPr>
          <p:cNvPicPr>
            <a:picLocks noGrp="1" noChangeAspect="1"/>
          </p:cNvPicPr>
          <p:nvPr>
            <p:ph idx="28"/>
          </p:nvPr>
        </p:nvPicPr>
        <p:blipFill>
          <a:blip r:embed="rId3">
            <a:extLst>
              <a:ext uri="{28A0092B-C50C-407E-A947-70E740481C1C}">
                <a14:useLocalDpi xmlns:a14="http://schemas.microsoft.com/office/drawing/2010/main" val="0"/>
              </a:ext>
            </a:extLst>
          </a:blip>
          <a:stretch>
            <a:fillRect/>
          </a:stretch>
        </p:blipFill>
        <p:spPr>
          <a:xfrm>
            <a:off x="7235825" y="2541588"/>
            <a:ext cx="3251200" cy="2438400"/>
          </a:xfrm>
        </p:spPr>
      </p:pic>
    </p:spTree>
    <p:extLst>
      <p:ext uri="{BB962C8B-B14F-4D97-AF65-F5344CB8AC3E}">
        <p14:creationId xmlns:p14="http://schemas.microsoft.com/office/powerpoint/2010/main" val="148834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8F17C4-15EA-4FFF-80FF-0641D4701F1E}"/>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1AE70C12-EB8D-4F10-AA55-3C026FC4541D}"/>
              </a:ext>
            </a:extLst>
          </p:cNvPr>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
        <p:nvSpPr>
          <p:cNvPr id="4" name="Zástupný text 3">
            <a:extLst>
              <a:ext uri="{FF2B5EF4-FFF2-40B4-BE49-F238E27FC236}">
                <a16:creationId xmlns:a16="http://schemas.microsoft.com/office/drawing/2014/main" id="{D7DC8B1A-33EC-46E3-B3A9-7760495E9A42}"/>
              </a:ext>
            </a:extLst>
          </p:cNvPr>
          <p:cNvSpPr>
            <a:spLocks noGrp="1"/>
          </p:cNvSpPr>
          <p:nvPr>
            <p:ph type="body" sz="quarter" idx="26"/>
          </p:nvPr>
        </p:nvSpPr>
        <p:spPr/>
        <p:txBody>
          <a:bodyPr/>
          <a:lstStyle/>
          <a:p>
            <a:r>
              <a:rPr lang="cs-CZ" dirty="0"/>
              <a:t>Okružní třída, 1882, </a:t>
            </a:r>
            <a:r>
              <a:rPr lang="cs-CZ" dirty="0" err="1"/>
              <a:t>Hellmer</a:t>
            </a:r>
            <a:r>
              <a:rPr lang="cs-CZ" dirty="0"/>
              <a:t> </a:t>
            </a:r>
            <a:r>
              <a:rPr lang="cs-CZ" dirty="0" err="1"/>
              <a:t>Fellner</a:t>
            </a:r>
            <a:endParaRPr lang="cs-CZ" dirty="0"/>
          </a:p>
        </p:txBody>
      </p:sp>
      <p:sp>
        <p:nvSpPr>
          <p:cNvPr id="5" name="Nadpis 4">
            <a:extLst>
              <a:ext uri="{FF2B5EF4-FFF2-40B4-BE49-F238E27FC236}">
                <a16:creationId xmlns:a16="http://schemas.microsoft.com/office/drawing/2014/main" id="{DEE1449E-D23B-49EC-BDF2-12D2C860D1F4}"/>
              </a:ext>
            </a:extLst>
          </p:cNvPr>
          <p:cNvSpPr>
            <a:spLocks noGrp="1"/>
          </p:cNvSpPr>
          <p:nvPr>
            <p:ph type="title"/>
          </p:nvPr>
        </p:nvSpPr>
        <p:spPr/>
        <p:txBody>
          <a:bodyPr/>
          <a:lstStyle/>
          <a:p>
            <a:r>
              <a:rPr lang="cs-CZ" dirty="0"/>
              <a:t>Divadelní budovy</a:t>
            </a:r>
          </a:p>
        </p:txBody>
      </p:sp>
      <p:sp>
        <p:nvSpPr>
          <p:cNvPr id="6" name="Zástupný text 5">
            <a:extLst>
              <a:ext uri="{FF2B5EF4-FFF2-40B4-BE49-F238E27FC236}">
                <a16:creationId xmlns:a16="http://schemas.microsoft.com/office/drawing/2014/main" id="{086FB878-F067-4762-8054-536E8A983678}"/>
              </a:ext>
            </a:extLst>
          </p:cNvPr>
          <p:cNvSpPr>
            <a:spLocks noGrp="1"/>
          </p:cNvSpPr>
          <p:nvPr>
            <p:ph type="body" sz="quarter" idx="27"/>
          </p:nvPr>
        </p:nvSpPr>
        <p:spPr/>
        <p:txBody>
          <a:bodyPr/>
          <a:lstStyle/>
          <a:p>
            <a:r>
              <a:rPr lang="cs-CZ" dirty="0"/>
              <a:t>Veveří</a:t>
            </a:r>
          </a:p>
        </p:txBody>
      </p:sp>
      <p:pic>
        <p:nvPicPr>
          <p:cNvPr id="9" name="Zástupný obsah 8">
            <a:extLst>
              <a:ext uri="{FF2B5EF4-FFF2-40B4-BE49-F238E27FC236}">
                <a16:creationId xmlns:a16="http://schemas.microsoft.com/office/drawing/2014/main" id="{D60A67CF-FB4A-4E51-9679-56CDBC317F0D}"/>
              </a:ext>
            </a:extLst>
          </p:cNvPr>
          <p:cNvPicPr>
            <a:picLocks noGrp="1" noChangeAspect="1"/>
          </p:cNvPicPr>
          <p:nvPr>
            <p:ph idx="1"/>
          </p:nvPr>
        </p:nvPicPr>
        <p:blipFill>
          <a:blip r:embed="rId2"/>
          <a:stretch>
            <a:fillRect/>
          </a:stretch>
        </p:blipFill>
        <p:spPr>
          <a:xfrm>
            <a:off x="1117535" y="2372366"/>
            <a:ext cx="4426080" cy="2780017"/>
          </a:xfrm>
          <a:prstGeom prst="rect">
            <a:avLst/>
          </a:prstGeom>
        </p:spPr>
      </p:pic>
      <p:pic>
        <p:nvPicPr>
          <p:cNvPr id="10" name="Zástupný obsah 9">
            <a:extLst>
              <a:ext uri="{FF2B5EF4-FFF2-40B4-BE49-F238E27FC236}">
                <a16:creationId xmlns:a16="http://schemas.microsoft.com/office/drawing/2014/main" id="{C2507C2A-F502-4941-9BE2-4D581739E591}"/>
              </a:ext>
            </a:extLst>
          </p:cNvPr>
          <p:cNvPicPr>
            <a:picLocks noGrp="1" noChangeAspect="1"/>
          </p:cNvPicPr>
          <p:nvPr>
            <p:ph idx="28"/>
          </p:nvPr>
        </p:nvPicPr>
        <p:blipFill>
          <a:blip r:embed="rId3"/>
          <a:stretch>
            <a:fillRect/>
          </a:stretch>
        </p:blipFill>
        <p:spPr>
          <a:xfrm>
            <a:off x="6648385" y="2206173"/>
            <a:ext cx="4426080" cy="3109229"/>
          </a:xfrm>
          <a:prstGeom prst="rect">
            <a:avLst/>
          </a:prstGeom>
        </p:spPr>
      </p:pic>
    </p:spTree>
    <p:extLst>
      <p:ext uri="{BB962C8B-B14F-4D97-AF65-F5344CB8AC3E}">
        <p14:creationId xmlns:p14="http://schemas.microsoft.com/office/powerpoint/2010/main" val="402958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F305713-2703-46A5-85FF-1A9ACE589B84}"/>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0667F680-14C1-4922-9FAB-70248BC74CF9}"/>
              </a:ext>
            </a:extLst>
          </p:cNvPr>
          <p:cNvSpPr>
            <a:spLocks noGrp="1"/>
          </p:cNvSpPr>
          <p:nvPr>
            <p:ph type="sldNum" sz="quarter" idx="11"/>
          </p:nvPr>
        </p:nvSpPr>
        <p:spPr/>
        <p:txBody>
          <a:bodyPr/>
          <a:lstStyle/>
          <a:p>
            <a:fld id="{D6D6C118-631F-4A80-9886-907009361577}" type="slidenum">
              <a:rPr lang="cs-CZ" altLang="cs-CZ" smtClean="0"/>
              <a:pPr/>
              <a:t>22</a:t>
            </a:fld>
            <a:endParaRPr lang="cs-CZ" altLang="cs-CZ" dirty="0"/>
          </a:p>
        </p:txBody>
      </p:sp>
      <p:sp>
        <p:nvSpPr>
          <p:cNvPr id="4" name="Zástupný text 3">
            <a:extLst>
              <a:ext uri="{FF2B5EF4-FFF2-40B4-BE49-F238E27FC236}">
                <a16:creationId xmlns:a16="http://schemas.microsoft.com/office/drawing/2014/main" id="{159D7D3C-D365-4822-A9AC-28ACA8D77BB5}"/>
              </a:ext>
            </a:extLst>
          </p:cNvPr>
          <p:cNvSpPr>
            <a:spLocks noGrp="1"/>
          </p:cNvSpPr>
          <p:nvPr>
            <p:ph type="body" sz="quarter" idx="26"/>
          </p:nvPr>
        </p:nvSpPr>
        <p:spPr/>
        <p:txBody>
          <a:bodyPr/>
          <a:lstStyle/>
          <a:p>
            <a:r>
              <a:rPr lang="cs-CZ" dirty="0" err="1"/>
              <a:t>Tagesbote</a:t>
            </a:r>
            <a:r>
              <a:rPr lang="cs-CZ" dirty="0"/>
              <a:t>, </a:t>
            </a:r>
            <a:r>
              <a:rPr lang="cs-CZ" dirty="0" err="1"/>
              <a:t>Deutsches</a:t>
            </a:r>
            <a:r>
              <a:rPr lang="cs-CZ" dirty="0"/>
              <a:t> </a:t>
            </a:r>
            <a:r>
              <a:rPr lang="cs-CZ" dirty="0" err="1"/>
              <a:t>Blatt</a:t>
            </a:r>
            <a:endParaRPr lang="cs-CZ" dirty="0"/>
          </a:p>
        </p:txBody>
      </p:sp>
      <p:sp>
        <p:nvSpPr>
          <p:cNvPr id="5" name="Nadpis 4">
            <a:extLst>
              <a:ext uri="{FF2B5EF4-FFF2-40B4-BE49-F238E27FC236}">
                <a16:creationId xmlns:a16="http://schemas.microsoft.com/office/drawing/2014/main" id="{CFEC6B54-EF72-4B2A-9E28-462EA537B5A1}"/>
              </a:ext>
            </a:extLst>
          </p:cNvPr>
          <p:cNvSpPr>
            <a:spLocks noGrp="1"/>
          </p:cNvSpPr>
          <p:nvPr>
            <p:ph type="title"/>
          </p:nvPr>
        </p:nvSpPr>
        <p:spPr/>
        <p:txBody>
          <a:bodyPr/>
          <a:lstStyle/>
          <a:p>
            <a:r>
              <a:rPr lang="cs-CZ" sz="2400" dirty="0"/>
              <a:t>Dva světy, překročení hranice považováno za národní zradu</a:t>
            </a:r>
          </a:p>
        </p:txBody>
      </p:sp>
      <p:sp>
        <p:nvSpPr>
          <p:cNvPr id="6" name="Zástupný text 5">
            <a:extLst>
              <a:ext uri="{FF2B5EF4-FFF2-40B4-BE49-F238E27FC236}">
                <a16:creationId xmlns:a16="http://schemas.microsoft.com/office/drawing/2014/main" id="{110B1F8D-7641-46C8-B4D7-97EC9BE47075}"/>
              </a:ext>
            </a:extLst>
          </p:cNvPr>
          <p:cNvSpPr>
            <a:spLocks noGrp="1"/>
          </p:cNvSpPr>
          <p:nvPr>
            <p:ph type="body" sz="quarter" idx="27"/>
          </p:nvPr>
        </p:nvSpPr>
        <p:spPr/>
        <p:txBody>
          <a:bodyPr/>
          <a:lstStyle/>
          <a:p>
            <a:r>
              <a:rPr lang="cs-CZ" dirty="0"/>
              <a:t>Moravská Orlice, Lidové noviny</a:t>
            </a:r>
          </a:p>
        </p:txBody>
      </p:sp>
      <p:sp>
        <p:nvSpPr>
          <p:cNvPr id="7" name="Zástupný obsah 6">
            <a:extLst>
              <a:ext uri="{FF2B5EF4-FFF2-40B4-BE49-F238E27FC236}">
                <a16:creationId xmlns:a16="http://schemas.microsoft.com/office/drawing/2014/main" id="{F95EF37F-2075-4B96-AA00-2EC65640E9EC}"/>
              </a:ext>
            </a:extLst>
          </p:cNvPr>
          <p:cNvSpPr>
            <a:spLocks noGrp="1"/>
          </p:cNvSpPr>
          <p:nvPr>
            <p:ph idx="1"/>
          </p:nvPr>
        </p:nvSpPr>
        <p:spPr/>
        <p:txBody>
          <a:bodyPr/>
          <a:lstStyle/>
          <a:p>
            <a:r>
              <a:rPr lang="cs-CZ" dirty="0"/>
              <a:t>Franz </a:t>
            </a:r>
            <a:r>
              <a:rPr lang="cs-CZ" dirty="0" err="1"/>
              <a:t>Schamann</a:t>
            </a:r>
            <a:r>
              <a:rPr lang="cs-CZ" dirty="0"/>
              <a:t>, </a:t>
            </a:r>
          </a:p>
          <a:p>
            <a:r>
              <a:rPr lang="cs-CZ" dirty="0"/>
              <a:t>Robert Musil, </a:t>
            </a:r>
          </a:p>
          <a:p>
            <a:r>
              <a:rPr lang="cs-CZ" dirty="0"/>
              <a:t>Karl Hans </a:t>
            </a:r>
            <a:r>
              <a:rPr lang="cs-CZ" dirty="0" err="1"/>
              <a:t>Strobl</a:t>
            </a:r>
            <a:endParaRPr lang="cs-CZ" dirty="0"/>
          </a:p>
          <a:p>
            <a:endParaRPr lang="cs-CZ" dirty="0"/>
          </a:p>
        </p:txBody>
      </p:sp>
      <p:sp>
        <p:nvSpPr>
          <p:cNvPr id="8" name="Zástupný obsah 7">
            <a:extLst>
              <a:ext uri="{FF2B5EF4-FFF2-40B4-BE49-F238E27FC236}">
                <a16:creationId xmlns:a16="http://schemas.microsoft.com/office/drawing/2014/main" id="{80609F66-3E64-479F-B969-409683F02552}"/>
              </a:ext>
            </a:extLst>
          </p:cNvPr>
          <p:cNvSpPr>
            <a:spLocks noGrp="1"/>
          </p:cNvSpPr>
          <p:nvPr>
            <p:ph idx="28"/>
          </p:nvPr>
        </p:nvSpPr>
        <p:spPr/>
        <p:txBody>
          <a:bodyPr/>
          <a:lstStyle/>
          <a:p>
            <a:r>
              <a:rPr lang="cs-CZ" dirty="0"/>
              <a:t>Josef Merhaut, </a:t>
            </a:r>
          </a:p>
          <a:p>
            <a:r>
              <a:rPr lang="cs-CZ" dirty="0"/>
              <a:t>František Roháček</a:t>
            </a:r>
          </a:p>
          <a:p>
            <a:r>
              <a:rPr lang="cs-CZ" dirty="0"/>
              <a:t>Rudolf </a:t>
            </a:r>
            <a:r>
              <a:rPr lang="cs-CZ" dirty="0" err="1"/>
              <a:t>Těsnohlídek</a:t>
            </a:r>
            <a:endParaRPr lang="cs-CZ" dirty="0"/>
          </a:p>
          <a:p>
            <a:endParaRPr lang="cs-CZ" dirty="0"/>
          </a:p>
        </p:txBody>
      </p:sp>
    </p:spTree>
    <p:extLst>
      <p:ext uri="{BB962C8B-B14F-4D97-AF65-F5344CB8AC3E}">
        <p14:creationId xmlns:p14="http://schemas.microsoft.com/office/powerpoint/2010/main" val="1899818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B35A257-480B-4AB6-B557-DE64053EAB35}"/>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7ED68304-EDD6-4694-A827-9F3F722C94D1}"/>
              </a:ext>
            </a:extLst>
          </p:cNvPr>
          <p:cNvSpPr>
            <a:spLocks noGrp="1"/>
          </p:cNvSpPr>
          <p:nvPr>
            <p:ph type="sldNum" sz="quarter" idx="11"/>
          </p:nvPr>
        </p:nvSpPr>
        <p:spPr/>
        <p:txBody>
          <a:bodyPr/>
          <a:lstStyle/>
          <a:p>
            <a:fld id="{D6D6C118-631F-4A80-9886-907009361577}" type="slidenum">
              <a:rPr lang="cs-CZ" altLang="cs-CZ" smtClean="0"/>
              <a:pPr/>
              <a:t>23</a:t>
            </a:fld>
            <a:endParaRPr lang="cs-CZ" altLang="cs-CZ" dirty="0"/>
          </a:p>
        </p:txBody>
      </p:sp>
      <p:sp>
        <p:nvSpPr>
          <p:cNvPr id="9" name="Nadpis 8">
            <a:extLst>
              <a:ext uri="{FF2B5EF4-FFF2-40B4-BE49-F238E27FC236}">
                <a16:creationId xmlns:a16="http://schemas.microsoft.com/office/drawing/2014/main" id="{D7ADC418-D3E5-4FC9-AE43-BF3DFBC2566C}"/>
              </a:ext>
            </a:extLst>
          </p:cNvPr>
          <p:cNvSpPr>
            <a:spLocks noGrp="1"/>
          </p:cNvSpPr>
          <p:nvPr>
            <p:ph type="title"/>
          </p:nvPr>
        </p:nvSpPr>
        <p:spPr/>
        <p:txBody>
          <a:bodyPr/>
          <a:lstStyle/>
          <a:p>
            <a:r>
              <a:rPr lang="de-DE" sz="2400" dirty="0"/>
              <a:t>Franz </a:t>
            </a:r>
            <a:r>
              <a:rPr lang="de-DE" sz="2400" dirty="0" err="1"/>
              <a:t>Schamann</a:t>
            </a:r>
            <a:r>
              <a:rPr lang="de-DE" sz="2400" dirty="0"/>
              <a:t>: Nachwehen (1910) </a:t>
            </a:r>
            <a:r>
              <a:rPr lang="cs-CZ" sz="2400" dirty="0"/>
              <a:t>, </a:t>
            </a:r>
            <a:r>
              <a:rPr lang="de-DE" sz="2400" dirty="0"/>
              <a:t>über das Brünn von 1888</a:t>
            </a:r>
            <a:endParaRPr lang="cs-CZ" sz="2400" dirty="0"/>
          </a:p>
        </p:txBody>
      </p:sp>
      <p:sp>
        <p:nvSpPr>
          <p:cNvPr id="10" name="Zástupný obsah 9">
            <a:extLst>
              <a:ext uri="{FF2B5EF4-FFF2-40B4-BE49-F238E27FC236}">
                <a16:creationId xmlns:a16="http://schemas.microsoft.com/office/drawing/2014/main" id="{CFB9C9F5-3250-4946-8EE5-029A021FBF62}"/>
              </a:ext>
            </a:extLst>
          </p:cNvPr>
          <p:cNvSpPr>
            <a:spLocks noGrp="1"/>
          </p:cNvSpPr>
          <p:nvPr>
            <p:ph idx="1"/>
          </p:nvPr>
        </p:nvSpPr>
        <p:spPr/>
        <p:txBody>
          <a:bodyPr/>
          <a:lstStyle/>
          <a:p>
            <a:r>
              <a:rPr lang="de-DE" sz="2400" dirty="0" err="1">
                <a:solidFill>
                  <a:srgbClr val="00000A"/>
                </a:solidFill>
                <a:latin typeface="Times New Roman" pitchFamily="18"/>
                <a:cs typeface="Times New Roman" pitchFamily="18"/>
              </a:rPr>
              <a:t>Jehla</a:t>
            </a:r>
            <a:r>
              <a:rPr lang="de-DE" sz="2400" dirty="0">
                <a:solidFill>
                  <a:srgbClr val="00000A"/>
                </a:solidFill>
                <a:latin typeface="Times New Roman" pitchFamily="18"/>
                <a:cs typeface="Times New Roman" pitchFamily="18"/>
              </a:rPr>
              <a:t> </a:t>
            </a:r>
            <a:r>
              <a:rPr lang="cs-CZ" sz="2400" dirty="0">
                <a:solidFill>
                  <a:srgbClr val="00000A"/>
                </a:solidFill>
                <a:latin typeface="Times New Roman" pitchFamily="18"/>
                <a:cs typeface="Times New Roman" pitchFamily="18"/>
              </a:rPr>
              <a:t>o</a:t>
            </a:r>
            <a:r>
              <a:rPr lang="de-DE" sz="2400" dirty="0">
                <a:solidFill>
                  <a:srgbClr val="00000A"/>
                </a:solidFill>
                <a:latin typeface="Times New Roman" pitchFamily="18"/>
                <a:cs typeface="Times New Roman" pitchFamily="18"/>
              </a:rPr>
              <a:t> Sokol</a:t>
            </a:r>
            <a:r>
              <a:rPr lang="cs-CZ" sz="2400" dirty="0">
                <a:solidFill>
                  <a:srgbClr val="00000A"/>
                </a:solidFill>
                <a:latin typeface="Times New Roman" pitchFamily="18"/>
                <a:cs typeface="Times New Roman" pitchFamily="18"/>
              </a:rPr>
              <a:t>ech</a:t>
            </a:r>
            <a:r>
              <a:rPr lang="de-DE" sz="2400" dirty="0">
                <a:solidFill>
                  <a:srgbClr val="00000A"/>
                </a:solidFill>
                <a:latin typeface="Times New Roman" pitchFamily="18"/>
                <a:cs typeface="Times New Roman" pitchFamily="18"/>
              </a:rPr>
              <a:t>, </a:t>
            </a:r>
            <a:r>
              <a:rPr lang="cs-CZ" sz="2400" dirty="0">
                <a:solidFill>
                  <a:srgbClr val="00000A"/>
                </a:solidFill>
                <a:latin typeface="Times New Roman" pitchFamily="18"/>
                <a:cs typeface="Times New Roman" pitchFamily="18"/>
              </a:rPr>
              <a:t>s. </a:t>
            </a:r>
            <a:r>
              <a:rPr lang="de-DE" sz="2400" dirty="0">
                <a:solidFill>
                  <a:srgbClr val="00000A"/>
                </a:solidFill>
                <a:latin typeface="Times New Roman" pitchFamily="18"/>
                <a:cs typeface="Times New Roman" pitchFamily="18"/>
              </a:rPr>
              <a:t>73</a:t>
            </a:r>
            <a:r>
              <a:rPr lang="cs-CZ" sz="2400" dirty="0">
                <a:solidFill>
                  <a:srgbClr val="00000A"/>
                </a:solidFill>
                <a:latin typeface="Times New Roman" pitchFamily="18"/>
                <a:cs typeface="Times New Roman" pitchFamily="18"/>
              </a:rPr>
              <a:t>: </a:t>
            </a:r>
            <a:r>
              <a:rPr lang="de-DE" sz="2400" dirty="0">
                <a:solidFill>
                  <a:srgbClr val="00000A"/>
                </a:solidFill>
                <a:latin typeface="Times New Roman" pitchFamily="18"/>
                <a:cs typeface="Times New Roman" pitchFamily="18"/>
              </a:rPr>
              <a:t>Ihr jugendfrisches Gehaben passte dem Verwalter nicht. Der Abstammung nach war er wohl selber Tscheche, aber der Offizier in ihm und </a:t>
            </a:r>
            <a:r>
              <a:rPr lang="de-DE" sz="2400" b="1" dirty="0">
                <a:solidFill>
                  <a:srgbClr val="00000A"/>
                </a:solidFill>
                <a:latin typeface="Times New Roman" pitchFamily="18"/>
                <a:cs typeface="Times New Roman" pitchFamily="18"/>
              </a:rPr>
              <a:t>das </a:t>
            </a:r>
            <a:r>
              <a:rPr lang="de-DE" sz="2400" b="1" dirty="0" err="1">
                <a:solidFill>
                  <a:srgbClr val="00000A"/>
                </a:solidFill>
                <a:latin typeface="Times New Roman" pitchFamily="18"/>
                <a:cs typeface="Times New Roman" pitchFamily="18"/>
              </a:rPr>
              <a:t>Schwarzgelbtum</a:t>
            </a:r>
            <a:r>
              <a:rPr lang="de-DE" sz="2400" b="1" dirty="0">
                <a:solidFill>
                  <a:srgbClr val="00000A"/>
                </a:solidFill>
                <a:latin typeface="Times New Roman" pitchFamily="18"/>
                <a:cs typeface="Times New Roman" pitchFamily="18"/>
              </a:rPr>
              <a:t> des Staatsbeamten</a:t>
            </a:r>
            <a:r>
              <a:rPr lang="de-DE" sz="2400" dirty="0">
                <a:solidFill>
                  <a:srgbClr val="00000A"/>
                </a:solidFill>
                <a:latin typeface="Times New Roman" pitchFamily="18"/>
                <a:cs typeface="Times New Roman" pitchFamily="18"/>
              </a:rPr>
              <a:t>, der er nun war, hatten aus ihm </a:t>
            </a:r>
            <a:r>
              <a:rPr lang="de-DE" sz="2400" b="1" dirty="0">
                <a:solidFill>
                  <a:srgbClr val="00000A"/>
                </a:solidFill>
                <a:latin typeface="Times New Roman" pitchFamily="18"/>
                <a:cs typeface="Times New Roman" pitchFamily="18"/>
              </a:rPr>
              <a:t>ein in </a:t>
            </a:r>
            <a:r>
              <a:rPr lang="de-DE" sz="2400" b="1" dirty="0" err="1">
                <a:solidFill>
                  <a:srgbClr val="00000A"/>
                </a:solidFill>
                <a:latin typeface="Times New Roman" pitchFamily="18"/>
                <a:cs typeface="Times New Roman" pitchFamily="18"/>
              </a:rPr>
              <a:t>gewissser</a:t>
            </a:r>
            <a:r>
              <a:rPr lang="de-DE" sz="2400" b="1" dirty="0">
                <a:solidFill>
                  <a:srgbClr val="00000A"/>
                </a:solidFill>
                <a:latin typeface="Times New Roman" pitchFamily="18"/>
                <a:cs typeface="Times New Roman" pitchFamily="18"/>
              </a:rPr>
              <a:t> Beziehung </a:t>
            </a:r>
            <a:r>
              <a:rPr lang="de-DE" sz="2400" b="1" dirty="0" err="1">
                <a:solidFill>
                  <a:srgbClr val="00000A"/>
                </a:solidFill>
                <a:latin typeface="Times New Roman" pitchFamily="18"/>
                <a:cs typeface="Times New Roman" pitchFamily="18"/>
              </a:rPr>
              <a:t>nationalitäsloses</a:t>
            </a:r>
            <a:r>
              <a:rPr lang="de-DE" sz="2400" b="1" dirty="0">
                <a:solidFill>
                  <a:srgbClr val="00000A"/>
                </a:solidFill>
                <a:latin typeface="Times New Roman" pitchFamily="18"/>
                <a:cs typeface="Times New Roman" pitchFamily="18"/>
              </a:rPr>
              <a:t> Geschöpf </a:t>
            </a:r>
            <a:r>
              <a:rPr lang="de-DE" sz="2400" dirty="0">
                <a:solidFill>
                  <a:srgbClr val="00000A"/>
                </a:solidFill>
                <a:latin typeface="Times New Roman" pitchFamily="18"/>
                <a:cs typeface="Times New Roman" pitchFamily="18"/>
              </a:rPr>
              <a:t>gemacht, das weder deutsch noch slawisch war, dem jedoch in Felix kein Erbe geboren ward. Felix fühlte sich </a:t>
            </a:r>
            <a:r>
              <a:rPr lang="de-DE" sz="2400" dirty="0" err="1">
                <a:solidFill>
                  <a:srgbClr val="00000A"/>
                </a:solidFill>
                <a:latin typeface="Times New Roman" pitchFamily="18"/>
                <a:cs typeface="Times New Roman" pitchFamily="18"/>
              </a:rPr>
              <a:t>grunddeutsch</a:t>
            </a:r>
            <a:r>
              <a:rPr lang="de-DE" sz="2400" dirty="0">
                <a:solidFill>
                  <a:srgbClr val="00000A"/>
                </a:solidFill>
                <a:latin typeface="Times New Roman" pitchFamily="18"/>
                <a:cs typeface="Times New Roman" pitchFamily="18"/>
              </a:rPr>
              <a:t>,</a:t>
            </a:r>
            <a:r>
              <a:rPr lang="cs-CZ" sz="2400" dirty="0">
                <a:solidFill>
                  <a:srgbClr val="00000A"/>
                </a:solidFill>
                <a:latin typeface="Times New Roman" pitchFamily="18"/>
                <a:cs typeface="Times New Roman" pitchFamily="18"/>
              </a:rPr>
              <a:t> …</a:t>
            </a:r>
            <a:endParaRPr lang="de-DE" sz="2400" dirty="0">
              <a:solidFill>
                <a:srgbClr val="00000A"/>
              </a:solidFill>
              <a:latin typeface="Times New Roman" pitchFamily="18"/>
              <a:cs typeface="Times New Roman" pitchFamily="18"/>
            </a:endParaRPr>
          </a:p>
          <a:p>
            <a:endParaRPr lang="cs-CZ" dirty="0"/>
          </a:p>
        </p:txBody>
      </p:sp>
    </p:spTree>
    <p:extLst>
      <p:ext uri="{BB962C8B-B14F-4D97-AF65-F5344CB8AC3E}">
        <p14:creationId xmlns:p14="http://schemas.microsoft.com/office/powerpoint/2010/main" val="1268755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2D1BD39-2225-4C86-8913-51C47F333CE1}"/>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09D88B53-F9A0-499E-8348-2F30C9BACC90}"/>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A30BF4DC-6EFD-4BC3-9E8D-34C5600BCACE}"/>
              </a:ext>
            </a:extLst>
          </p:cNvPr>
          <p:cNvSpPr>
            <a:spLocks noGrp="1"/>
          </p:cNvSpPr>
          <p:nvPr>
            <p:ph type="title"/>
          </p:nvPr>
        </p:nvSpPr>
        <p:spPr/>
        <p:txBody>
          <a:bodyPr/>
          <a:lstStyle/>
          <a:p>
            <a:r>
              <a:rPr lang="cs-CZ" dirty="0"/>
              <a:t>Die </a:t>
            </a:r>
            <a:r>
              <a:rPr lang="cs-CZ" dirty="0" err="1"/>
              <a:t>Nachwehen</a:t>
            </a:r>
            <a:endParaRPr lang="cs-CZ" dirty="0"/>
          </a:p>
        </p:txBody>
      </p:sp>
      <p:sp>
        <p:nvSpPr>
          <p:cNvPr id="5" name="Zástupný obsah 4">
            <a:extLst>
              <a:ext uri="{FF2B5EF4-FFF2-40B4-BE49-F238E27FC236}">
                <a16:creationId xmlns:a16="http://schemas.microsoft.com/office/drawing/2014/main" id="{61F44A74-7FC6-4DD4-A6D5-F4766A23E994}"/>
              </a:ext>
            </a:extLst>
          </p:cNvPr>
          <p:cNvSpPr>
            <a:spLocks noGrp="1"/>
          </p:cNvSpPr>
          <p:nvPr>
            <p:ph idx="1"/>
          </p:nvPr>
        </p:nvSpPr>
        <p:spPr/>
        <p:txBody>
          <a:bodyPr/>
          <a:lstStyle/>
          <a:p>
            <a:r>
              <a:rPr lang="de-DE" sz="2000" dirty="0"/>
              <a:t>139 (Der Bibliothekar)</a:t>
            </a:r>
            <a:r>
              <a:rPr lang="cs-CZ" sz="2000" dirty="0"/>
              <a:t>: </a:t>
            </a:r>
            <a:r>
              <a:rPr lang="de-DE" sz="2000" dirty="0"/>
              <a:t>Das Schild der Bibliothek steht in lateinischer Schrift, nicht in der Fraktur:</a:t>
            </a:r>
          </a:p>
          <a:p>
            <a:r>
              <a:rPr lang="de-DE" sz="2000" dirty="0"/>
              <a:t>Der Baurat </a:t>
            </a:r>
            <a:r>
              <a:rPr lang="de-DE" sz="2000" dirty="0" err="1"/>
              <a:t>Kulp</a:t>
            </a:r>
            <a:r>
              <a:rPr lang="de-DE" sz="2000" dirty="0"/>
              <a:t>:</a:t>
            </a:r>
            <a:r>
              <a:rPr lang="de-DE" sz="2000" i="1" dirty="0"/>
              <a:t> mir scheint´s, Sie glauben, dass die tschechische </a:t>
            </a:r>
            <a:r>
              <a:rPr lang="de-DE" sz="2000" i="1" dirty="0" err="1"/>
              <a:t>Amtsprache</a:t>
            </a:r>
            <a:r>
              <a:rPr lang="de-DE" sz="2000" i="1" dirty="0"/>
              <a:t> schon a Gesetz </a:t>
            </a:r>
            <a:r>
              <a:rPr lang="de-DE" sz="2000" i="1" dirty="0" err="1"/>
              <a:t>is</a:t>
            </a:r>
            <a:r>
              <a:rPr lang="de-DE" sz="2000" i="1" dirty="0"/>
              <a:t>´, was</a:t>
            </a:r>
            <a:r>
              <a:rPr lang="cs-CZ" sz="2000" i="1" dirty="0"/>
              <a:t>.</a:t>
            </a:r>
            <a:endParaRPr lang="de-DE" sz="2000" i="1" dirty="0"/>
          </a:p>
          <a:p>
            <a:r>
              <a:rPr lang="de-DE" sz="2000" dirty="0" err="1"/>
              <a:t>Reisst</a:t>
            </a:r>
            <a:r>
              <a:rPr lang="de-DE" sz="2000" dirty="0"/>
              <a:t> es mit seinem Säbel herunter</a:t>
            </a:r>
            <a:r>
              <a:rPr lang="cs-CZ" sz="2000" dirty="0"/>
              <a:t>. </a:t>
            </a:r>
            <a:r>
              <a:rPr lang="de-DE" sz="2000" dirty="0"/>
              <a:t>144</a:t>
            </a:r>
            <a:r>
              <a:rPr lang="cs-CZ" sz="2000" dirty="0"/>
              <a:t>, </a:t>
            </a:r>
            <a:r>
              <a:rPr lang="de-DE" sz="2000" dirty="0"/>
              <a:t>Bibliothekar:</a:t>
            </a:r>
          </a:p>
          <a:p>
            <a:r>
              <a:rPr lang="de-DE" sz="2000" i="1" dirty="0"/>
              <a:t>das ist doch eine lateinische Aufschrift, ich hab´s eigens darum anbringen </a:t>
            </a:r>
            <a:r>
              <a:rPr lang="de-DE" sz="2000" i="1" dirty="0" err="1"/>
              <a:t>lassen,um</a:t>
            </a:r>
            <a:r>
              <a:rPr lang="de-DE" sz="2000" i="1" dirty="0"/>
              <a:t> wenigstens hier </a:t>
            </a:r>
            <a:r>
              <a:rPr lang="de-DE" sz="2000" i="1" dirty="0" err="1"/>
              <a:t>einne</a:t>
            </a:r>
            <a:r>
              <a:rPr lang="de-DE" sz="2000" i="1" dirty="0"/>
              <a:t> neutralen Boden im Sprachenkampf zu schaffen</a:t>
            </a:r>
          </a:p>
          <a:p>
            <a:r>
              <a:rPr lang="de-DE" sz="2000" i="1" dirty="0" err="1"/>
              <a:t>K</a:t>
            </a:r>
            <a:r>
              <a:rPr lang="de-DE" sz="2000" dirty="0" err="1"/>
              <a:t>ulp</a:t>
            </a:r>
            <a:r>
              <a:rPr lang="de-DE" sz="2000" dirty="0"/>
              <a:t>: Die machen sich an </a:t>
            </a:r>
            <a:r>
              <a:rPr lang="de-DE" sz="2000" dirty="0" err="1"/>
              <a:t>Kaschper</a:t>
            </a:r>
            <a:r>
              <a:rPr lang="de-DE" sz="2000" dirty="0"/>
              <a:t> aus mir.</a:t>
            </a:r>
          </a:p>
          <a:p>
            <a:endParaRPr lang="cs-CZ" sz="2000" dirty="0"/>
          </a:p>
        </p:txBody>
      </p:sp>
    </p:spTree>
    <p:extLst>
      <p:ext uri="{BB962C8B-B14F-4D97-AF65-F5344CB8AC3E}">
        <p14:creationId xmlns:p14="http://schemas.microsoft.com/office/powerpoint/2010/main" val="329621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0E5B335-F2AA-4E23-BBE1-C168F9A02610}"/>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F2F41D9B-51CD-4ED2-94AF-F846F4C08DCA}"/>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DFE5F730-0E04-4F70-98BB-9B1C2FB7A238}"/>
              </a:ext>
            </a:extLst>
          </p:cNvPr>
          <p:cNvSpPr>
            <a:spLocks noGrp="1"/>
          </p:cNvSpPr>
          <p:nvPr>
            <p:ph type="title"/>
          </p:nvPr>
        </p:nvSpPr>
        <p:spPr/>
        <p:txBody>
          <a:bodyPr/>
          <a:lstStyle/>
          <a:p>
            <a:r>
              <a:rPr lang="de-DE" dirty="0"/>
              <a:t>Robert Musil: Der Mann ohne Eigenschaften</a:t>
            </a:r>
            <a:endParaRPr lang="cs-CZ" dirty="0"/>
          </a:p>
        </p:txBody>
      </p:sp>
      <p:sp>
        <p:nvSpPr>
          <p:cNvPr id="5" name="Zástupný obsah 4">
            <a:extLst>
              <a:ext uri="{FF2B5EF4-FFF2-40B4-BE49-F238E27FC236}">
                <a16:creationId xmlns:a16="http://schemas.microsoft.com/office/drawing/2014/main" id="{B4DBBCEF-F208-4FAF-8D17-1C77B818D1A0}"/>
              </a:ext>
            </a:extLst>
          </p:cNvPr>
          <p:cNvSpPr>
            <a:spLocks noGrp="1"/>
          </p:cNvSpPr>
          <p:nvPr>
            <p:ph idx="1"/>
          </p:nvPr>
        </p:nvSpPr>
        <p:spPr/>
        <p:txBody>
          <a:bodyPr/>
          <a:lstStyle/>
          <a:p>
            <a:r>
              <a:rPr lang="cs-CZ" dirty="0" err="1"/>
              <a:t>Beschreibung</a:t>
            </a:r>
            <a:r>
              <a:rPr lang="cs-CZ" dirty="0"/>
              <a:t> </a:t>
            </a:r>
            <a:r>
              <a:rPr lang="cs-CZ" dirty="0" err="1"/>
              <a:t>einer</a:t>
            </a:r>
            <a:r>
              <a:rPr lang="cs-CZ" dirty="0"/>
              <a:t> </a:t>
            </a:r>
            <a:r>
              <a:rPr lang="cs-CZ" dirty="0" err="1"/>
              <a:t>kakanischen</a:t>
            </a:r>
            <a:r>
              <a:rPr lang="cs-CZ" dirty="0"/>
              <a:t> </a:t>
            </a:r>
            <a:r>
              <a:rPr lang="cs-CZ" dirty="0" err="1"/>
              <a:t>Stadt</a:t>
            </a:r>
            <a:r>
              <a:rPr lang="cs-CZ" dirty="0"/>
              <a:t>:</a:t>
            </a:r>
          </a:p>
          <a:p>
            <a:endParaRPr lang="cs-CZ" dirty="0"/>
          </a:p>
          <a:p>
            <a:r>
              <a:rPr lang="de-DE" dirty="0"/>
              <a:t>„In der Mitte liegt auf einem Berg eine alte </a:t>
            </a:r>
            <a:r>
              <a:rPr lang="de-DE" dirty="0" err="1"/>
              <a:t>häßliche</a:t>
            </a:r>
            <a:r>
              <a:rPr lang="de-DE" dirty="0"/>
              <a:t> Festung, deren Kasematten von der Mitte des 18. bis zu der des 19. </a:t>
            </a:r>
            <a:r>
              <a:rPr lang="de-DE" dirty="0" err="1"/>
              <a:t>Jhrdts</a:t>
            </a:r>
            <a:r>
              <a:rPr lang="de-DE" dirty="0"/>
              <a:t>. als Staatsgefängnis gedient haben und berüchtigt waren, und die ganze Stadt ist stolz darauf!“</a:t>
            </a:r>
            <a:endParaRPr lang="cs-CZ" dirty="0"/>
          </a:p>
        </p:txBody>
      </p:sp>
    </p:spTree>
    <p:extLst>
      <p:ext uri="{BB962C8B-B14F-4D97-AF65-F5344CB8AC3E}">
        <p14:creationId xmlns:p14="http://schemas.microsoft.com/office/powerpoint/2010/main" val="1373397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2FF9F5-D37B-4885-8A4C-1FE670317636}"/>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D2ECE768-E77D-4502-8DD6-BC75CCF3BB15}"/>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A66F224A-4B68-469E-8FE0-79DACCD56453}"/>
              </a:ext>
            </a:extLst>
          </p:cNvPr>
          <p:cNvSpPr>
            <a:spLocks noGrp="1"/>
          </p:cNvSpPr>
          <p:nvPr>
            <p:ph type="title"/>
          </p:nvPr>
        </p:nvSpPr>
        <p:spPr/>
        <p:txBody>
          <a:bodyPr/>
          <a:lstStyle/>
          <a:p>
            <a:r>
              <a:rPr lang="cs-CZ" dirty="0" err="1"/>
              <a:t>Beschreibung</a:t>
            </a:r>
            <a:r>
              <a:rPr lang="cs-CZ" dirty="0"/>
              <a:t> </a:t>
            </a:r>
            <a:r>
              <a:rPr lang="cs-CZ" dirty="0" err="1"/>
              <a:t>einer</a:t>
            </a:r>
            <a:r>
              <a:rPr lang="cs-CZ" dirty="0"/>
              <a:t> </a:t>
            </a:r>
            <a:r>
              <a:rPr lang="cs-CZ" dirty="0" err="1"/>
              <a:t>kakanischen</a:t>
            </a:r>
            <a:r>
              <a:rPr lang="cs-CZ" dirty="0"/>
              <a:t> </a:t>
            </a:r>
            <a:r>
              <a:rPr lang="cs-CZ" dirty="0" err="1"/>
              <a:t>Stadt</a:t>
            </a:r>
            <a:endParaRPr lang="cs-CZ" dirty="0"/>
          </a:p>
        </p:txBody>
      </p:sp>
      <p:sp>
        <p:nvSpPr>
          <p:cNvPr id="5" name="Zástupný obsah 4">
            <a:extLst>
              <a:ext uri="{FF2B5EF4-FFF2-40B4-BE49-F238E27FC236}">
                <a16:creationId xmlns:a16="http://schemas.microsoft.com/office/drawing/2014/main" id="{0BEB280F-EA7A-49DC-A849-988837118442}"/>
              </a:ext>
            </a:extLst>
          </p:cNvPr>
          <p:cNvSpPr>
            <a:spLocks noGrp="1"/>
          </p:cNvSpPr>
          <p:nvPr>
            <p:ph idx="1"/>
          </p:nvPr>
        </p:nvSpPr>
        <p:spPr/>
        <p:txBody>
          <a:bodyPr/>
          <a:lstStyle/>
          <a:p>
            <a:r>
              <a:rPr lang="de-DE" sz="2400" dirty="0"/>
              <a:t>„Das wahre B. ist natürlich der Ring der Fabrikviertel, die Tuch- und Garnstadt!“</a:t>
            </a:r>
            <a:r>
              <a:rPr lang="cs-CZ" sz="2400" dirty="0"/>
              <a:t> </a:t>
            </a:r>
            <a:r>
              <a:rPr lang="de-DE" sz="2400" dirty="0"/>
              <a:t>Jeden Morgen riefen die Fabriksirenen aus diesen Dörfern Scharen von Bauern in die Stadt und verstreuten sie zwar des Abends wieder über das Land, aber mit den Jahren blieben doch immer mehr dieser tschechischen von dem öligen Wollstaub der Fabriken an Gesicht und Fingern dunkelhäutigen Landleute in der Stadt  zurück und machten das dort schon vorhandene slawische Kleinbürgertum kräftig wachsen. </a:t>
            </a:r>
            <a:endParaRPr lang="cs-CZ" sz="2400" dirty="0"/>
          </a:p>
        </p:txBody>
      </p:sp>
    </p:spTree>
    <p:extLst>
      <p:ext uri="{BB962C8B-B14F-4D97-AF65-F5344CB8AC3E}">
        <p14:creationId xmlns:p14="http://schemas.microsoft.com/office/powerpoint/2010/main" val="2761490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2B23BAD-3204-40C6-B77E-27E97871B160}"/>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056AA953-F6E0-4A33-8F91-F794AF3DDFB2}"/>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AEC82EBB-62F5-445C-93CA-CE8D8FC35BE8}"/>
              </a:ext>
            </a:extLst>
          </p:cNvPr>
          <p:cNvSpPr>
            <a:spLocks noGrp="1"/>
          </p:cNvSpPr>
          <p:nvPr>
            <p:ph type="title"/>
          </p:nvPr>
        </p:nvSpPr>
        <p:spPr/>
        <p:txBody>
          <a:bodyPr/>
          <a:lstStyle/>
          <a:p>
            <a:r>
              <a:rPr lang="cs-CZ" dirty="0" err="1"/>
              <a:t>Beschreibung</a:t>
            </a:r>
            <a:r>
              <a:rPr lang="cs-CZ" dirty="0"/>
              <a:t> </a:t>
            </a:r>
            <a:r>
              <a:rPr lang="cs-CZ" dirty="0" err="1"/>
              <a:t>einer</a:t>
            </a:r>
            <a:r>
              <a:rPr lang="cs-CZ" dirty="0"/>
              <a:t> </a:t>
            </a:r>
            <a:r>
              <a:rPr lang="cs-CZ" dirty="0" err="1"/>
              <a:t>kakanischen</a:t>
            </a:r>
            <a:r>
              <a:rPr lang="cs-CZ" dirty="0"/>
              <a:t> </a:t>
            </a:r>
            <a:r>
              <a:rPr lang="cs-CZ" dirty="0" err="1"/>
              <a:t>Stadt</a:t>
            </a:r>
            <a:endParaRPr lang="cs-CZ" dirty="0"/>
          </a:p>
        </p:txBody>
      </p:sp>
      <p:sp>
        <p:nvSpPr>
          <p:cNvPr id="5" name="Zástupný obsah 4">
            <a:extLst>
              <a:ext uri="{FF2B5EF4-FFF2-40B4-BE49-F238E27FC236}">
                <a16:creationId xmlns:a16="http://schemas.microsoft.com/office/drawing/2014/main" id="{0729C9CD-48D7-40A4-BBF5-8C35CEECA9D1}"/>
              </a:ext>
            </a:extLst>
          </p:cNvPr>
          <p:cNvSpPr>
            <a:spLocks noGrp="1"/>
          </p:cNvSpPr>
          <p:nvPr>
            <p:ph idx="1"/>
          </p:nvPr>
        </p:nvSpPr>
        <p:spPr/>
        <p:txBody>
          <a:bodyPr/>
          <a:lstStyle/>
          <a:p>
            <a:r>
              <a:rPr lang="de-DE" sz="2400" dirty="0"/>
              <a:t>War das geordnet, was man auch „die Staatsnotwendigkeiten“ nannte, so überspannte man im übrigen die Einheitlichkeit und Einigkeit nicht, denn Kakanien war von einem in großen historischen Erfahrungen erworbenen </a:t>
            </a:r>
            <a:r>
              <a:rPr lang="de-DE" sz="2400" dirty="0" err="1"/>
              <a:t>Mißtrauen</a:t>
            </a:r>
            <a:r>
              <a:rPr lang="de-DE" sz="2400" dirty="0"/>
              <a:t> gegen alles </a:t>
            </a:r>
            <a:r>
              <a:rPr lang="de-DE" sz="2400" dirty="0" err="1"/>
              <a:t>Entweder-oder</a:t>
            </a:r>
            <a:r>
              <a:rPr lang="de-DE" sz="2400" dirty="0"/>
              <a:t> beseelt […]  Man vertrat in Kakanien die Auffassung, </a:t>
            </a:r>
            <a:r>
              <a:rPr lang="de-DE" sz="2400" dirty="0" err="1"/>
              <a:t>daß</a:t>
            </a:r>
            <a:r>
              <a:rPr lang="de-DE" sz="2400" dirty="0"/>
              <a:t> es nicht vorsichtig sei, wenn die einfachen Leute, die es nicht nötig haben, </a:t>
            </a:r>
            <a:r>
              <a:rPr lang="de-DE" sz="2400" dirty="0" err="1"/>
              <a:t>zuviel</a:t>
            </a:r>
            <a:r>
              <a:rPr lang="de-DE" sz="2400" dirty="0"/>
              <a:t> lernen, und man legte auch keinen Wert darauf, </a:t>
            </a:r>
            <a:r>
              <a:rPr lang="de-DE" sz="2400" dirty="0" err="1"/>
              <a:t>daß</a:t>
            </a:r>
            <a:r>
              <a:rPr lang="de-DE" sz="2400" dirty="0"/>
              <a:t> es ihnen wirtschaftlich unbescheiden gut gehe.</a:t>
            </a:r>
            <a:endParaRPr lang="cs-CZ" sz="2400" dirty="0"/>
          </a:p>
        </p:txBody>
      </p:sp>
    </p:spTree>
    <p:extLst>
      <p:ext uri="{BB962C8B-B14F-4D97-AF65-F5344CB8AC3E}">
        <p14:creationId xmlns:p14="http://schemas.microsoft.com/office/powerpoint/2010/main" val="3409935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8B53F3D-9D5F-4094-AC9B-A068B289CF06}"/>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242B3C1C-DA18-40E5-AF89-4DD72A787FA2}"/>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05667C6C-AC83-4B75-BD1C-DBB1CFC72B18}"/>
              </a:ext>
            </a:extLst>
          </p:cNvPr>
          <p:cNvSpPr>
            <a:spLocks noGrp="1"/>
          </p:cNvSpPr>
          <p:nvPr>
            <p:ph type="title"/>
          </p:nvPr>
        </p:nvSpPr>
        <p:spPr/>
        <p:txBody>
          <a:bodyPr/>
          <a:lstStyle/>
          <a:p>
            <a:r>
              <a:rPr lang="cs-CZ" dirty="0"/>
              <a:t>Josef Merhaut: Bahnitá luka (1897)</a:t>
            </a:r>
          </a:p>
        </p:txBody>
      </p:sp>
      <p:sp>
        <p:nvSpPr>
          <p:cNvPr id="5" name="Zástupný obsah 4">
            <a:extLst>
              <a:ext uri="{FF2B5EF4-FFF2-40B4-BE49-F238E27FC236}">
                <a16:creationId xmlns:a16="http://schemas.microsoft.com/office/drawing/2014/main" id="{F1D040A4-9427-4146-A6A0-3CE677106E47}"/>
              </a:ext>
            </a:extLst>
          </p:cNvPr>
          <p:cNvSpPr>
            <a:spLocks noGrp="1"/>
          </p:cNvSpPr>
          <p:nvPr>
            <p:ph idx="1"/>
          </p:nvPr>
        </p:nvSpPr>
        <p:spPr/>
        <p:txBody>
          <a:bodyPr/>
          <a:lstStyle/>
          <a:p>
            <a:pPr lvl="0"/>
            <a:r>
              <a:rPr lang="cs-CZ" dirty="0"/>
              <a:t>27</a:t>
            </a:r>
          </a:p>
          <a:p>
            <a:pPr lvl="0">
              <a:buSzPct val="45000"/>
              <a:buFont typeface="StarSymbol"/>
              <a:buChar char="●"/>
            </a:pPr>
            <a:r>
              <a:rPr lang="cs-CZ" dirty="0"/>
              <a:t>Pro člověka zvyklého na Prahu tam nic není. Samá fabrika, moc židů a moc smradu. […] Česká kavárna s německým nápisem.</a:t>
            </a:r>
          </a:p>
          <a:p>
            <a:endParaRPr lang="cs-CZ" dirty="0"/>
          </a:p>
        </p:txBody>
      </p:sp>
    </p:spTree>
    <p:extLst>
      <p:ext uri="{BB962C8B-B14F-4D97-AF65-F5344CB8AC3E}">
        <p14:creationId xmlns:p14="http://schemas.microsoft.com/office/powerpoint/2010/main" val="2036696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F532EF0-6C8D-4C4B-B09C-325E93C675F1}"/>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3" name="Zástupný symbol pro číslo snímku 2">
            <a:extLst>
              <a:ext uri="{FF2B5EF4-FFF2-40B4-BE49-F238E27FC236}">
                <a16:creationId xmlns:a16="http://schemas.microsoft.com/office/drawing/2014/main" id="{FB42A7C4-793A-477D-9C6E-70F1A212B5EC}"/>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66E9EA64-AB73-4D3C-9AAA-8892B7336A31}"/>
              </a:ext>
            </a:extLst>
          </p:cNvPr>
          <p:cNvSpPr>
            <a:spLocks noGrp="1"/>
          </p:cNvSpPr>
          <p:nvPr>
            <p:ph type="title"/>
          </p:nvPr>
        </p:nvSpPr>
        <p:spPr/>
        <p:txBody>
          <a:bodyPr/>
          <a:lstStyle/>
          <a:p>
            <a:r>
              <a:rPr lang="de-DE" sz="2000" dirty="0"/>
              <a:t>Karl Wilhelm Fritsch. Ein Nachwort zu den jüngsten nationalen Wutausbrüchen.</a:t>
            </a:r>
            <a:endParaRPr lang="cs-CZ" sz="2000" dirty="0"/>
          </a:p>
        </p:txBody>
      </p:sp>
      <p:sp>
        <p:nvSpPr>
          <p:cNvPr id="5" name="Zástupný obsah 4">
            <a:extLst>
              <a:ext uri="{FF2B5EF4-FFF2-40B4-BE49-F238E27FC236}">
                <a16:creationId xmlns:a16="http://schemas.microsoft.com/office/drawing/2014/main" id="{2CEC3114-2020-4638-85D6-32A905349C26}"/>
              </a:ext>
            </a:extLst>
          </p:cNvPr>
          <p:cNvSpPr>
            <a:spLocks noGrp="1"/>
          </p:cNvSpPr>
          <p:nvPr>
            <p:ph idx="1"/>
          </p:nvPr>
        </p:nvSpPr>
        <p:spPr/>
        <p:txBody>
          <a:bodyPr/>
          <a:lstStyle/>
          <a:p>
            <a:r>
              <a:rPr lang="cs-CZ" dirty="0"/>
              <a:t>Die </a:t>
            </a:r>
            <a:r>
              <a:rPr lang="cs-CZ" dirty="0" err="1"/>
              <a:t>Wahrheit</a:t>
            </a:r>
            <a:r>
              <a:rPr lang="cs-CZ" dirty="0"/>
              <a:t>, </a:t>
            </a:r>
            <a:r>
              <a:rPr lang="cs-CZ" dirty="0" err="1"/>
              <a:t>Jg</a:t>
            </a:r>
            <a:r>
              <a:rPr lang="cs-CZ" dirty="0"/>
              <a:t>. 2 (1920), </a:t>
            </a:r>
            <a:r>
              <a:rPr lang="cs-CZ" dirty="0" err="1"/>
              <a:t>Nr</a:t>
            </a:r>
            <a:r>
              <a:rPr lang="cs-CZ" dirty="0"/>
              <a:t>. 4.</a:t>
            </a:r>
          </a:p>
          <a:p>
            <a:r>
              <a:rPr lang="cs-CZ" dirty="0"/>
              <a:t>Jede </a:t>
            </a:r>
            <a:r>
              <a:rPr lang="cs-CZ" dirty="0" err="1"/>
              <a:t>Nation</a:t>
            </a:r>
            <a:r>
              <a:rPr lang="cs-CZ" dirty="0"/>
              <a:t> </a:t>
            </a:r>
            <a:r>
              <a:rPr lang="cs-CZ" dirty="0" err="1"/>
              <a:t>pocht</a:t>
            </a:r>
            <a:r>
              <a:rPr lang="cs-CZ" dirty="0"/>
              <a:t> </a:t>
            </a:r>
            <a:r>
              <a:rPr lang="cs-CZ" dirty="0" err="1"/>
              <a:t>auf</a:t>
            </a:r>
            <a:r>
              <a:rPr lang="cs-CZ" dirty="0"/>
              <a:t> </a:t>
            </a:r>
            <a:r>
              <a:rPr lang="cs-CZ" dirty="0" err="1"/>
              <a:t>ihr</a:t>
            </a:r>
            <a:r>
              <a:rPr lang="cs-CZ" dirty="0"/>
              <a:t> </a:t>
            </a:r>
            <a:r>
              <a:rPr lang="cs-CZ" dirty="0" err="1"/>
              <a:t>Hausrecht</a:t>
            </a:r>
            <a:r>
              <a:rPr lang="cs-CZ" dirty="0"/>
              <a:t> – </a:t>
            </a:r>
            <a:r>
              <a:rPr lang="cs-CZ" dirty="0" err="1"/>
              <a:t>mit</a:t>
            </a:r>
            <a:r>
              <a:rPr lang="cs-CZ" dirty="0"/>
              <a:t> </a:t>
            </a:r>
            <a:r>
              <a:rPr lang="cs-CZ" dirty="0" err="1"/>
              <a:t>Recht</a:t>
            </a:r>
            <a:r>
              <a:rPr lang="cs-CZ" dirty="0"/>
              <a:t> </a:t>
            </a:r>
            <a:r>
              <a:rPr lang="cs-CZ" dirty="0" err="1"/>
              <a:t>und</a:t>
            </a:r>
            <a:r>
              <a:rPr lang="cs-CZ" dirty="0"/>
              <a:t> </a:t>
            </a:r>
            <a:r>
              <a:rPr lang="cs-CZ" dirty="0" err="1"/>
              <a:t>wartet</a:t>
            </a:r>
            <a:r>
              <a:rPr lang="cs-CZ" dirty="0"/>
              <a:t> </a:t>
            </a:r>
            <a:r>
              <a:rPr lang="cs-CZ" dirty="0" err="1"/>
              <a:t>dabei</a:t>
            </a:r>
            <a:r>
              <a:rPr lang="cs-CZ" dirty="0"/>
              <a:t> </a:t>
            </a:r>
            <a:r>
              <a:rPr lang="cs-CZ" dirty="0" err="1"/>
              <a:t>auf</a:t>
            </a:r>
            <a:r>
              <a:rPr lang="cs-CZ" dirty="0"/>
              <a:t> den </a:t>
            </a:r>
            <a:r>
              <a:rPr lang="cs-CZ" dirty="0" err="1"/>
              <a:t>günstigen</a:t>
            </a:r>
            <a:r>
              <a:rPr lang="cs-CZ" dirty="0"/>
              <a:t> </a:t>
            </a:r>
            <a:r>
              <a:rPr lang="cs-CZ" dirty="0" err="1"/>
              <a:t>Augenblick</a:t>
            </a:r>
            <a:r>
              <a:rPr lang="cs-CZ" dirty="0"/>
              <a:t>, </a:t>
            </a:r>
            <a:r>
              <a:rPr lang="cs-CZ" dirty="0" err="1"/>
              <a:t>das</a:t>
            </a:r>
            <a:r>
              <a:rPr lang="cs-CZ" dirty="0"/>
              <a:t> des </a:t>
            </a:r>
            <a:r>
              <a:rPr lang="cs-CZ" dirty="0" err="1"/>
              <a:t>anderen</a:t>
            </a:r>
            <a:r>
              <a:rPr lang="cs-CZ" dirty="0"/>
              <a:t> </a:t>
            </a:r>
            <a:r>
              <a:rPr lang="cs-CZ" dirty="0" err="1"/>
              <a:t>zu</a:t>
            </a:r>
            <a:r>
              <a:rPr lang="cs-CZ" dirty="0"/>
              <a:t> </a:t>
            </a:r>
            <a:r>
              <a:rPr lang="cs-CZ" dirty="0" err="1"/>
              <a:t>stören</a:t>
            </a:r>
            <a:r>
              <a:rPr lang="cs-CZ" dirty="0"/>
              <a:t>. </a:t>
            </a:r>
            <a:r>
              <a:rPr lang="cs-CZ" dirty="0" err="1"/>
              <a:t>Wollten</a:t>
            </a:r>
            <a:r>
              <a:rPr lang="cs-CZ" dirty="0"/>
              <a:t> </a:t>
            </a:r>
            <a:r>
              <a:rPr lang="cs-CZ" dirty="0" err="1"/>
              <a:t>sichs</a:t>
            </a:r>
            <a:r>
              <a:rPr lang="cs-CZ" dirty="0"/>
              <a:t> </a:t>
            </a:r>
            <a:r>
              <a:rPr lang="cs-CZ" dirty="0" err="1"/>
              <a:t>die</a:t>
            </a:r>
            <a:r>
              <a:rPr lang="cs-CZ" dirty="0"/>
              <a:t> </a:t>
            </a:r>
            <a:r>
              <a:rPr lang="cs-CZ" dirty="0" err="1"/>
              <a:t>Nationen</a:t>
            </a:r>
            <a:r>
              <a:rPr lang="cs-CZ" dirty="0"/>
              <a:t> </a:t>
            </a:r>
            <a:r>
              <a:rPr lang="cs-CZ" dirty="0" err="1"/>
              <a:t>nur</a:t>
            </a:r>
            <a:r>
              <a:rPr lang="cs-CZ" dirty="0"/>
              <a:t> </a:t>
            </a:r>
            <a:r>
              <a:rPr lang="cs-CZ" dirty="0" err="1"/>
              <a:t>gestehen</a:t>
            </a:r>
            <a:r>
              <a:rPr lang="cs-CZ" dirty="0"/>
              <a:t>, </a:t>
            </a:r>
            <a:r>
              <a:rPr lang="cs-CZ" dirty="0" err="1"/>
              <a:t>dass</a:t>
            </a:r>
            <a:r>
              <a:rPr lang="cs-CZ" dirty="0"/>
              <a:t> </a:t>
            </a:r>
            <a:r>
              <a:rPr lang="cs-CZ" dirty="0" err="1"/>
              <a:t>sie</a:t>
            </a:r>
            <a:r>
              <a:rPr lang="cs-CZ" dirty="0"/>
              <a:t> es so </a:t>
            </a:r>
            <a:r>
              <a:rPr lang="cs-CZ" dirty="0" err="1"/>
              <a:t>und</a:t>
            </a:r>
            <a:r>
              <a:rPr lang="cs-CZ" dirty="0"/>
              <a:t> </a:t>
            </a:r>
            <a:r>
              <a:rPr lang="cs-CZ" dirty="0" err="1"/>
              <a:t>nicht</a:t>
            </a:r>
            <a:r>
              <a:rPr lang="cs-CZ" dirty="0"/>
              <a:t> </a:t>
            </a:r>
            <a:r>
              <a:rPr lang="cs-CZ" dirty="0" err="1"/>
              <a:t>anders</a:t>
            </a:r>
            <a:r>
              <a:rPr lang="cs-CZ" dirty="0"/>
              <a:t> </a:t>
            </a:r>
            <a:r>
              <a:rPr lang="cs-CZ" dirty="0" err="1"/>
              <a:t>mit</a:t>
            </a:r>
            <a:r>
              <a:rPr lang="cs-CZ" dirty="0"/>
              <a:t> dem </a:t>
            </a:r>
            <a:r>
              <a:rPr lang="cs-CZ" dirty="0" err="1"/>
              <a:t>Nachbarrecht</a:t>
            </a:r>
            <a:r>
              <a:rPr lang="cs-CZ" dirty="0"/>
              <a:t> </a:t>
            </a:r>
            <a:r>
              <a:rPr lang="cs-CZ" dirty="0" err="1"/>
              <a:t>halten</a:t>
            </a:r>
            <a:r>
              <a:rPr lang="cs-CZ" dirty="0"/>
              <a:t>, es </a:t>
            </a:r>
            <a:r>
              <a:rPr lang="cs-CZ" dirty="0" err="1"/>
              <a:t>wäre</a:t>
            </a:r>
            <a:r>
              <a:rPr lang="cs-CZ" dirty="0"/>
              <a:t> </a:t>
            </a:r>
            <a:r>
              <a:rPr lang="cs-CZ" dirty="0" err="1"/>
              <a:t>schon</a:t>
            </a:r>
            <a:r>
              <a:rPr lang="cs-CZ" dirty="0"/>
              <a:t> </a:t>
            </a:r>
            <a:r>
              <a:rPr lang="cs-CZ" dirty="0" err="1"/>
              <a:t>ein</a:t>
            </a:r>
            <a:r>
              <a:rPr lang="cs-CZ" dirty="0"/>
              <a:t> </a:t>
            </a:r>
            <a:r>
              <a:rPr lang="cs-CZ" dirty="0" err="1"/>
              <a:t>Fortschritt</a:t>
            </a:r>
            <a:r>
              <a:rPr lang="cs-CZ" dirty="0"/>
              <a:t>.</a:t>
            </a:r>
          </a:p>
          <a:p>
            <a:endParaRPr lang="cs-CZ" dirty="0"/>
          </a:p>
          <a:p>
            <a:endParaRPr lang="cs-CZ" dirty="0"/>
          </a:p>
        </p:txBody>
      </p:sp>
    </p:spTree>
    <p:extLst>
      <p:ext uri="{BB962C8B-B14F-4D97-AF65-F5344CB8AC3E}">
        <p14:creationId xmlns:p14="http://schemas.microsoft.com/office/powerpoint/2010/main" val="305168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C99C39D-CD47-4B04-9536-44001933E415}"/>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3" name="Zástupný symbol pro číslo snímku 2">
            <a:extLst>
              <a:ext uri="{FF2B5EF4-FFF2-40B4-BE49-F238E27FC236}">
                <a16:creationId xmlns:a16="http://schemas.microsoft.com/office/drawing/2014/main" id="{ED5AD434-B88D-4AF2-9A97-A29222C3DEFD}"/>
              </a:ext>
            </a:extLst>
          </p:cNvPr>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Zástupný text 3">
            <a:extLst>
              <a:ext uri="{FF2B5EF4-FFF2-40B4-BE49-F238E27FC236}">
                <a16:creationId xmlns:a16="http://schemas.microsoft.com/office/drawing/2014/main" id="{E56C1685-2465-4E94-942C-632A05C8CB6A}"/>
              </a:ext>
            </a:extLst>
          </p:cNvPr>
          <p:cNvSpPr>
            <a:spLocks noGrp="1"/>
          </p:cNvSpPr>
          <p:nvPr>
            <p:ph type="body" sz="quarter" idx="26"/>
          </p:nvPr>
        </p:nvSpPr>
        <p:spPr/>
        <p:txBody>
          <a:bodyPr/>
          <a:lstStyle/>
          <a:p>
            <a:r>
              <a:rPr lang="de-DE" sz="1600" dirty="0"/>
              <a:t>Das Symbol des Lebens , in: Novellen des Lyrikers, 1903</a:t>
            </a:r>
            <a:endParaRPr lang="cs-CZ" sz="1600" dirty="0"/>
          </a:p>
        </p:txBody>
      </p:sp>
      <p:sp>
        <p:nvSpPr>
          <p:cNvPr id="5" name="Nadpis 4">
            <a:extLst>
              <a:ext uri="{FF2B5EF4-FFF2-40B4-BE49-F238E27FC236}">
                <a16:creationId xmlns:a16="http://schemas.microsoft.com/office/drawing/2014/main" id="{BC2AD25C-2BCB-44FC-BB3A-605A90B7477C}"/>
              </a:ext>
            </a:extLst>
          </p:cNvPr>
          <p:cNvSpPr>
            <a:spLocks noGrp="1"/>
          </p:cNvSpPr>
          <p:nvPr>
            <p:ph type="title"/>
          </p:nvPr>
        </p:nvSpPr>
        <p:spPr/>
        <p:txBody>
          <a:bodyPr/>
          <a:lstStyle/>
          <a:p>
            <a:pPr algn="ctr"/>
            <a:r>
              <a:rPr lang="cs-CZ" dirty="0"/>
              <a:t>Hugo </a:t>
            </a:r>
            <a:r>
              <a:rPr lang="cs-CZ" dirty="0" err="1"/>
              <a:t>Salus</a:t>
            </a:r>
            <a:r>
              <a:rPr lang="cs-CZ" dirty="0"/>
              <a:t> </a:t>
            </a:r>
            <a:r>
              <a:rPr lang="pt-BR" sz="1200" b="0" dirty="0"/>
              <a:t>1866, Česká Lípa – 1929,</a:t>
            </a:r>
            <a:r>
              <a:rPr lang="cs-CZ" sz="1200" b="0" dirty="0"/>
              <a:t> Praha</a:t>
            </a:r>
            <a:endParaRPr lang="cs-CZ" dirty="0"/>
          </a:p>
        </p:txBody>
      </p:sp>
      <p:sp>
        <p:nvSpPr>
          <p:cNvPr id="6" name="Zástupný text 5">
            <a:extLst>
              <a:ext uri="{FF2B5EF4-FFF2-40B4-BE49-F238E27FC236}">
                <a16:creationId xmlns:a16="http://schemas.microsoft.com/office/drawing/2014/main" id="{19BAE963-FC79-4987-9C6D-22CBE317C30E}"/>
              </a:ext>
            </a:extLst>
          </p:cNvPr>
          <p:cNvSpPr>
            <a:spLocks noGrp="1"/>
          </p:cNvSpPr>
          <p:nvPr>
            <p:ph type="body" sz="quarter" idx="27"/>
          </p:nvPr>
        </p:nvSpPr>
        <p:spPr/>
        <p:txBody>
          <a:bodyPr/>
          <a:lstStyle/>
          <a:p>
            <a:r>
              <a:rPr lang="cs-CZ" dirty="0"/>
              <a:t>V roce 1900 ho portrétoval Švabinský, </a:t>
            </a:r>
          </a:p>
        </p:txBody>
      </p:sp>
      <p:sp>
        <p:nvSpPr>
          <p:cNvPr id="7" name="Zástupný obsah 6">
            <a:extLst>
              <a:ext uri="{FF2B5EF4-FFF2-40B4-BE49-F238E27FC236}">
                <a16:creationId xmlns:a16="http://schemas.microsoft.com/office/drawing/2014/main" id="{F29762C6-5979-4C30-BD83-16F2F82BDD58}"/>
              </a:ext>
            </a:extLst>
          </p:cNvPr>
          <p:cNvSpPr>
            <a:spLocks noGrp="1"/>
          </p:cNvSpPr>
          <p:nvPr>
            <p:ph idx="1"/>
          </p:nvPr>
        </p:nvSpPr>
        <p:spPr/>
        <p:txBody>
          <a:bodyPr/>
          <a:lstStyle/>
          <a:p>
            <a:r>
              <a:rPr lang="de-DE" sz="1600" dirty="0"/>
              <a:t>Concordia</a:t>
            </a:r>
            <a:endParaRPr lang="cs-CZ" sz="1600" dirty="0"/>
          </a:p>
          <a:p>
            <a:r>
              <a:rPr lang="de-DE" sz="1600" dirty="0"/>
              <a:t>Friedrich Adler, </a:t>
            </a:r>
            <a:r>
              <a:rPr lang="cs-CZ" sz="1600" dirty="0"/>
              <a:t>překladatel </a:t>
            </a:r>
            <a:r>
              <a:rPr lang="de-DE" sz="1600" dirty="0" err="1"/>
              <a:t>Vrchlick</a:t>
            </a:r>
            <a:r>
              <a:rPr lang="cs-CZ" sz="1600" dirty="0" err="1"/>
              <a:t>ého</a:t>
            </a:r>
            <a:endParaRPr lang="cs-CZ" sz="1600" dirty="0"/>
          </a:p>
          <a:p>
            <a:r>
              <a:rPr lang="cs-CZ" sz="1600" dirty="0" err="1"/>
              <a:t>Salusova</a:t>
            </a:r>
            <a:r>
              <a:rPr lang="cs-CZ" sz="1600" dirty="0"/>
              <a:t> báseň věnovaná Vrchlickému, svému překladateli </a:t>
            </a:r>
          </a:p>
          <a:p>
            <a:r>
              <a:rPr lang="cs-CZ" sz="1600" dirty="0"/>
              <a:t>Sonet </a:t>
            </a:r>
            <a:r>
              <a:rPr lang="cs-CZ" sz="1600" b="1" dirty="0"/>
              <a:t>Die </a:t>
            </a:r>
            <a:r>
              <a:rPr lang="cs-CZ" sz="1600" b="1" dirty="0" err="1"/>
              <a:t>Gewappneten</a:t>
            </a:r>
            <a:r>
              <a:rPr lang="cs-CZ" sz="1600" b="1" dirty="0"/>
              <a:t> </a:t>
            </a:r>
            <a:r>
              <a:rPr lang="cs-CZ" sz="1600" dirty="0"/>
              <a:t>, 1904</a:t>
            </a:r>
          </a:p>
          <a:p>
            <a:endParaRPr lang="cs-CZ" sz="1600" dirty="0"/>
          </a:p>
          <a:p>
            <a:r>
              <a:rPr lang="de-DE" sz="1600" dirty="0"/>
              <a:t>In diesem Land, das ewiger Kampf durchbraust,</a:t>
            </a:r>
            <a:endParaRPr lang="cs-CZ" sz="1600" dirty="0"/>
          </a:p>
          <a:p>
            <a:r>
              <a:rPr lang="de-DE" sz="1600" dirty="0"/>
              <a:t>Vor seinem Volke jeder, stehen wir,</a:t>
            </a:r>
            <a:endParaRPr lang="cs-CZ" sz="1600" dirty="0"/>
          </a:p>
          <a:p>
            <a:r>
              <a:rPr lang="de-DE" sz="1600" dirty="0"/>
              <a:t>Denn wir sind Dichter, und im Volksturnier</a:t>
            </a:r>
            <a:endParaRPr lang="cs-CZ" sz="1600" dirty="0"/>
          </a:p>
          <a:p>
            <a:r>
              <a:rPr lang="de-DE" sz="1600" dirty="0"/>
              <a:t>Wie sprüht dein Aug, wenn du in meines schaust.</a:t>
            </a:r>
            <a:endParaRPr lang="cs-CZ" sz="1600" dirty="0"/>
          </a:p>
          <a:p>
            <a:r>
              <a:rPr lang="cs-CZ" sz="1600" dirty="0"/>
              <a:t>…</a:t>
            </a:r>
            <a:r>
              <a:rPr lang="de-DE" sz="1600" dirty="0"/>
              <a:t> Ein Morgen naht, ein Friedenstag, ein lichter.</a:t>
            </a:r>
            <a:endParaRPr lang="cs-CZ" sz="1600" dirty="0"/>
          </a:p>
          <a:p>
            <a:endParaRPr lang="cs-CZ" sz="1600" dirty="0"/>
          </a:p>
          <a:p>
            <a:endParaRPr lang="cs-CZ" sz="1600" dirty="0"/>
          </a:p>
        </p:txBody>
      </p:sp>
      <p:pic>
        <p:nvPicPr>
          <p:cNvPr id="12" name="Zástupný obsah 11" descr="Obsah obrázku fotka, text, kniha, černá&#10;&#10;Popis byl vytvořen automaticky">
            <a:extLst>
              <a:ext uri="{FF2B5EF4-FFF2-40B4-BE49-F238E27FC236}">
                <a16:creationId xmlns:a16="http://schemas.microsoft.com/office/drawing/2014/main" id="{68E85E06-DAFA-42E3-BA94-7A553BD572D4}"/>
              </a:ext>
            </a:extLst>
          </p:cNvPr>
          <p:cNvPicPr>
            <a:picLocks noGrp="1" noChangeAspect="1"/>
          </p:cNvPicPr>
          <p:nvPr>
            <p:ph idx="28"/>
          </p:nvPr>
        </p:nvPicPr>
        <p:blipFill>
          <a:blip r:embed="rId2" cstate="print">
            <a:extLst>
              <a:ext uri="{28A0092B-C50C-407E-A947-70E740481C1C}">
                <a14:useLocalDpi xmlns:a14="http://schemas.microsoft.com/office/drawing/2010/main" val="0"/>
              </a:ext>
            </a:extLst>
          </a:blip>
          <a:stretch>
            <a:fillRect/>
          </a:stretch>
        </p:blipFill>
        <p:spPr>
          <a:xfrm>
            <a:off x="7562539" y="1690688"/>
            <a:ext cx="2597772" cy="4140200"/>
          </a:xfrm>
        </p:spPr>
      </p:pic>
    </p:spTree>
    <p:extLst>
      <p:ext uri="{BB962C8B-B14F-4D97-AF65-F5344CB8AC3E}">
        <p14:creationId xmlns:p14="http://schemas.microsoft.com/office/powerpoint/2010/main" val="95389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C4D8DCF-A375-4B16-9918-4B143DE7B1DD}"/>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3" name="Zástupný symbol pro číslo snímku 2">
            <a:extLst>
              <a:ext uri="{FF2B5EF4-FFF2-40B4-BE49-F238E27FC236}">
                <a16:creationId xmlns:a16="http://schemas.microsoft.com/office/drawing/2014/main" id="{9A87ED29-6701-40D4-90E4-447E6753FC40}"/>
              </a:ext>
            </a:extLst>
          </p:cNvPr>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
        <p:nvSpPr>
          <p:cNvPr id="9" name="Zástupný obsah 8">
            <a:extLst>
              <a:ext uri="{FF2B5EF4-FFF2-40B4-BE49-F238E27FC236}">
                <a16:creationId xmlns:a16="http://schemas.microsoft.com/office/drawing/2014/main" id="{E20F58BC-9498-43B0-8BAD-39427AD43303}"/>
              </a:ext>
            </a:extLst>
          </p:cNvPr>
          <p:cNvSpPr>
            <a:spLocks noGrp="1"/>
          </p:cNvSpPr>
          <p:nvPr>
            <p:ph idx="1"/>
          </p:nvPr>
        </p:nvSpPr>
        <p:spPr/>
        <p:txBody>
          <a:bodyPr/>
          <a:lstStyle/>
          <a:p>
            <a:r>
              <a:rPr lang="de-DE" sz="2000" dirty="0"/>
              <a:t>Die Spaziergänger, ehrsame Bürger, Professoren der Hochschulen und </a:t>
            </a:r>
            <a:r>
              <a:rPr lang="de-DE" sz="2000" b="1" dirty="0"/>
              <a:t>auffällig viele Männer mit wallenden Haaren und sehnsüchtigen Augen, Dichter und Künstler, beiden Nationen angehörig, </a:t>
            </a:r>
            <a:r>
              <a:rPr lang="de-DE" sz="2000" dirty="0"/>
              <a:t>wandeln auf diesem kurzen Kai, jahrelang, Tag für Tag, ohne </a:t>
            </a:r>
            <a:r>
              <a:rPr lang="de-DE" sz="2000" dirty="0" err="1"/>
              <a:t>daß</a:t>
            </a:r>
            <a:r>
              <a:rPr lang="de-DE" sz="2000" dirty="0"/>
              <a:t> sich Gelegenheit bietet, die sie persönlich nähert. Sie schauen einander stets nur einen kurzen Augenblick an; </a:t>
            </a:r>
            <a:r>
              <a:rPr lang="de-DE" sz="2000" b="1" dirty="0"/>
              <a:t>etwas Verwandtes  in ihnen scheint sich einen Lidschlag lang zu begrüßen,</a:t>
            </a:r>
            <a:r>
              <a:rPr lang="de-DE" sz="2000" dirty="0"/>
              <a:t> währen</a:t>
            </a:r>
            <a:r>
              <a:rPr lang="cs-CZ" sz="2000" dirty="0"/>
              <a:t>d</a:t>
            </a:r>
            <a:r>
              <a:rPr lang="de-DE" sz="2000" dirty="0"/>
              <a:t> sie würdevoll und fast ablehnend aneinander vorüberwandeln. Nur, wenn sich im geliebten Bilde der Kleinseite etwa durch eine Turmrenovierung oder einen allzu grellen Anstrich der Uferhäuser etwas zum schlimmen ändert, findet sich wohl ein Paar, das kopfschüttelnd am Ufergitter stehen bleibt und seinen Schmerz in Worte fasst, als wäre an dem </a:t>
            </a:r>
            <a:r>
              <a:rPr lang="de-DE" sz="2000" b="1" dirty="0"/>
              <a:t>gemeinsamen</a:t>
            </a:r>
            <a:r>
              <a:rPr lang="de-DE" sz="2000" dirty="0"/>
              <a:t> Besitz etwas von vandalischen Händen zerstört worden, und als gelte es, eine Gefahr von dem kostbaren Bild abzuwenden.</a:t>
            </a:r>
            <a:endParaRPr lang="cs-CZ" sz="2000" dirty="0"/>
          </a:p>
          <a:p>
            <a:r>
              <a:rPr lang="de-DE" sz="2000" dirty="0"/>
              <a:t> </a:t>
            </a:r>
            <a:endParaRPr lang="cs-CZ" sz="2000" dirty="0"/>
          </a:p>
          <a:p>
            <a:endParaRPr lang="cs-CZ" sz="2000" dirty="0"/>
          </a:p>
        </p:txBody>
      </p:sp>
    </p:spTree>
    <p:extLst>
      <p:ext uri="{BB962C8B-B14F-4D97-AF65-F5344CB8AC3E}">
        <p14:creationId xmlns:p14="http://schemas.microsoft.com/office/powerpoint/2010/main" val="34628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AF7B090-A834-4994-9117-3ABA2A32D8DB}"/>
              </a:ext>
            </a:extLst>
          </p:cNvPr>
          <p:cNvSpPr>
            <a:spLocks noGrp="1"/>
          </p:cNvSpPr>
          <p:nvPr>
            <p:ph idx="1"/>
          </p:nvPr>
        </p:nvSpPr>
        <p:spPr/>
        <p:txBody>
          <a:bodyPr/>
          <a:lstStyle/>
          <a:p>
            <a:pPr marL="72000" indent="0">
              <a:buNone/>
            </a:pPr>
            <a:r>
              <a:rPr lang="cs-CZ" sz="2000" dirty="0"/>
              <a:t>Poměrně nejvřelejší sympatie chovají k Čechům a vyslovují jim židovští literáti, kteří do nedávna byli seskupeni kolem časopisu, vydávaného </a:t>
            </a:r>
            <a:r>
              <a:rPr lang="cs-CZ" sz="2000" b="1" dirty="0"/>
              <a:t>Herderovým sdružením </a:t>
            </a:r>
            <a:r>
              <a:rPr lang="cs-CZ" sz="2000" dirty="0"/>
              <a:t>a z nichž někteří výslovně se hlásí k sionismu. Je </a:t>
            </a:r>
            <a:r>
              <a:rPr lang="cs-CZ" sz="2000" dirty="0" err="1"/>
              <a:t>přirozeno</a:t>
            </a:r>
            <a:r>
              <a:rPr lang="cs-CZ" sz="2000" dirty="0"/>
              <a:t>, že ti, kteří necítí německy šovinisticky a vyšli snad z prostředí napolo českého, popřípadě z českého venkova, vnášejí do svého myšlení leckteré české prvky a přiznávají se k přijatým popudům nebo k sourodému cítění; vniká tak oklikou do německého básnictví slovanská citovost a snaha o zvláštní kontaminaci různých, leckdy </a:t>
            </a:r>
            <a:r>
              <a:rPr lang="cs-CZ" sz="2000" dirty="0" err="1"/>
              <a:t>disonujících</a:t>
            </a:r>
            <a:r>
              <a:rPr lang="cs-CZ" sz="2000" dirty="0"/>
              <a:t> kulturních složek, jak ji např. vystihuje mladý vídeňský lyrik </a:t>
            </a:r>
            <a:r>
              <a:rPr lang="cs-CZ" sz="2000" b="1" dirty="0" err="1"/>
              <a:t>Sonnenschein</a:t>
            </a:r>
            <a:r>
              <a:rPr lang="cs-CZ" sz="2000" dirty="0"/>
              <a:t>, cítící slovácky a básnící německy skoro v českém duchu.</a:t>
            </a:r>
          </a:p>
          <a:p>
            <a:pPr marL="72000" indent="0">
              <a:buNone/>
            </a:pPr>
            <a:endParaRPr lang="cs-CZ" sz="2000" dirty="0"/>
          </a:p>
        </p:txBody>
      </p:sp>
      <p:sp>
        <p:nvSpPr>
          <p:cNvPr id="3" name="Zástupný symbol pro zápatí 2">
            <a:extLst>
              <a:ext uri="{FF2B5EF4-FFF2-40B4-BE49-F238E27FC236}">
                <a16:creationId xmlns:a16="http://schemas.microsoft.com/office/drawing/2014/main" id="{4BE23E65-0A14-498B-B4B6-6BF81704F04D}"/>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dirty="0"/>
          </a:p>
        </p:txBody>
      </p:sp>
      <p:sp>
        <p:nvSpPr>
          <p:cNvPr id="4" name="Zástupný symbol pro číslo snímku 3">
            <a:extLst>
              <a:ext uri="{FF2B5EF4-FFF2-40B4-BE49-F238E27FC236}">
                <a16:creationId xmlns:a16="http://schemas.microsoft.com/office/drawing/2014/main" id="{052EFF14-8E7B-4910-8D45-31D3651369F5}"/>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5" name="Zástupný text 4">
            <a:extLst>
              <a:ext uri="{FF2B5EF4-FFF2-40B4-BE49-F238E27FC236}">
                <a16:creationId xmlns:a16="http://schemas.microsoft.com/office/drawing/2014/main" id="{4343B2BB-31E1-4124-8D58-A8413A88DA1D}"/>
              </a:ext>
            </a:extLst>
          </p:cNvPr>
          <p:cNvSpPr>
            <a:spLocks noGrp="1"/>
          </p:cNvSpPr>
          <p:nvPr>
            <p:ph type="body" sz="quarter" idx="13"/>
          </p:nvPr>
        </p:nvSpPr>
        <p:spPr/>
        <p:txBody>
          <a:bodyPr/>
          <a:lstStyle/>
          <a:p>
            <a:r>
              <a:rPr lang="cs-CZ" dirty="0"/>
              <a:t>Národní </a:t>
            </a:r>
            <a:r>
              <a:rPr lang="cs-CZ" dirty="0" err="1"/>
              <a:t>litsy</a:t>
            </a:r>
            <a:r>
              <a:rPr lang="cs-CZ" dirty="0"/>
              <a:t>. 2. 7. 1914</a:t>
            </a:r>
          </a:p>
        </p:txBody>
      </p:sp>
      <p:sp>
        <p:nvSpPr>
          <p:cNvPr id="6" name="Nadpis 5">
            <a:extLst>
              <a:ext uri="{FF2B5EF4-FFF2-40B4-BE49-F238E27FC236}">
                <a16:creationId xmlns:a16="http://schemas.microsoft.com/office/drawing/2014/main" id="{A49D714B-A9E9-44CB-BB6F-5285EE8E2319}"/>
              </a:ext>
            </a:extLst>
          </p:cNvPr>
          <p:cNvSpPr>
            <a:spLocks noGrp="1"/>
          </p:cNvSpPr>
          <p:nvPr>
            <p:ph type="title"/>
          </p:nvPr>
        </p:nvSpPr>
        <p:spPr/>
        <p:txBody>
          <a:bodyPr/>
          <a:lstStyle/>
          <a:p>
            <a:r>
              <a:rPr lang="cs-CZ" dirty="0"/>
              <a:t>Fischer, Otokar: Neznámá Praha </a:t>
            </a:r>
          </a:p>
        </p:txBody>
      </p:sp>
    </p:spTree>
    <p:extLst>
      <p:ext uri="{BB962C8B-B14F-4D97-AF65-F5344CB8AC3E}">
        <p14:creationId xmlns:p14="http://schemas.microsoft.com/office/powerpoint/2010/main" val="419640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F6C0F37-6994-4DE7-8D60-D9D5D31697C2}"/>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altLang="cs-CZ" dirty="0"/>
          </a:p>
        </p:txBody>
      </p:sp>
      <p:sp>
        <p:nvSpPr>
          <p:cNvPr id="3" name="Zástupný symbol pro číslo snímku 2">
            <a:extLst>
              <a:ext uri="{FF2B5EF4-FFF2-40B4-BE49-F238E27FC236}">
                <a16:creationId xmlns:a16="http://schemas.microsoft.com/office/drawing/2014/main" id="{8A633983-E947-48FD-A887-3E13433AB9A4}"/>
              </a:ext>
            </a:extLst>
          </p:cNvPr>
          <p:cNvSpPr>
            <a:spLocks noGrp="1"/>
          </p:cNvSpPr>
          <p:nvPr>
            <p:ph type="sldNum" sz="quarter" idx="11"/>
          </p:nvPr>
        </p:nvSpPr>
        <p:spPr/>
        <p:txBody>
          <a:bodyPr/>
          <a:lstStyle/>
          <a:p>
            <a:fld id="{D6D6C118-631F-4A80-9886-907009361577}" type="slidenum">
              <a:rPr lang="cs-CZ" altLang="cs-CZ" smtClean="0"/>
              <a:pPr/>
              <a:t>6</a:t>
            </a:fld>
            <a:endParaRPr lang="cs-CZ" altLang="cs-CZ" dirty="0"/>
          </a:p>
        </p:txBody>
      </p:sp>
      <p:sp>
        <p:nvSpPr>
          <p:cNvPr id="7" name="Zástupný text 6">
            <a:extLst>
              <a:ext uri="{FF2B5EF4-FFF2-40B4-BE49-F238E27FC236}">
                <a16:creationId xmlns:a16="http://schemas.microsoft.com/office/drawing/2014/main" id="{96EF52F0-A90E-4CA3-B568-981640BD99F6}"/>
              </a:ext>
            </a:extLst>
          </p:cNvPr>
          <p:cNvSpPr>
            <a:spLocks noGrp="1"/>
          </p:cNvSpPr>
          <p:nvPr>
            <p:ph type="body" sz="quarter" idx="26"/>
          </p:nvPr>
        </p:nvSpPr>
        <p:spPr/>
        <p:txBody>
          <a:bodyPr/>
          <a:lstStyle/>
          <a:p>
            <a:r>
              <a:rPr lang="cs-CZ" sz="1200" dirty="0"/>
              <a:t>Arne Novák, Duch německá literatury v Čechách. in Česká revue (1918)</a:t>
            </a:r>
          </a:p>
        </p:txBody>
      </p:sp>
      <p:sp>
        <p:nvSpPr>
          <p:cNvPr id="5" name="Nadpis 4">
            <a:extLst>
              <a:ext uri="{FF2B5EF4-FFF2-40B4-BE49-F238E27FC236}">
                <a16:creationId xmlns:a16="http://schemas.microsoft.com/office/drawing/2014/main" id="{2AE7CE71-F6C0-4692-B100-6E464684C659}"/>
              </a:ext>
            </a:extLst>
          </p:cNvPr>
          <p:cNvSpPr>
            <a:spLocks noGrp="1"/>
          </p:cNvSpPr>
          <p:nvPr>
            <p:ph type="title"/>
          </p:nvPr>
        </p:nvSpPr>
        <p:spPr/>
        <p:txBody>
          <a:bodyPr/>
          <a:lstStyle/>
          <a:p>
            <a:r>
              <a:rPr lang="cs-CZ" sz="2000" dirty="0"/>
              <a:t>toto navoněné a prázdné písemnictví Bedřicha Adlera, Huga </a:t>
            </a:r>
            <a:r>
              <a:rPr lang="cs-CZ" sz="2000" dirty="0" err="1"/>
              <a:t>Saluse</a:t>
            </a:r>
            <a:r>
              <a:rPr lang="cs-CZ" sz="2000" dirty="0"/>
              <a:t> a jiných</a:t>
            </a:r>
          </a:p>
        </p:txBody>
      </p:sp>
      <p:sp>
        <p:nvSpPr>
          <p:cNvPr id="9" name="Zástupný text 8">
            <a:extLst>
              <a:ext uri="{FF2B5EF4-FFF2-40B4-BE49-F238E27FC236}">
                <a16:creationId xmlns:a16="http://schemas.microsoft.com/office/drawing/2014/main" id="{3475502F-4440-44C1-BE6C-EBCB1D78DC36}"/>
              </a:ext>
            </a:extLst>
          </p:cNvPr>
          <p:cNvSpPr>
            <a:spLocks noGrp="1"/>
          </p:cNvSpPr>
          <p:nvPr>
            <p:ph type="body" sz="quarter" idx="27"/>
          </p:nvPr>
        </p:nvSpPr>
        <p:spPr/>
        <p:txBody>
          <a:bodyPr/>
          <a:lstStyle/>
          <a:p>
            <a:r>
              <a:rPr lang="cs-CZ" dirty="0"/>
              <a:t>2. 3. 1880 – 26. 11. 1939</a:t>
            </a:r>
          </a:p>
          <a:p>
            <a:endParaRPr lang="cs-CZ" dirty="0"/>
          </a:p>
        </p:txBody>
      </p:sp>
      <p:sp>
        <p:nvSpPr>
          <p:cNvPr id="8" name="Zástupný obsah 7">
            <a:extLst>
              <a:ext uri="{FF2B5EF4-FFF2-40B4-BE49-F238E27FC236}">
                <a16:creationId xmlns:a16="http://schemas.microsoft.com/office/drawing/2014/main" id="{DF57894D-CE8B-49CE-8E06-205474A7F08E}"/>
              </a:ext>
            </a:extLst>
          </p:cNvPr>
          <p:cNvSpPr>
            <a:spLocks noGrp="1"/>
          </p:cNvSpPr>
          <p:nvPr>
            <p:ph idx="1"/>
          </p:nvPr>
        </p:nvSpPr>
        <p:spPr/>
        <p:txBody>
          <a:bodyPr/>
          <a:lstStyle/>
          <a:p>
            <a:r>
              <a:rPr lang="cs-CZ" sz="2000" dirty="0"/>
              <a:t>1906 habilitace z dějin německé literatury</a:t>
            </a:r>
          </a:p>
          <a:p>
            <a:r>
              <a:rPr lang="cs-CZ" sz="2000" dirty="0"/>
              <a:t>(Menzel, </a:t>
            </a:r>
            <a:r>
              <a:rPr lang="cs-CZ" sz="2000" dirty="0" err="1"/>
              <a:t>Börne</a:t>
            </a:r>
            <a:r>
              <a:rPr lang="cs-CZ" sz="2000" dirty="0"/>
              <a:t>, </a:t>
            </a:r>
            <a:r>
              <a:rPr lang="cs-CZ" sz="2000" dirty="0" err="1"/>
              <a:t>Heine</a:t>
            </a:r>
            <a:r>
              <a:rPr lang="cs-CZ" sz="2000" dirty="0"/>
              <a:t> a počátkové kritiky mladoněmecké), </a:t>
            </a:r>
          </a:p>
          <a:p>
            <a:r>
              <a:rPr lang="cs-CZ" sz="2000" dirty="0"/>
              <a:t>1910 z dějin novější české literatury.</a:t>
            </a:r>
          </a:p>
          <a:p>
            <a:r>
              <a:rPr lang="cs-CZ" sz="2000" dirty="0"/>
              <a:t>Antisemitský Venkov, 1917 </a:t>
            </a:r>
          </a:p>
          <a:p>
            <a:r>
              <a:rPr lang="cs-CZ" sz="2000" dirty="0"/>
              <a:t>vs.</a:t>
            </a:r>
          </a:p>
          <a:p>
            <a:r>
              <a:rPr lang="cs-CZ" sz="2000" dirty="0"/>
              <a:t>Přehledné dějiny české literatury od nejstarších dob až po naše dny (1936 – 39).</a:t>
            </a:r>
          </a:p>
          <a:p>
            <a:endParaRPr lang="cs-CZ" sz="2000" dirty="0"/>
          </a:p>
          <a:p>
            <a:endParaRPr lang="cs-CZ" sz="2000" dirty="0"/>
          </a:p>
        </p:txBody>
      </p:sp>
      <p:pic>
        <p:nvPicPr>
          <p:cNvPr id="12" name="Zástupný obsah 11" descr="Obsah obrázku osoba, muž, fotka, brýle&#10;&#10;Popis byl vytvořen automaticky">
            <a:extLst>
              <a:ext uri="{FF2B5EF4-FFF2-40B4-BE49-F238E27FC236}">
                <a16:creationId xmlns:a16="http://schemas.microsoft.com/office/drawing/2014/main" id="{E55B3BF8-7A70-4860-A792-86C308098246}"/>
              </a:ext>
            </a:extLst>
          </p:cNvPr>
          <p:cNvPicPr>
            <a:picLocks noGrp="1" noChangeAspect="1"/>
          </p:cNvPicPr>
          <p:nvPr>
            <p:ph idx="28"/>
          </p:nvPr>
        </p:nvPicPr>
        <p:blipFill>
          <a:blip r:embed="rId2">
            <a:extLst>
              <a:ext uri="{28A0092B-C50C-407E-A947-70E740481C1C}">
                <a14:useLocalDpi xmlns:a14="http://schemas.microsoft.com/office/drawing/2010/main" val="0"/>
              </a:ext>
            </a:extLst>
          </a:blip>
          <a:stretch>
            <a:fillRect/>
          </a:stretch>
        </p:blipFill>
        <p:spPr>
          <a:xfrm>
            <a:off x="6791325" y="1690688"/>
            <a:ext cx="4140200" cy="4140200"/>
          </a:xfrm>
        </p:spPr>
      </p:pic>
    </p:spTree>
    <p:extLst>
      <p:ext uri="{BB962C8B-B14F-4D97-AF65-F5344CB8AC3E}">
        <p14:creationId xmlns:p14="http://schemas.microsoft.com/office/powerpoint/2010/main" val="175192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AE177FE-4651-45E0-94D0-60FCDC4AE236}"/>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altLang="cs-CZ" dirty="0"/>
          </a:p>
        </p:txBody>
      </p:sp>
      <p:sp>
        <p:nvSpPr>
          <p:cNvPr id="3" name="Zástupný symbol pro číslo snímku 2">
            <a:extLst>
              <a:ext uri="{FF2B5EF4-FFF2-40B4-BE49-F238E27FC236}">
                <a16:creationId xmlns:a16="http://schemas.microsoft.com/office/drawing/2014/main" id="{E67EB8FA-8EF0-4511-AD6E-774F61EA7922}"/>
              </a:ext>
            </a:extLst>
          </p:cNvPr>
          <p:cNvSpPr>
            <a:spLocks noGrp="1"/>
          </p:cNvSpPr>
          <p:nvPr>
            <p:ph type="sldNum" sz="quarter" idx="11"/>
          </p:nvPr>
        </p:nvSpPr>
        <p:spPr/>
        <p:txBody>
          <a:bodyPr/>
          <a:lstStyle/>
          <a:p>
            <a:fld id="{D6D6C118-631F-4A80-9886-907009361577}" type="slidenum">
              <a:rPr lang="cs-CZ" altLang="cs-CZ" smtClean="0"/>
              <a:pPr/>
              <a:t>7</a:t>
            </a:fld>
            <a:endParaRPr lang="cs-CZ" altLang="cs-CZ" dirty="0"/>
          </a:p>
        </p:txBody>
      </p:sp>
      <p:sp>
        <p:nvSpPr>
          <p:cNvPr id="4" name="Zástupný text 3">
            <a:extLst>
              <a:ext uri="{FF2B5EF4-FFF2-40B4-BE49-F238E27FC236}">
                <a16:creationId xmlns:a16="http://schemas.microsoft.com/office/drawing/2014/main" id="{FC2187C3-1995-4F86-A637-3E0648BAD8C4}"/>
              </a:ext>
            </a:extLst>
          </p:cNvPr>
          <p:cNvSpPr>
            <a:spLocks noGrp="1"/>
          </p:cNvSpPr>
          <p:nvPr>
            <p:ph type="body" sz="quarter" idx="26"/>
          </p:nvPr>
        </p:nvSpPr>
        <p:spPr/>
        <p:txBody>
          <a:bodyPr/>
          <a:lstStyle/>
          <a:p>
            <a:r>
              <a:rPr lang="cs-CZ" dirty="0"/>
              <a:t>Becher, H</a:t>
            </a:r>
            <a:r>
              <a:rPr lang="de-DE" dirty="0"/>
              <a:t>ö</a:t>
            </a:r>
            <a:r>
              <a:rPr lang="cs-CZ" dirty="0"/>
              <a:t>hne, </a:t>
            </a:r>
            <a:r>
              <a:rPr lang="cs-CZ" dirty="0" err="1"/>
              <a:t>Krappmann</a:t>
            </a:r>
            <a:r>
              <a:rPr lang="cs-CZ" dirty="0"/>
              <a:t>, </a:t>
            </a:r>
            <a:r>
              <a:rPr lang="cs-CZ" dirty="0" err="1"/>
              <a:t>Weinberg</a:t>
            </a:r>
            <a:endParaRPr lang="cs-CZ" dirty="0"/>
          </a:p>
        </p:txBody>
      </p:sp>
      <p:sp>
        <p:nvSpPr>
          <p:cNvPr id="5" name="Nadpis 4">
            <a:extLst>
              <a:ext uri="{FF2B5EF4-FFF2-40B4-BE49-F238E27FC236}">
                <a16:creationId xmlns:a16="http://schemas.microsoft.com/office/drawing/2014/main" id="{EE1D87F1-9A40-427B-BCA8-ACA121529D1F}"/>
              </a:ext>
            </a:extLst>
          </p:cNvPr>
          <p:cNvSpPr>
            <a:spLocks noGrp="1"/>
          </p:cNvSpPr>
          <p:nvPr>
            <p:ph type="title"/>
          </p:nvPr>
        </p:nvSpPr>
        <p:spPr/>
        <p:txBody>
          <a:bodyPr/>
          <a:lstStyle/>
          <a:p>
            <a:r>
              <a:rPr lang="de-DE" sz="2000" dirty="0"/>
              <a:t>Handbuch der deutschen Literatur Prags und der Böhmischen Länder, 2017</a:t>
            </a:r>
            <a:endParaRPr lang="cs-CZ" sz="2000" dirty="0"/>
          </a:p>
        </p:txBody>
      </p:sp>
      <p:sp>
        <p:nvSpPr>
          <p:cNvPr id="6" name="Zástupný text 5">
            <a:extLst>
              <a:ext uri="{FF2B5EF4-FFF2-40B4-BE49-F238E27FC236}">
                <a16:creationId xmlns:a16="http://schemas.microsoft.com/office/drawing/2014/main" id="{6D9E50A1-2665-432A-8154-DD90373D4C6B}"/>
              </a:ext>
            </a:extLst>
          </p:cNvPr>
          <p:cNvSpPr>
            <a:spLocks noGrp="1"/>
          </p:cNvSpPr>
          <p:nvPr>
            <p:ph type="body" sz="quarter" idx="27"/>
          </p:nvPr>
        </p:nvSpPr>
        <p:spPr/>
        <p:txBody>
          <a:bodyPr/>
          <a:lstStyle/>
          <a:p>
            <a:r>
              <a:rPr lang="cs-CZ" dirty="0"/>
              <a:t>Jaké město je na obálce?</a:t>
            </a:r>
          </a:p>
        </p:txBody>
      </p:sp>
      <p:sp>
        <p:nvSpPr>
          <p:cNvPr id="7" name="Zástupný obsah 6">
            <a:extLst>
              <a:ext uri="{FF2B5EF4-FFF2-40B4-BE49-F238E27FC236}">
                <a16:creationId xmlns:a16="http://schemas.microsoft.com/office/drawing/2014/main" id="{D742F307-8AF1-4401-8772-1194E9C7E63A}"/>
              </a:ext>
            </a:extLst>
          </p:cNvPr>
          <p:cNvSpPr>
            <a:spLocks noGrp="1"/>
          </p:cNvSpPr>
          <p:nvPr>
            <p:ph idx="1"/>
          </p:nvPr>
        </p:nvSpPr>
        <p:spPr/>
        <p:txBody>
          <a:bodyPr/>
          <a:lstStyle/>
          <a:p>
            <a:r>
              <a:rPr lang="cs-CZ" sz="2000" dirty="0"/>
              <a:t>Cílem </a:t>
            </a:r>
            <a:r>
              <a:rPr lang="de-DE" sz="2000" dirty="0" err="1"/>
              <a:t>transkultur</a:t>
            </a:r>
            <a:r>
              <a:rPr lang="cs-CZ" sz="2000" dirty="0"/>
              <a:t>ní a </a:t>
            </a:r>
            <a:r>
              <a:rPr lang="cs-CZ" sz="2000" dirty="0" err="1"/>
              <a:t>transregionální</a:t>
            </a:r>
            <a:r>
              <a:rPr lang="cs-CZ" sz="2000" dirty="0"/>
              <a:t> pohled na literaturu českých zemí – německou, židovskou, českou.</a:t>
            </a:r>
          </a:p>
          <a:p>
            <a:r>
              <a:rPr lang="cs-CZ" sz="2000" dirty="0"/>
              <a:t>Navazuje na Kateřinu Čapkovou, Ines K</a:t>
            </a:r>
            <a:r>
              <a:rPr lang="de-DE" sz="2000" dirty="0"/>
              <a:t>ö</a:t>
            </a:r>
            <a:r>
              <a:rPr lang="en-US" sz="2000" dirty="0" err="1"/>
              <a:t>ltzsch</a:t>
            </a:r>
            <a:r>
              <a:rPr lang="en-US" sz="2000" dirty="0"/>
              <a:t>, Kurta </a:t>
            </a:r>
            <a:r>
              <a:rPr lang="en-US" sz="2000" dirty="0" err="1"/>
              <a:t>Krolopa</a:t>
            </a:r>
            <a:r>
              <a:rPr lang="en-US" sz="2000" dirty="0"/>
              <a:t>.</a:t>
            </a:r>
          </a:p>
          <a:p>
            <a:r>
              <a:rPr lang="en-US" sz="2000" dirty="0"/>
              <a:t>Ne m</a:t>
            </a:r>
            <a:r>
              <a:rPr lang="cs-CZ" sz="2000" dirty="0"/>
              <a:t>í</a:t>
            </a:r>
            <a:r>
              <a:rPr lang="en-US" sz="2000" dirty="0" err="1"/>
              <a:t>sto</a:t>
            </a:r>
            <a:r>
              <a:rPr lang="en-US" sz="2000" dirty="0"/>
              <a:t>, ale </a:t>
            </a:r>
            <a:r>
              <a:rPr lang="en-US" sz="2000" dirty="0" err="1"/>
              <a:t>prostor</a:t>
            </a:r>
            <a:r>
              <a:rPr lang="cs-CZ" sz="2000" dirty="0"/>
              <a:t>. Praha jako „kulturní uzel evropské moderny“</a:t>
            </a:r>
          </a:p>
          <a:p>
            <a:r>
              <a:rPr lang="cs-CZ" sz="2000" dirty="0"/>
              <a:t>Hranice regionu je konstrukt.</a:t>
            </a:r>
          </a:p>
          <a:p>
            <a:endParaRPr lang="cs-CZ" sz="2000" dirty="0"/>
          </a:p>
        </p:txBody>
      </p:sp>
      <p:pic>
        <p:nvPicPr>
          <p:cNvPr id="10" name="Zástupný obsah 9" descr="Obsah obrázku snímek obrazovky&#10;&#10;Popis byl vytvořen automaticky">
            <a:extLst>
              <a:ext uri="{FF2B5EF4-FFF2-40B4-BE49-F238E27FC236}">
                <a16:creationId xmlns:a16="http://schemas.microsoft.com/office/drawing/2014/main" id="{865198C8-3029-4E31-8196-74CAB15B9269}"/>
              </a:ext>
            </a:extLst>
          </p:cNvPr>
          <p:cNvPicPr>
            <a:picLocks noGrp="1" noChangeAspect="1"/>
          </p:cNvPicPr>
          <p:nvPr>
            <p:ph idx="28"/>
          </p:nvPr>
        </p:nvPicPr>
        <p:blipFill>
          <a:blip r:embed="rId2">
            <a:extLst>
              <a:ext uri="{28A0092B-C50C-407E-A947-70E740481C1C}">
                <a14:useLocalDpi xmlns:a14="http://schemas.microsoft.com/office/drawing/2010/main" val="0"/>
              </a:ext>
            </a:extLst>
          </a:blip>
          <a:stretch>
            <a:fillRect/>
          </a:stretch>
        </p:blipFill>
        <p:spPr>
          <a:xfrm>
            <a:off x="6251575" y="2098431"/>
            <a:ext cx="5219700" cy="3938953"/>
          </a:xfrm>
        </p:spPr>
      </p:pic>
    </p:spTree>
    <p:extLst>
      <p:ext uri="{BB962C8B-B14F-4D97-AF65-F5344CB8AC3E}">
        <p14:creationId xmlns:p14="http://schemas.microsoft.com/office/powerpoint/2010/main" val="378447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BADE09-42D6-456A-A5B2-6BA9B57917DF}"/>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3" name="Zástupný symbol pro číslo snímku 2">
            <a:extLst>
              <a:ext uri="{FF2B5EF4-FFF2-40B4-BE49-F238E27FC236}">
                <a16:creationId xmlns:a16="http://schemas.microsoft.com/office/drawing/2014/main" id="{7AD6F93B-5584-4E39-A3C9-081EF73FDF30}"/>
              </a:ext>
            </a:extLst>
          </p:cNvPr>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4" name="Zástupný text 3">
            <a:extLst>
              <a:ext uri="{FF2B5EF4-FFF2-40B4-BE49-F238E27FC236}">
                <a16:creationId xmlns:a16="http://schemas.microsoft.com/office/drawing/2014/main" id="{5C1330AD-EFDB-413F-A591-C24A306EDFED}"/>
              </a:ext>
            </a:extLst>
          </p:cNvPr>
          <p:cNvSpPr>
            <a:spLocks noGrp="1"/>
          </p:cNvSpPr>
          <p:nvPr>
            <p:ph type="body" sz="quarter" idx="26"/>
          </p:nvPr>
        </p:nvSpPr>
        <p:spPr/>
        <p:txBody>
          <a:bodyPr/>
          <a:lstStyle/>
          <a:p>
            <a:r>
              <a:rPr lang="cs-CZ" dirty="0" err="1"/>
              <a:t>Vácalv</a:t>
            </a:r>
            <a:r>
              <a:rPr lang="cs-CZ" dirty="0"/>
              <a:t> </a:t>
            </a:r>
            <a:r>
              <a:rPr lang="cs-CZ" dirty="0" err="1"/>
              <a:t>Petrbok</a:t>
            </a:r>
            <a:r>
              <a:rPr lang="cs-CZ" dirty="0"/>
              <a:t>, Václav Smyčka</a:t>
            </a:r>
          </a:p>
        </p:txBody>
      </p:sp>
      <p:sp>
        <p:nvSpPr>
          <p:cNvPr id="5" name="Nadpis 4">
            <a:extLst>
              <a:ext uri="{FF2B5EF4-FFF2-40B4-BE49-F238E27FC236}">
                <a16:creationId xmlns:a16="http://schemas.microsoft.com/office/drawing/2014/main" id="{1802AEA1-41D2-4F39-ADC1-C2DD3F736706}"/>
              </a:ext>
            </a:extLst>
          </p:cNvPr>
          <p:cNvSpPr>
            <a:spLocks noGrp="1"/>
          </p:cNvSpPr>
          <p:nvPr>
            <p:ph type="title"/>
          </p:nvPr>
        </p:nvSpPr>
        <p:spPr/>
        <p:txBody>
          <a:bodyPr/>
          <a:lstStyle/>
          <a:p>
            <a:r>
              <a:rPr lang="cs-CZ" dirty="0"/>
              <a:t>Jak psát </a:t>
            </a:r>
            <a:r>
              <a:rPr lang="cs-CZ" dirty="0" err="1"/>
              <a:t>transkulturní</a:t>
            </a:r>
            <a:r>
              <a:rPr lang="cs-CZ" dirty="0"/>
              <a:t> literární dějiny?</a:t>
            </a:r>
          </a:p>
        </p:txBody>
      </p:sp>
      <p:sp>
        <p:nvSpPr>
          <p:cNvPr id="6" name="Zástupný text 5">
            <a:extLst>
              <a:ext uri="{FF2B5EF4-FFF2-40B4-BE49-F238E27FC236}">
                <a16:creationId xmlns:a16="http://schemas.microsoft.com/office/drawing/2014/main" id="{5F1E2E54-AD68-4FA2-B884-85C22374A9E5}"/>
              </a:ext>
            </a:extLst>
          </p:cNvPr>
          <p:cNvSpPr>
            <a:spLocks noGrp="1"/>
          </p:cNvSpPr>
          <p:nvPr>
            <p:ph type="body" sz="quarter" idx="27"/>
          </p:nvPr>
        </p:nvSpPr>
        <p:spPr/>
        <p:txBody>
          <a:bodyPr/>
          <a:lstStyle/>
          <a:p>
            <a:r>
              <a:rPr lang="cs-CZ" sz="1400" dirty="0" err="1"/>
              <a:t>Germanobohemistický</a:t>
            </a:r>
            <a:r>
              <a:rPr lang="cs-CZ" sz="1400" dirty="0"/>
              <a:t> tým</a:t>
            </a:r>
            <a:r>
              <a:rPr lang="cs-CZ" dirty="0"/>
              <a:t> </a:t>
            </a:r>
            <a:r>
              <a:rPr lang="cs-CZ" sz="1400" dirty="0"/>
              <a:t>Ústavu pro českou literaturu AV ČR</a:t>
            </a:r>
          </a:p>
        </p:txBody>
      </p:sp>
      <p:sp>
        <p:nvSpPr>
          <p:cNvPr id="7" name="Zástupný obsah 6">
            <a:extLst>
              <a:ext uri="{FF2B5EF4-FFF2-40B4-BE49-F238E27FC236}">
                <a16:creationId xmlns:a16="http://schemas.microsoft.com/office/drawing/2014/main" id="{C87D7DB9-6317-498A-8A9A-F11B1B8F06EE}"/>
              </a:ext>
            </a:extLst>
          </p:cNvPr>
          <p:cNvSpPr>
            <a:spLocks noGrp="1"/>
          </p:cNvSpPr>
          <p:nvPr>
            <p:ph idx="1"/>
          </p:nvPr>
        </p:nvSpPr>
        <p:spPr/>
        <p:txBody>
          <a:bodyPr/>
          <a:lstStyle/>
          <a:p>
            <a:r>
              <a:rPr lang="cs-CZ" sz="2000" dirty="0"/>
              <a:t>Společná horizont?</a:t>
            </a:r>
          </a:p>
          <a:p>
            <a:r>
              <a:rPr lang="cs-CZ" sz="2000" dirty="0"/>
              <a:t>Překlady</a:t>
            </a:r>
          </a:p>
          <a:p>
            <a:r>
              <a:rPr lang="cs-CZ" sz="2000" dirty="0"/>
              <a:t>Prostředkování</a:t>
            </a:r>
          </a:p>
          <a:p>
            <a:r>
              <a:rPr lang="cs-CZ" sz="2000" dirty="0"/>
              <a:t>Hledání společného narativu</a:t>
            </a:r>
          </a:p>
          <a:p>
            <a:r>
              <a:rPr lang="cs-CZ" sz="2000" dirty="0" err="1"/>
              <a:t>Spector</a:t>
            </a:r>
            <a:r>
              <a:rPr lang="cs-CZ" sz="2000" dirty="0"/>
              <a:t>: překladatelé a prostředníci „společně tvořili zvláštní druh ‚národa‘ mezi nepřátelskou českou a německou hranicí“ (Prague </a:t>
            </a:r>
            <a:r>
              <a:rPr lang="cs-CZ" sz="2000" dirty="0" err="1"/>
              <a:t>Territories</a:t>
            </a:r>
            <a:r>
              <a:rPr lang="cs-CZ" sz="2000" dirty="0"/>
              <a:t>, s. 196)</a:t>
            </a:r>
          </a:p>
        </p:txBody>
      </p:sp>
      <p:pic>
        <p:nvPicPr>
          <p:cNvPr id="10" name="Zástupný obsah 9" descr="Obsah obrázku text&#10;&#10;Popis byl vytvořen automaticky">
            <a:extLst>
              <a:ext uri="{FF2B5EF4-FFF2-40B4-BE49-F238E27FC236}">
                <a16:creationId xmlns:a16="http://schemas.microsoft.com/office/drawing/2014/main" id="{3C0260A6-B378-49D3-A03A-56458928B89D}"/>
              </a:ext>
            </a:extLst>
          </p:cNvPr>
          <p:cNvPicPr>
            <a:picLocks noGrp="1" noChangeAspect="1"/>
          </p:cNvPicPr>
          <p:nvPr>
            <p:ph idx="28"/>
          </p:nvPr>
        </p:nvPicPr>
        <p:blipFill>
          <a:blip r:embed="rId2">
            <a:extLst>
              <a:ext uri="{28A0092B-C50C-407E-A947-70E740481C1C}">
                <a14:useLocalDpi xmlns:a14="http://schemas.microsoft.com/office/drawing/2010/main" val="0"/>
              </a:ext>
            </a:extLst>
          </a:blip>
          <a:stretch>
            <a:fillRect/>
          </a:stretch>
        </p:blipFill>
        <p:spPr>
          <a:xfrm>
            <a:off x="7527925" y="1870075"/>
            <a:ext cx="2667000" cy="3781425"/>
          </a:xfrm>
        </p:spPr>
      </p:pic>
    </p:spTree>
    <p:extLst>
      <p:ext uri="{BB962C8B-B14F-4D97-AF65-F5344CB8AC3E}">
        <p14:creationId xmlns:p14="http://schemas.microsoft.com/office/powerpoint/2010/main" val="133641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obsah 9">
            <a:extLst>
              <a:ext uri="{FF2B5EF4-FFF2-40B4-BE49-F238E27FC236}">
                <a16:creationId xmlns:a16="http://schemas.microsoft.com/office/drawing/2014/main" id="{27D8C053-6CB5-4C46-90F5-9791C5B8FE30}"/>
              </a:ext>
            </a:extLst>
          </p:cNvPr>
          <p:cNvSpPr>
            <a:spLocks noGrp="1"/>
          </p:cNvSpPr>
          <p:nvPr>
            <p:ph idx="1"/>
          </p:nvPr>
        </p:nvSpPr>
        <p:spPr/>
        <p:txBody>
          <a:bodyPr/>
          <a:lstStyle/>
          <a:p>
            <a:r>
              <a:rPr lang="de-DE" sz="2400" dirty="0">
                <a:solidFill>
                  <a:srgbClr val="000000"/>
                </a:solidFill>
              </a:rPr>
              <a:t>[…] eine leise Aversion, eine gegenseitige Fremdheit und Abstoßung, die in dem Augenblick einer irgendwie veranlassten nahen Berührung sogleich in Hass und Kampf ausschlagen würde.</a:t>
            </a:r>
            <a:endParaRPr lang="cs-CZ" sz="2400" dirty="0">
              <a:solidFill>
                <a:srgbClr val="000000"/>
              </a:solidFill>
            </a:endParaRPr>
          </a:p>
          <a:p>
            <a:endParaRPr lang="de-DE" sz="2400" dirty="0">
              <a:solidFill>
                <a:srgbClr val="000000"/>
              </a:solidFill>
            </a:endParaRPr>
          </a:p>
          <a:p>
            <a:r>
              <a:rPr lang="de-DE" sz="2400" dirty="0">
                <a:solidFill>
                  <a:srgbClr val="000000"/>
                </a:solidFill>
              </a:rPr>
              <a:t>[…] m</a:t>
            </a:r>
            <a:r>
              <a:rPr lang="cs-CZ" sz="2400" dirty="0">
                <a:solidFill>
                  <a:srgbClr val="000000"/>
                </a:solidFill>
              </a:rPr>
              <a:t>í</a:t>
            </a:r>
            <a:r>
              <a:rPr lang="de-DE" sz="2400" dirty="0" err="1">
                <a:solidFill>
                  <a:srgbClr val="000000"/>
                </a:solidFill>
              </a:rPr>
              <a:t>rn</a:t>
            </a:r>
            <a:r>
              <a:rPr lang="cs-CZ" sz="2400" dirty="0">
                <a:solidFill>
                  <a:srgbClr val="000000"/>
                </a:solidFill>
              </a:rPr>
              <a:t>á</a:t>
            </a:r>
            <a:r>
              <a:rPr lang="de-DE" sz="2400" dirty="0">
                <a:solidFill>
                  <a:srgbClr val="000000"/>
                </a:solidFill>
              </a:rPr>
              <a:t> </a:t>
            </a:r>
            <a:r>
              <a:rPr lang="de-DE" sz="2400" dirty="0" err="1">
                <a:solidFill>
                  <a:srgbClr val="000000"/>
                </a:solidFill>
              </a:rPr>
              <a:t>averze</a:t>
            </a:r>
            <a:r>
              <a:rPr lang="de-DE" sz="2400" dirty="0">
                <a:solidFill>
                  <a:srgbClr val="000000"/>
                </a:solidFill>
              </a:rPr>
              <a:t>, </a:t>
            </a:r>
            <a:r>
              <a:rPr lang="de-DE" sz="2400" dirty="0" err="1">
                <a:solidFill>
                  <a:srgbClr val="000000"/>
                </a:solidFill>
              </a:rPr>
              <a:t>vz</a:t>
            </a:r>
            <a:r>
              <a:rPr lang="cs-CZ" sz="2400" dirty="0" err="1">
                <a:solidFill>
                  <a:srgbClr val="000000"/>
                </a:solidFill>
              </a:rPr>
              <a:t>ájemná</a:t>
            </a:r>
            <a:r>
              <a:rPr lang="cs-CZ" sz="2400" dirty="0">
                <a:solidFill>
                  <a:srgbClr val="000000"/>
                </a:solidFill>
              </a:rPr>
              <a:t> cizost a </a:t>
            </a:r>
            <a:r>
              <a:rPr lang="de-DE" sz="2400" dirty="0" err="1">
                <a:solidFill>
                  <a:srgbClr val="000000"/>
                </a:solidFill>
              </a:rPr>
              <a:t>odpuzuj</a:t>
            </a:r>
            <a:r>
              <a:rPr lang="cs-CZ" sz="2400" dirty="0" err="1">
                <a:solidFill>
                  <a:srgbClr val="000000"/>
                </a:solidFill>
              </a:rPr>
              <a:t>ící</a:t>
            </a:r>
            <a:r>
              <a:rPr lang="cs-CZ" sz="2400" dirty="0">
                <a:solidFill>
                  <a:srgbClr val="000000"/>
                </a:solidFill>
              </a:rPr>
              <a:t> dojem, které při náhodně  vyvolaném blízkém kontaktu se mohou hned změnit v nenávist a boj.</a:t>
            </a:r>
            <a:endParaRPr lang="cs-CZ" sz="2400" dirty="0"/>
          </a:p>
        </p:txBody>
      </p:sp>
      <p:sp>
        <p:nvSpPr>
          <p:cNvPr id="2" name="Zástupný symbol pro zápatí 1">
            <a:extLst>
              <a:ext uri="{FF2B5EF4-FFF2-40B4-BE49-F238E27FC236}">
                <a16:creationId xmlns:a16="http://schemas.microsoft.com/office/drawing/2014/main" id="{62832434-0246-460E-849C-4537F61BA3B8}"/>
              </a:ext>
            </a:extLst>
          </p:cNvPr>
          <p:cNvSpPr>
            <a:spLocks noGrp="1"/>
          </p:cNvSpPr>
          <p:nvPr>
            <p:ph type="ftr" sz="quarter" idx="10"/>
          </p:nvPr>
        </p:nvSpPr>
        <p:spPr/>
        <p:txBody>
          <a:bodyPr/>
          <a:lstStyle/>
          <a:p>
            <a:r>
              <a:rPr lang="cs-CZ" altLang="cs-CZ" b="1" i="1" dirty="0"/>
              <a:t>Zdeněk Mareček, Německy píšící autoři v Čechách, Jindřichův Hradec 24012020</a:t>
            </a:r>
            <a:endParaRPr lang="cs-CZ" altLang="cs-CZ" dirty="0"/>
          </a:p>
        </p:txBody>
      </p:sp>
      <p:sp>
        <p:nvSpPr>
          <p:cNvPr id="3" name="Zástupný symbol pro číslo snímku 2">
            <a:extLst>
              <a:ext uri="{FF2B5EF4-FFF2-40B4-BE49-F238E27FC236}">
                <a16:creationId xmlns:a16="http://schemas.microsoft.com/office/drawing/2014/main" id="{68F43D24-B251-42E0-A1AD-CAF786C811EF}"/>
              </a:ext>
            </a:extLst>
          </p:cNvPr>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sp>
        <p:nvSpPr>
          <p:cNvPr id="11" name="Zástupný text 10">
            <a:extLst>
              <a:ext uri="{FF2B5EF4-FFF2-40B4-BE49-F238E27FC236}">
                <a16:creationId xmlns:a16="http://schemas.microsoft.com/office/drawing/2014/main" id="{F9D7A208-0B72-43CB-981E-22CA1EE60646}"/>
              </a:ext>
            </a:extLst>
          </p:cNvPr>
          <p:cNvSpPr>
            <a:spLocks noGrp="1"/>
          </p:cNvSpPr>
          <p:nvPr>
            <p:ph type="body" sz="quarter" idx="13"/>
          </p:nvPr>
        </p:nvSpPr>
        <p:spPr/>
        <p:txBody>
          <a:bodyPr/>
          <a:lstStyle/>
          <a:p>
            <a:r>
              <a:rPr lang="de-DE" dirty="0"/>
              <a:t>Georg Simmel : Die Stadt als prototypischer Fall des Fremden:</a:t>
            </a:r>
          </a:p>
          <a:p>
            <a:endParaRPr lang="cs-CZ" dirty="0"/>
          </a:p>
        </p:txBody>
      </p:sp>
      <p:sp>
        <p:nvSpPr>
          <p:cNvPr id="9" name="Nadpis 8">
            <a:extLst>
              <a:ext uri="{FF2B5EF4-FFF2-40B4-BE49-F238E27FC236}">
                <a16:creationId xmlns:a16="http://schemas.microsoft.com/office/drawing/2014/main" id="{FAE3FB4A-9060-477A-A617-60970837ECBC}"/>
              </a:ext>
            </a:extLst>
          </p:cNvPr>
          <p:cNvSpPr>
            <a:spLocks noGrp="1"/>
          </p:cNvSpPr>
          <p:nvPr>
            <p:ph type="title"/>
          </p:nvPr>
        </p:nvSpPr>
        <p:spPr/>
        <p:txBody>
          <a:bodyPr/>
          <a:lstStyle/>
          <a:p>
            <a:r>
              <a:rPr lang="de-DE" sz="2000" dirty="0"/>
              <a:t>Die Großstädte und das Geistesleben (Orig. 1903)</a:t>
            </a:r>
            <a:endParaRPr lang="cs-CZ" sz="2000" dirty="0"/>
          </a:p>
        </p:txBody>
      </p:sp>
    </p:spTree>
    <p:extLst>
      <p:ext uri="{BB962C8B-B14F-4D97-AF65-F5344CB8AC3E}">
        <p14:creationId xmlns:p14="http://schemas.microsoft.com/office/powerpoint/2010/main" val="372902467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ARTS-CZ.potx" id="{7F92F868-9C57-4639-98F4-0808D6A0A63C}" vid="{8AFB0011-5B6D-4F7A-BE5C-0EE76BB56A6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prezentace-arts-cz</Template>
  <TotalTime>313</TotalTime>
  <Words>2436</Words>
  <Application>Microsoft Office PowerPoint</Application>
  <PresentationFormat>Širokoúhlá obrazovka</PresentationFormat>
  <Paragraphs>185</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StarSymbol</vt:lpstr>
      <vt:lpstr>Tahoma</vt:lpstr>
      <vt:lpstr>Times New Roman</vt:lpstr>
      <vt:lpstr>Wingdings</vt:lpstr>
      <vt:lpstr>Prezentace_MU_CZ</vt:lpstr>
      <vt:lpstr>Naši němečtí krajané.  </vt:lpstr>
      <vt:lpstr>Praha česká a německá</vt:lpstr>
      <vt:lpstr>Hugo Salus 1866, Česká Lípa – 1929, Praha</vt:lpstr>
      <vt:lpstr>Prezentace aplikace PowerPoint</vt:lpstr>
      <vt:lpstr>Fischer, Otokar: Neznámá Praha </vt:lpstr>
      <vt:lpstr>toto navoněné a prázdné písemnictví Bedřicha Adlera, Huga Saluse a jiných</vt:lpstr>
      <vt:lpstr>Handbuch der deutschen Literatur Prags und der Böhmischen Länder, 2017</vt:lpstr>
      <vt:lpstr>Jak psát transkulturní literární dějiny?</vt:lpstr>
      <vt:lpstr>Die Großstädte und das Geistesleben (Orig. 1903)</vt:lpstr>
      <vt:lpstr>Steffen Höhne: Bohemismus und utrakvismus</vt:lpstr>
      <vt:lpstr>Hubert Gordon Schauer, 1886</vt:lpstr>
      <vt:lpstr>Arne Novák o: Gustav Meyrink: Golem</vt:lpstr>
      <vt:lpstr>Arne Novák:Duch německé literatury v Čechách. </vt:lpstr>
      <vt:lpstr>F. X. Šalda:  Židovský román staropražský</vt:lpstr>
      <vt:lpstr>Židovský román staropražský</vt:lpstr>
      <vt:lpstr>Zlomový rok 1928</vt:lpstr>
      <vt:lpstr>Společné rysy s Prahou</vt:lpstr>
      <vt:lpstr>Symboly moci</vt:lpstr>
      <vt:lpstr>Radikalizace 1882 - 1891</vt:lpstr>
      <vt:lpstr>Německá a česká promenáda</vt:lpstr>
      <vt:lpstr>Divadelní budovy</vt:lpstr>
      <vt:lpstr>Dva světy, překročení hranice považováno za národní zradu</vt:lpstr>
      <vt:lpstr>Franz Schamann: Nachwehen (1910) , über das Brünn von 1888</vt:lpstr>
      <vt:lpstr>Die Nachwehen</vt:lpstr>
      <vt:lpstr>Robert Musil: Der Mann ohne Eigenschaften</vt:lpstr>
      <vt:lpstr>Beschreibung einer kakanischen Stadt</vt:lpstr>
      <vt:lpstr>Beschreibung einer kakanischen Stadt</vt:lpstr>
      <vt:lpstr>Josef Merhaut: Bahnitá luka (1897)</vt:lpstr>
      <vt:lpstr>Karl Wilhelm Fritsch. Ein Nachwort zu den jüngsten nationalen Wutausbrüchen.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Naši němečtí krajané.  </dc:title>
  <dc:creator>Zdeněk Mareček</dc:creator>
  <cp:lastModifiedBy>Zdeněk Mareček</cp:lastModifiedBy>
  <cp:revision>29</cp:revision>
  <cp:lastPrinted>1601-01-01T00:00:00Z</cp:lastPrinted>
  <dcterms:created xsi:type="dcterms:W3CDTF">2020-01-23T12:35:57Z</dcterms:created>
  <dcterms:modified xsi:type="dcterms:W3CDTF">2020-01-23T17:50:02Z</dcterms:modified>
</cp:coreProperties>
</file>