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58" r:id="rId6"/>
    <p:sldId id="276" r:id="rId7"/>
    <p:sldId id="264" r:id="rId8"/>
    <p:sldId id="265" r:id="rId9"/>
    <p:sldId id="266" r:id="rId10"/>
    <p:sldId id="274" r:id="rId11"/>
    <p:sldId id="267" r:id="rId12"/>
    <p:sldId id="263" r:id="rId13"/>
    <p:sldId id="275" r:id="rId14"/>
    <p:sldId id="268" r:id="rId15"/>
    <p:sldId id="269" r:id="rId16"/>
    <p:sldId id="277" r:id="rId17"/>
    <p:sldId id="270" r:id="rId18"/>
    <p:sldId id="278" r:id="rId19"/>
    <p:sldId id="271" r:id="rId20"/>
    <p:sldId id="279" r:id="rId21"/>
    <p:sldId id="272" r:id="rId22"/>
    <p:sldId id="273"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4" autoAdjust="0"/>
    <p:restoredTop sz="94660"/>
  </p:normalViewPr>
  <p:slideViewPr>
    <p:cSldViewPr snapToGrid="0">
      <p:cViewPr varScale="1">
        <p:scale>
          <a:sx n="62" d="100"/>
          <a:sy n="62" d="100"/>
        </p:scale>
        <p:origin x="72" y="10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82A63C6A-03F1-4ABC-B0C1-DD05B2221117}" type="datetimeFigureOut">
              <a:rPr lang="cs-CZ" smtClean="0"/>
              <a:t>21.2.2020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998254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2A63C6A-03F1-4ABC-B0C1-DD05B2221117}" type="datetimeFigureOut">
              <a:rPr lang="cs-CZ" smtClean="0"/>
              <a:t>21.2.2020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1770364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2A63C6A-03F1-4ABC-B0C1-DD05B2221117}" type="datetimeFigureOut">
              <a:rPr lang="cs-CZ" smtClean="0"/>
              <a:t>21.2.2020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215783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2A63C6A-03F1-4ABC-B0C1-DD05B2221117}" type="datetimeFigureOut">
              <a:rPr lang="cs-CZ" smtClean="0"/>
              <a:t>21.2.2020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360521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82A63C6A-03F1-4ABC-B0C1-DD05B2221117}" type="datetimeFigureOut">
              <a:rPr lang="cs-CZ" smtClean="0"/>
              <a:t>21.2.2020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611436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2A63C6A-03F1-4ABC-B0C1-DD05B2221117}" type="datetimeFigureOut">
              <a:rPr lang="cs-CZ" smtClean="0"/>
              <a:t>21.2.2020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3720938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2A63C6A-03F1-4ABC-B0C1-DD05B2221117}" type="datetimeFigureOut">
              <a:rPr lang="cs-CZ" smtClean="0"/>
              <a:t>21.2.2020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182998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2A63C6A-03F1-4ABC-B0C1-DD05B2221117}" type="datetimeFigureOut">
              <a:rPr lang="cs-CZ" smtClean="0"/>
              <a:t>21.2.2020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69089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2A63C6A-03F1-4ABC-B0C1-DD05B2221117}" type="datetimeFigureOut">
              <a:rPr lang="cs-CZ" smtClean="0"/>
              <a:t>21.2.2020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1714465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2A63C6A-03F1-4ABC-B0C1-DD05B2221117}" type="datetimeFigureOut">
              <a:rPr lang="cs-CZ" smtClean="0"/>
              <a:t>21.2.2020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3398696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2A63C6A-03F1-4ABC-B0C1-DD05B2221117}" type="datetimeFigureOut">
              <a:rPr lang="cs-CZ" smtClean="0"/>
              <a:t>21.2.2020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97D96B-6FB8-4FEF-B224-666C862464DC}" type="slidenum">
              <a:rPr lang="cs-CZ" smtClean="0"/>
              <a:t>‹#›</a:t>
            </a:fld>
            <a:endParaRPr lang="cs-CZ"/>
          </a:p>
        </p:txBody>
      </p:sp>
    </p:spTree>
    <p:extLst>
      <p:ext uri="{BB962C8B-B14F-4D97-AF65-F5344CB8AC3E}">
        <p14:creationId xmlns:p14="http://schemas.microsoft.com/office/powerpoint/2010/main" val="2270307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63C6A-03F1-4ABC-B0C1-DD05B2221117}" type="datetimeFigureOut">
              <a:rPr lang="cs-CZ" smtClean="0"/>
              <a:t>21.2.2020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7D96B-6FB8-4FEF-B224-666C862464DC}" type="slidenum">
              <a:rPr lang="cs-CZ" smtClean="0"/>
              <a:t>‹#›</a:t>
            </a:fld>
            <a:endParaRPr lang="cs-CZ"/>
          </a:p>
        </p:txBody>
      </p:sp>
    </p:spTree>
    <p:extLst>
      <p:ext uri="{BB962C8B-B14F-4D97-AF65-F5344CB8AC3E}">
        <p14:creationId xmlns:p14="http://schemas.microsoft.com/office/powerpoint/2010/main" val="3797214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de-DE" dirty="0" err="1"/>
              <a:t>Autobiograhie</a:t>
            </a:r>
            <a:r>
              <a:rPr lang="cs-CZ" dirty="0"/>
              <a:t>, </a:t>
            </a:r>
          </a:p>
        </p:txBody>
      </p:sp>
      <p:sp>
        <p:nvSpPr>
          <p:cNvPr id="3" name="Podnadpis 2"/>
          <p:cNvSpPr>
            <a:spLocks noGrp="1"/>
          </p:cNvSpPr>
          <p:nvPr>
            <p:ph type="subTitle" idx="1"/>
          </p:nvPr>
        </p:nvSpPr>
        <p:spPr/>
        <p:txBody>
          <a:bodyPr/>
          <a:lstStyle/>
          <a:p>
            <a:r>
              <a:rPr lang="de-DE" dirty="0"/>
              <a:t>Memoiren, Erinnerungen, </a:t>
            </a:r>
            <a:endParaRPr lang="cs-CZ" dirty="0"/>
          </a:p>
        </p:txBody>
      </p:sp>
    </p:spTree>
    <p:extLst>
      <p:ext uri="{BB962C8B-B14F-4D97-AF65-F5344CB8AC3E}">
        <p14:creationId xmlns:p14="http://schemas.microsoft.com/office/powerpoint/2010/main" val="1723038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F20F9B-0D5B-4489-8E96-C69FD2CAFB2D}"/>
              </a:ext>
            </a:extLst>
          </p:cNvPr>
          <p:cNvSpPr>
            <a:spLocks noGrp="1"/>
          </p:cNvSpPr>
          <p:nvPr>
            <p:ph type="title"/>
          </p:nvPr>
        </p:nvSpPr>
        <p:spPr/>
        <p:txBody>
          <a:bodyPr>
            <a:normAutofit/>
          </a:bodyPr>
          <a:lstStyle/>
          <a:p>
            <a:pPr algn="ctr"/>
            <a:r>
              <a:rPr lang="de-DE" sz="3200" dirty="0"/>
              <a:t> </a:t>
            </a:r>
            <a:r>
              <a:rPr lang="cs-CZ" sz="3200" dirty="0" err="1"/>
              <a:t>Tropologie</a:t>
            </a:r>
            <a:r>
              <a:rPr lang="cs-CZ" sz="3200" dirty="0"/>
              <a:t> </a:t>
            </a:r>
            <a:r>
              <a:rPr lang="cs-CZ" sz="3200" dirty="0" err="1"/>
              <a:t>als</a:t>
            </a:r>
            <a:r>
              <a:rPr lang="cs-CZ" sz="3200" dirty="0"/>
              <a:t> </a:t>
            </a:r>
            <a:r>
              <a:rPr lang="de-DE" sz="3200" dirty="0"/>
              <a:t>Lehre von Kriterien, welche</a:t>
            </a:r>
            <a:r>
              <a:rPr lang="cs-CZ" sz="3200" dirty="0"/>
              <a:t> </a:t>
            </a:r>
            <a:r>
              <a:rPr lang="de-DE" sz="3200" dirty="0"/>
              <a:t>Tropen </a:t>
            </a:r>
            <a:br>
              <a:rPr lang="cs-CZ" sz="3200" dirty="0"/>
            </a:br>
            <a:r>
              <a:rPr lang="de-DE" sz="3200" dirty="0"/>
              <a:t>für welche Methode geeignet sind</a:t>
            </a:r>
            <a:endParaRPr lang="cs-CZ" sz="3200" dirty="0"/>
          </a:p>
        </p:txBody>
      </p:sp>
      <p:sp>
        <p:nvSpPr>
          <p:cNvPr id="3" name="Zástupný obsah 2">
            <a:extLst>
              <a:ext uri="{FF2B5EF4-FFF2-40B4-BE49-F238E27FC236}">
                <a16:creationId xmlns:a16="http://schemas.microsoft.com/office/drawing/2014/main" id="{D239BE64-6D81-4034-8D2E-1BDAEA909E2E}"/>
              </a:ext>
            </a:extLst>
          </p:cNvPr>
          <p:cNvSpPr>
            <a:spLocks noGrp="1"/>
          </p:cNvSpPr>
          <p:nvPr>
            <p:ph idx="1"/>
          </p:nvPr>
        </p:nvSpPr>
        <p:spPr/>
        <p:txBody>
          <a:bodyPr/>
          <a:lstStyle/>
          <a:p>
            <a:r>
              <a:rPr lang="de-DE" dirty="0"/>
              <a:t>White H. (19</a:t>
            </a:r>
            <a:r>
              <a:rPr lang="cs-CZ" dirty="0"/>
              <a:t>86</a:t>
            </a:r>
            <a:r>
              <a:rPr lang="de-DE" dirty="0"/>
              <a:t>) Auch</a:t>
            </a:r>
            <a:r>
              <a:rPr lang="cs-CZ" dirty="0"/>
              <a:t> </a:t>
            </a:r>
            <a:r>
              <a:rPr lang="de-DE" dirty="0" err="1"/>
              <a:t>Klio</a:t>
            </a:r>
            <a:r>
              <a:rPr lang="de-DE" dirty="0"/>
              <a:t> dichtet oder Die Fiktion des Faktischen. Studien zur </a:t>
            </a:r>
            <a:r>
              <a:rPr lang="de-DE" dirty="0" err="1"/>
              <a:t>Tropologie</a:t>
            </a:r>
            <a:r>
              <a:rPr lang="de-DE" dirty="0"/>
              <a:t> des historischen Diskurses. Klett-Cotta, Stuttgart; </a:t>
            </a:r>
            <a:endParaRPr lang="cs-CZ" dirty="0"/>
          </a:p>
          <a:p>
            <a:r>
              <a:rPr lang="cs-CZ" dirty="0" err="1"/>
              <a:t>Original</a:t>
            </a:r>
            <a:endParaRPr lang="cs-CZ" dirty="0"/>
          </a:p>
          <a:p>
            <a:r>
              <a:rPr lang="de-DE" dirty="0"/>
              <a:t>Mit den vier Tropen der Metapher, der Metonymie, der Synekdoche und der Ironie erfasst er systematisch die </a:t>
            </a:r>
            <a:r>
              <a:rPr lang="cs-CZ" dirty="0"/>
              <a:t>„</a:t>
            </a:r>
            <a:r>
              <a:rPr lang="de-DE" dirty="0"/>
              <a:t>poetische Logik</a:t>
            </a:r>
            <a:r>
              <a:rPr lang="cs-CZ" dirty="0"/>
              <a:t>“</a:t>
            </a:r>
            <a:r>
              <a:rPr lang="de-DE" dirty="0"/>
              <a:t> des historischen Diskurses und bezieht dessen Formen der Darstellung historischen Geschehens auf Grundformen der menschlichen Weltaneignung.</a:t>
            </a:r>
            <a:endParaRPr lang="cs-CZ" dirty="0"/>
          </a:p>
          <a:p>
            <a:endParaRPr lang="cs-CZ" dirty="0"/>
          </a:p>
        </p:txBody>
      </p:sp>
    </p:spTree>
    <p:extLst>
      <p:ext uri="{BB962C8B-B14F-4D97-AF65-F5344CB8AC3E}">
        <p14:creationId xmlns:p14="http://schemas.microsoft.com/office/powerpoint/2010/main" val="3560640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7F0949-BEFD-4855-85F8-8FD6F4FC941A}"/>
              </a:ext>
            </a:extLst>
          </p:cNvPr>
          <p:cNvSpPr>
            <a:spLocks noGrp="1"/>
          </p:cNvSpPr>
          <p:nvPr>
            <p:ph type="title"/>
          </p:nvPr>
        </p:nvSpPr>
        <p:spPr/>
        <p:txBody>
          <a:bodyPr>
            <a:normAutofit/>
          </a:bodyPr>
          <a:lstStyle/>
          <a:p>
            <a:r>
              <a:rPr lang="fr-FR" sz="3200" dirty="0"/>
              <a:t>Philippe Lejeune, Le Pacte autobiographique (1975)</a:t>
            </a:r>
            <a:endParaRPr lang="cs-CZ" sz="3200" dirty="0"/>
          </a:p>
        </p:txBody>
      </p:sp>
      <p:sp>
        <p:nvSpPr>
          <p:cNvPr id="3" name="Zástupný obsah 2">
            <a:extLst>
              <a:ext uri="{FF2B5EF4-FFF2-40B4-BE49-F238E27FC236}">
                <a16:creationId xmlns:a16="http://schemas.microsoft.com/office/drawing/2014/main" id="{1FC73394-F439-42F9-80D7-1BA662558060}"/>
              </a:ext>
            </a:extLst>
          </p:cNvPr>
          <p:cNvSpPr>
            <a:spLocks noGrp="1"/>
          </p:cNvSpPr>
          <p:nvPr>
            <p:ph idx="1"/>
          </p:nvPr>
        </p:nvSpPr>
        <p:spPr/>
        <p:txBody>
          <a:bodyPr>
            <a:normAutofit lnSpcReduction="10000"/>
          </a:bodyPr>
          <a:lstStyle/>
          <a:p>
            <a:r>
              <a:rPr lang="de-DE" dirty="0"/>
              <a:t>Die Autobiografie ist "die retrospektive Schilderung in Prosaform, die eine real existierende Person ihre</a:t>
            </a:r>
            <a:r>
              <a:rPr lang="cs-CZ" dirty="0"/>
              <a:t>m</a:t>
            </a:r>
            <a:r>
              <a:rPr lang="de-DE" dirty="0"/>
              <a:t> Daseins gibt, wobei sie den Hauptakzent auf das individuelle Leben legt, insbesondere auf die Lebensgeschichte der eigenen Persönlichkeit." </a:t>
            </a:r>
          </a:p>
          <a:p>
            <a:r>
              <a:rPr lang="de-DE" dirty="0"/>
              <a:t>"Damit es überhaupt eine Autobiografie geben kann, muss der Autor mit seinen Lesern einen Pakt, einen Vertrag eingehen, in dem er verspricht, sein Leben, und nichts als sein Leben, in allen Einzelheiten zu erzählen."</a:t>
            </a:r>
          </a:p>
          <a:p>
            <a:endParaRPr lang="de-DE" dirty="0"/>
          </a:p>
          <a:p>
            <a:r>
              <a:rPr lang="de-DE" dirty="0"/>
              <a:t>Anspruch von Wahrhaftigkeit trotz Erinnerungslücken, mangelnder Wahrheitstreue, gewählter Erzähltechnik</a:t>
            </a:r>
          </a:p>
          <a:p>
            <a:endParaRPr lang="cs-CZ" dirty="0"/>
          </a:p>
        </p:txBody>
      </p:sp>
    </p:spTree>
    <p:extLst>
      <p:ext uri="{BB962C8B-B14F-4D97-AF65-F5344CB8AC3E}">
        <p14:creationId xmlns:p14="http://schemas.microsoft.com/office/powerpoint/2010/main" val="1580633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312BCB-E290-477C-BD82-84B58F8A1EC1}"/>
              </a:ext>
            </a:extLst>
          </p:cNvPr>
          <p:cNvSpPr>
            <a:spLocks noGrp="1"/>
          </p:cNvSpPr>
          <p:nvPr>
            <p:ph type="title"/>
          </p:nvPr>
        </p:nvSpPr>
        <p:spPr/>
        <p:txBody>
          <a:bodyPr/>
          <a:lstStyle/>
          <a:p>
            <a:r>
              <a:rPr lang="de-DE" dirty="0"/>
              <a:t>Vergangenheitsvergegenwärtigung</a:t>
            </a:r>
            <a:endParaRPr lang="cs-CZ" dirty="0"/>
          </a:p>
        </p:txBody>
      </p:sp>
      <p:sp>
        <p:nvSpPr>
          <p:cNvPr id="3" name="Zástupný obsah 2">
            <a:extLst>
              <a:ext uri="{FF2B5EF4-FFF2-40B4-BE49-F238E27FC236}">
                <a16:creationId xmlns:a16="http://schemas.microsoft.com/office/drawing/2014/main" id="{C744E5A5-10FD-454F-972F-D16FC713D8EB}"/>
              </a:ext>
            </a:extLst>
          </p:cNvPr>
          <p:cNvSpPr>
            <a:spLocks noGrp="1"/>
          </p:cNvSpPr>
          <p:nvPr>
            <p:ph sz="half" idx="1"/>
          </p:nvPr>
        </p:nvSpPr>
        <p:spPr/>
        <p:txBody>
          <a:bodyPr/>
          <a:lstStyle/>
          <a:p>
            <a:pPr marL="0" indent="0">
              <a:buNone/>
            </a:pPr>
            <a:r>
              <a:rPr lang="de-DE" dirty="0"/>
              <a:t>Walter Benjamin: Berliner Kindheit um </a:t>
            </a:r>
            <a:r>
              <a:rPr lang="de-DE" dirty="0" err="1"/>
              <a:t>neunzehnhundert.Mit</a:t>
            </a:r>
            <a:r>
              <a:rPr lang="de-DE" dirty="0"/>
              <a:t> einem Nachwort von Theodor W. Adorno (1950)</a:t>
            </a:r>
          </a:p>
          <a:p>
            <a:pPr marL="0" indent="0">
              <a:buNone/>
            </a:pPr>
            <a:r>
              <a:rPr lang="de-DE" dirty="0"/>
              <a:t>Ein Verfahren der Impfung gegen das Heimweh</a:t>
            </a:r>
          </a:p>
          <a:p>
            <a:pPr marL="0" indent="0">
              <a:buNone/>
            </a:pPr>
            <a:endParaRPr lang="de-DE" dirty="0"/>
          </a:p>
          <a:p>
            <a:pPr marL="0" indent="0">
              <a:buNone/>
            </a:pPr>
            <a:r>
              <a:rPr lang="de-DE" dirty="0"/>
              <a:t>Individuelle </a:t>
            </a:r>
            <a:r>
              <a:rPr lang="de-DE" dirty="0" err="1"/>
              <a:t>vs</a:t>
            </a:r>
            <a:r>
              <a:rPr lang="cs-CZ" dirty="0"/>
              <a:t>.</a:t>
            </a:r>
            <a:r>
              <a:rPr lang="de-DE" dirty="0"/>
              <a:t> kollektive Erinnerung</a:t>
            </a:r>
            <a:endParaRPr lang="cs-CZ" dirty="0"/>
          </a:p>
        </p:txBody>
      </p:sp>
      <p:pic>
        <p:nvPicPr>
          <p:cNvPr id="6" name="Zástupný obsah 5" descr="Obsah obrázku muž, lyžování, jezdectví, stojící&#10;&#10;Popis byl vytvořen automaticky">
            <a:extLst>
              <a:ext uri="{FF2B5EF4-FFF2-40B4-BE49-F238E27FC236}">
                <a16:creationId xmlns:a16="http://schemas.microsoft.com/office/drawing/2014/main" id="{AAB919DE-579D-4C39-B655-216DD93F0F6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433182" y="1825625"/>
            <a:ext cx="2659635" cy="4351338"/>
          </a:xfrm>
        </p:spPr>
      </p:pic>
    </p:spTree>
    <p:extLst>
      <p:ext uri="{BB962C8B-B14F-4D97-AF65-F5344CB8AC3E}">
        <p14:creationId xmlns:p14="http://schemas.microsoft.com/office/powerpoint/2010/main" val="1595654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31053C-CA88-44A3-875D-5696FE71CBDC}"/>
              </a:ext>
            </a:extLst>
          </p:cNvPr>
          <p:cNvSpPr>
            <a:spLocks noGrp="1"/>
          </p:cNvSpPr>
          <p:nvPr>
            <p:ph type="title"/>
          </p:nvPr>
        </p:nvSpPr>
        <p:spPr/>
        <p:txBody>
          <a:bodyPr/>
          <a:lstStyle/>
          <a:p>
            <a:r>
              <a:rPr lang="cs-CZ" dirty="0" err="1"/>
              <a:t>Kaiserpanorama</a:t>
            </a:r>
            <a:endParaRPr lang="cs-CZ" dirty="0"/>
          </a:p>
        </p:txBody>
      </p:sp>
      <p:sp>
        <p:nvSpPr>
          <p:cNvPr id="4" name="Zástupný obsah 3">
            <a:extLst>
              <a:ext uri="{FF2B5EF4-FFF2-40B4-BE49-F238E27FC236}">
                <a16:creationId xmlns:a16="http://schemas.microsoft.com/office/drawing/2014/main" id="{90D4E17E-F1F3-45A8-B913-B19A0EEE28A2}"/>
              </a:ext>
            </a:extLst>
          </p:cNvPr>
          <p:cNvSpPr>
            <a:spLocks noGrp="1"/>
          </p:cNvSpPr>
          <p:nvPr>
            <p:ph sz="half" idx="1"/>
          </p:nvPr>
        </p:nvSpPr>
        <p:spPr/>
        <p:txBody>
          <a:bodyPr>
            <a:normAutofit/>
          </a:bodyPr>
          <a:lstStyle/>
          <a:p>
            <a:pPr marL="0" indent="0">
              <a:buNone/>
            </a:pPr>
            <a:r>
              <a:rPr lang="de-DE" dirty="0"/>
              <a:t>Ein Gerät, das bis 25 Besucher stereoskopische Bilderserien durch ein Guckloch betrachten lässt. Das erste Kaiserpanorama gab es 1880 in Breslau, drei Jahrzehnte später schon in etwas 250 Städten. Ein erhaltenes </a:t>
            </a:r>
            <a:r>
              <a:rPr lang="de-DE" dirty="0" err="1"/>
              <a:t>Kaiserpanoramea</a:t>
            </a:r>
            <a:r>
              <a:rPr lang="de-DE" dirty="0"/>
              <a:t> gibt es auch im technischen Museum in Brünn.</a:t>
            </a:r>
            <a:endParaRPr lang="cs-CZ" dirty="0"/>
          </a:p>
        </p:txBody>
      </p:sp>
      <p:pic>
        <p:nvPicPr>
          <p:cNvPr id="7" name="Zástupný obsah 6" descr="Obsah obrázku fotka, černá, bílá, lidé&#10;&#10;Popis byl vytvořen automaticky">
            <a:extLst>
              <a:ext uri="{FF2B5EF4-FFF2-40B4-BE49-F238E27FC236}">
                <a16:creationId xmlns:a16="http://schemas.microsoft.com/office/drawing/2014/main" id="{39AE0047-8D8E-4A5C-9EA9-E057BD1F81F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134051"/>
            <a:ext cx="5181600" cy="3734486"/>
          </a:xfrm>
        </p:spPr>
      </p:pic>
    </p:spTree>
    <p:extLst>
      <p:ext uri="{BB962C8B-B14F-4D97-AF65-F5344CB8AC3E}">
        <p14:creationId xmlns:p14="http://schemas.microsoft.com/office/powerpoint/2010/main" val="2087251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7AEDB-A2A2-4046-BAD4-66D93363C06E}"/>
              </a:ext>
            </a:extLst>
          </p:cNvPr>
          <p:cNvSpPr>
            <a:spLocks noGrp="1"/>
          </p:cNvSpPr>
          <p:nvPr>
            <p:ph type="title"/>
          </p:nvPr>
        </p:nvSpPr>
        <p:spPr/>
        <p:txBody>
          <a:bodyPr/>
          <a:lstStyle/>
          <a:p>
            <a:r>
              <a:rPr lang="de-DE" dirty="0"/>
              <a:t>Kaiserpanorama</a:t>
            </a:r>
            <a:endParaRPr lang="cs-CZ" dirty="0"/>
          </a:p>
        </p:txBody>
      </p:sp>
      <p:sp>
        <p:nvSpPr>
          <p:cNvPr id="3" name="Zástupný obsah 2">
            <a:extLst>
              <a:ext uri="{FF2B5EF4-FFF2-40B4-BE49-F238E27FC236}">
                <a16:creationId xmlns:a16="http://schemas.microsoft.com/office/drawing/2014/main" id="{4DFF1BE2-2A27-4B53-8E4C-73DB9FDA4F49}"/>
              </a:ext>
            </a:extLst>
          </p:cNvPr>
          <p:cNvSpPr>
            <a:spLocks noGrp="1"/>
          </p:cNvSpPr>
          <p:nvPr>
            <p:ph idx="1"/>
          </p:nvPr>
        </p:nvSpPr>
        <p:spPr/>
        <p:txBody>
          <a:bodyPr>
            <a:normAutofit fontScale="85000" lnSpcReduction="10000"/>
          </a:bodyPr>
          <a:lstStyle/>
          <a:p>
            <a:r>
              <a:rPr lang="de-DE" dirty="0"/>
              <a:t>Kaiserpanorama</a:t>
            </a:r>
          </a:p>
          <a:p>
            <a:r>
              <a:rPr lang="de-DE" dirty="0"/>
              <a:t>Es war ein großer Reiz der Reisebilder, die man im Kaiserpanorama fand, </a:t>
            </a:r>
            <a:r>
              <a:rPr lang="de-DE" dirty="0" err="1"/>
              <a:t>daß</a:t>
            </a:r>
            <a:r>
              <a:rPr lang="de-DE" dirty="0"/>
              <a:t> gleichviel galt, bei welchem man die Runde anfing. Denn weil die Schauwand mit den Sitzgelegenheiten davor im Kreis verlief, passierte jedes sämtliche Stationen, von denen man durch je ein Fensterpaar in seine schwachgetönte Ferne sah. Platz fand man immer. Und besonders gegen das Ende meiner Kindheit, als die Mode den Kaiserpanoramen schon den Rücken kehrte, gewöhnte man sich, im halbleeren Zimmer </a:t>
            </a:r>
            <a:r>
              <a:rPr lang="de-DE" dirty="0" err="1"/>
              <a:t>rundzureisen</a:t>
            </a:r>
            <a:r>
              <a:rPr lang="de-DE" dirty="0"/>
              <a:t>. […] ein Klingeln, welches wenige Sekunden, eh das Bild ruckweise abzog, um erst eine Lücke und dann das nächste freizugeben, anschlug. Und </a:t>
            </a:r>
            <a:r>
              <a:rPr lang="de-DE" dirty="0" err="1"/>
              <a:t>jedesmal</a:t>
            </a:r>
            <a:r>
              <a:rPr lang="de-DE" dirty="0"/>
              <a:t>, wenn es erklang, durchtränkten die Berge bis auf ihren Fuß, die Städte in allen ihren spiegelblanken Fenstern, die fernen, malerischen Eingeborenen, die Bahnhöfe mit ihrem gelben Qualm, die Rebenhügel bis ins kleinste Blatt sich tief mit wehmutsvoller Abschiedsstimmung.</a:t>
            </a:r>
          </a:p>
        </p:txBody>
      </p:sp>
    </p:spTree>
    <p:extLst>
      <p:ext uri="{BB962C8B-B14F-4D97-AF65-F5344CB8AC3E}">
        <p14:creationId xmlns:p14="http://schemas.microsoft.com/office/powerpoint/2010/main" val="3595426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74D4D6-0AA2-4DB5-8FB0-2E86AAF88D68}"/>
              </a:ext>
            </a:extLst>
          </p:cNvPr>
          <p:cNvSpPr>
            <a:spLocks noGrp="1"/>
          </p:cNvSpPr>
          <p:nvPr>
            <p:ph type="title"/>
          </p:nvPr>
        </p:nvSpPr>
        <p:spPr/>
        <p:txBody>
          <a:bodyPr/>
          <a:lstStyle/>
          <a:p>
            <a:r>
              <a:rPr lang="de-DE" dirty="0"/>
              <a:t>Aktualisieren</a:t>
            </a:r>
            <a:endParaRPr lang="cs-CZ" dirty="0"/>
          </a:p>
        </p:txBody>
      </p:sp>
      <p:sp>
        <p:nvSpPr>
          <p:cNvPr id="3" name="Zástupný obsah 2">
            <a:extLst>
              <a:ext uri="{FF2B5EF4-FFF2-40B4-BE49-F238E27FC236}">
                <a16:creationId xmlns:a16="http://schemas.microsoft.com/office/drawing/2014/main" id="{E0B9E203-033C-4EAB-81E4-B60CB6769872}"/>
              </a:ext>
            </a:extLst>
          </p:cNvPr>
          <p:cNvSpPr>
            <a:spLocks noGrp="1"/>
          </p:cNvSpPr>
          <p:nvPr>
            <p:ph sz="half" idx="1"/>
          </p:nvPr>
        </p:nvSpPr>
        <p:spPr/>
        <p:txBody>
          <a:bodyPr>
            <a:normAutofit fontScale="92500" lnSpcReduction="10000"/>
          </a:bodyPr>
          <a:lstStyle/>
          <a:p>
            <a:r>
              <a:rPr lang="de-DE" dirty="0"/>
              <a:t>Klaus Mann: Der Wendepunkt. Ein Lebensbericht (1952)</a:t>
            </a:r>
          </a:p>
          <a:p>
            <a:r>
              <a:rPr lang="de-DE" dirty="0"/>
              <a:t>1942: The </a:t>
            </a:r>
            <a:r>
              <a:rPr lang="de-DE" dirty="0" err="1"/>
              <a:t>Turning</a:t>
            </a:r>
            <a:r>
              <a:rPr lang="de-DE" dirty="0"/>
              <a:t> Point: Thirty-Five </a:t>
            </a:r>
            <a:r>
              <a:rPr lang="de-DE" dirty="0" err="1"/>
              <a:t>Years</a:t>
            </a:r>
            <a:r>
              <a:rPr lang="de-DE" dirty="0"/>
              <a:t> in </a:t>
            </a:r>
            <a:r>
              <a:rPr lang="de-DE" dirty="0" err="1"/>
              <a:t>this</a:t>
            </a:r>
            <a:r>
              <a:rPr lang="de-DE" dirty="0"/>
              <a:t> Century</a:t>
            </a:r>
          </a:p>
          <a:p>
            <a:endParaRPr lang="de-DE" dirty="0"/>
          </a:p>
          <a:p>
            <a:r>
              <a:rPr lang="de-DE" dirty="0"/>
              <a:t>Wie wirkte im damaligen Deutschland die Idee, jeder Mensch habe an bestimmten Lebenspunkten die Möglichkeit, seinem Leben eine bestimmende Wendung zu geben?</a:t>
            </a:r>
            <a:endParaRPr lang="cs-CZ" dirty="0"/>
          </a:p>
        </p:txBody>
      </p:sp>
      <p:pic>
        <p:nvPicPr>
          <p:cNvPr id="6" name="Zástupný obsah 5" descr="Obsah obrázku muž, oblek, podepsat, vpředu&#10;&#10;Popis byl vytvořen automaticky">
            <a:extLst>
              <a:ext uri="{FF2B5EF4-FFF2-40B4-BE49-F238E27FC236}">
                <a16:creationId xmlns:a16="http://schemas.microsoft.com/office/drawing/2014/main" id="{2447F21E-7FEE-4DE4-9A1D-CC29CE8DB48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610475" y="2101056"/>
            <a:ext cx="2305050" cy="3800475"/>
          </a:xfrm>
        </p:spPr>
      </p:pic>
    </p:spTree>
    <p:extLst>
      <p:ext uri="{BB962C8B-B14F-4D97-AF65-F5344CB8AC3E}">
        <p14:creationId xmlns:p14="http://schemas.microsoft.com/office/powerpoint/2010/main" val="3359537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430DC9B-6863-4B63-8712-684D2562E1EB}"/>
              </a:ext>
            </a:extLst>
          </p:cNvPr>
          <p:cNvSpPr>
            <a:spLocks noGrp="1"/>
          </p:cNvSpPr>
          <p:nvPr>
            <p:ph type="title"/>
          </p:nvPr>
        </p:nvSpPr>
        <p:spPr/>
        <p:txBody>
          <a:bodyPr/>
          <a:lstStyle/>
          <a:p>
            <a:r>
              <a:rPr lang="de-DE" dirty="0"/>
              <a:t>Uwe Naumann und </a:t>
            </a:r>
            <a:r>
              <a:rPr lang="cs-CZ" dirty="0"/>
              <a:t>Birgit </a:t>
            </a:r>
            <a:r>
              <a:rPr lang="cs-CZ" dirty="0" err="1"/>
              <a:t>Fulton</a:t>
            </a:r>
            <a:endParaRPr lang="cs-CZ" dirty="0"/>
          </a:p>
        </p:txBody>
      </p:sp>
      <p:sp>
        <p:nvSpPr>
          <p:cNvPr id="6" name="Zástupný obsah 5">
            <a:extLst>
              <a:ext uri="{FF2B5EF4-FFF2-40B4-BE49-F238E27FC236}">
                <a16:creationId xmlns:a16="http://schemas.microsoft.com/office/drawing/2014/main" id="{115FB819-23C8-4861-A47F-EEC12F1D1447}"/>
              </a:ext>
            </a:extLst>
          </p:cNvPr>
          <p:cNvSpPr>
            <a:spLocks noGrp="1"/>
          </p:cNvSpPr>
          <p:nvPr>
            <p:ph idx="1"/>
          </p:nvPr>
        </p:nvSpPr>
        <p:spPr/>
        <p:txBody>
          <a:bodyPr>
            <a:normAutofit/>
          </a:bodyPr>
          <a:lstStyle/>
          <a:p>
            <a:r>
              <a:rPr lang="de-DE" dirty="0"/>
              <a:t>Uwe Naumann: Ruhe gibt es nicht. Zum 100. Geburtstag von Klaus Mann.</a:t>
            </a:r>
          </a:p>
          <a:p>
            <a:r>
              <a:rPr lang="de-DE" dirty="0"/>
              <a:t>DIE ZEIT, 16.11.2006 Nr. 47</a:t>
            </a:r>
          </a:p>
          <a:p>
            <a:r>
              <a:rPr lang="de-DE" dirty="0"/>
              <a:t>Naumann beginnt: Ein Roman Heimito von Doderers beginnt mit den Sätzen: »Jeder bekommt seine Kindheit über den Kopf gestülpt wie einen Eimer. Später erst zeigt sich, was darin war. Aber ein ganzes Leben lang rinnt das an uns herunter, da mag einer die Kleider oder auch Kostüme wechseln, wie er will.« Diese Worte kann man wie ein unfreiwilliges Lebensmotto des Schriftstellers Klaus Mann lesen.</a:t>
            </a:r>
            <a:endParaRPr lang="cs-CZ" dirty="0"/>
          </a:p>
        </p:txBody>
      </p:sp>
    </p:spTree>
    <p:extLst>
      <p:ext uri="{BB962C8B-B14F-4D97-AF65-F5344CB8AC3E}">
        <p14:creationId xmlns:p14="http://schemas.microsoft.com/office/powerpoint/2010/main" val="1090548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9156C9-4178-429B-BA25-E165812AEB9B}"/>
              </a:ext>
            </a:extLst>
          </p:cNvPr>
          <p:cNvSpPr>
            <a:spLocks noGrp="1"/>
          </p:cNvSpPr>
          <p:nvPr>
            <p:ph type="title"/>
          </p:nvPr>
        </p:nvSpPr>
        <p:spPr/>
        <p:txBody>
          <a:bodyPr/>
          <a:lstStyle/>
          <a:p>
            <a:r>
              <a:rPr lang="de-DE" dirty="0"/>
              <a:t>Rückschläge</a:t>
            </a:r>
            <a:endParaRPr lang="cs-CZ" dirty="0"/>
          </a:p>
        </p:txBody>
      </p:sp>
      <p:sp>
        <p:nvSpPr>
          <p:cNvPr id="3" name="Zástupný obsah 2">
            <a:extLst>
              <a:ext uri="{FF2B5EF4-FFF2-40B4-BE49-F238E27FC236}">
                <a16:creationId xmlns:a16="http://schemas.microsoft.com/office/drawing/2014/main" id="{E1E76460-6BAD-40FE-83ED-6CF90FD8DBDA}"/>
              </a:ext>
            </a:extLst>
          </p:cNvPr>
          <p:cNvSpPr>
            <a:spLocks noGrp="1"/>
          </p:cNvSpPr>
          <p:nvPr>
            <p:ph idx="1"/>
          </p:nvPr>
        </p:nvSpPr>
        <p:spPr/>
        <p:txBody>
          <a:bodyPr>
            <a:normAutofit fontScale="85000" lnSpcReduction="10000"/>
          </a:bodyPr>
          <a:lstStyle/>
          <a:p>
            <a:r>
              <a:rPr lang="de-DE" dirty="0"/>
              <a:t>Mai 1937: Klaus Mann unterzieht sich einer Heroin-Entziehungskur in Budapest</a:t>
            </a:r>
          </a:p>
          <a:p>
            <a:r>
              <a:rPr lang="de-DE" dirty="0"/>
              <a:t>April 1939: Klaus und Erika Mann: Escape </a:t>
            </a:r>
            <a:r>
              <a:rPr lang="de-DE" dirty="0" err="1"/>
              <a:t>to</a:t>
            </a:r>
            <a:r>
              <a:rPr lang="de-DE" dirty="0"/>
              <a:t> Life. (unterhaltsam erzählte Kurzbiografien deutscher und österreichischer Exilanten, u.a. Einstein, Brecht, Carl Zuckmayer, Ernst Toller, Max Reinhardt und George Grosz)</a:t>
            </a:r>
          </a:p>
          <a:p>
            <a:r>
              <a:rPr lang="de-DE" dirty="0"/>
              <a:t>Dezember 1942: Nach intensiver Überprüfung durch das FBI wegen seiner politischen Einstellung und sexuellen Orientierung, wird Klaus Mann schließlich zur US-</a:t>
            </a:r>
            <a:r>
              <a:rPr lang="de-DE" dirty="0" err="1"/>
              <a:t>Army</a:t>
            </a:r>
            <a:r>
              <a:rPr lang="de-DE" dirty="0"/>
              <a:t> zugelassen. Dienstantritt im Januar 1943."</a:t>
            </a:r>
          </a:p>
          <a:p>
            <a:r>
              <a:rPr lang="de-DE" dirty="0"/>
              <a:t>Juni 1945: Klaus Mann als Korrespondent der US-Armeezeitung in München. Die elterliche Villa hatte dem Projekt Lebensborn als Zeugungsstätte des Nachwuchses von SS-Angehörigen und sog. arischen Frauen gedient.</a:t>
            </a:r>
          </a:p>
          <a:p>
            <a:r>
              <a:rPr lang="de-DE" dirty="0"/>
              <a:t>Sommer 1948: Der Langenscheidt-Verlag nimmt wegen der Popularität von Gründgens Abstand von der vereinbarten Veröffentlichung des Mephisto.</a:t>
            </a:r>
            <a:endParaRPr lang="cs-CZ" dirty="0"/>
          </a:p>
        </p:txBody>
      </p:sp>
    </p:spTree>
    <p:extLst>
      <p:ext uri="{BB962C8B-B14F-4D97-AF65-F5344CB8AC3E}">
        <p14:creationId xmlns:p14="http://schemas.microsoft.com/office/powerpoint/2010/main" val="3371431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74B9C-C566-45E0-9EB9-1FF6138EEBA9}"/>
              </a:ext>
            </a:extLst>
          </p:cNvPr>
          <p:cNvSpPr>
            <a:spLocks noGrp="1"/>
          </p:cNvSpPr>
          <p:nvPr>
            <p:ph type="title"/>
          </p:nvPr>
        </p:nvSpPr>
        <p:spPr/>
        <p:txBody>
          <a:bodyPr/>
          <a:lstStyle/>
          <a:p>
            <a:r>
              <a:rPr lang="de-DE" dirty="0"/>
              <a:t>Über Jean Cocteau</a:t>
            </a:r>
            <a:endParaRPr lang="cs-CZ" dirty="0"/>
          </a:p>
        </p:txBody>
      </p:sp>
      <p:sp>
        <p:nvSpPr>
          <p:cNvPr id="3" name="Zástupný obsah 2">
            <a:extLst>
              <a:ext uri="{FF2B5EF4-FFF2-40B4-BE49-F238E27FC236}">
                <a16:creationId xmlns:a16="http://schemas.microsoft.com/office/drawing/2014/main" id="{31E11E99-8C81-4631-8314-60B85F6C58B8}"/>
              </a:ext>
            </a:extLst>
          </p:cNvPr>
          <p:cNvSpPr>
            <a:spLocks noGrp="1"/>
          </p:cNvSpPr>
          <p:nvPr>
            <p:ph idx="1"/>
          </p:nvPr>
        </p:nvSpPr>
        <p:spPr/>
        <p:txBody>
          <a:bodyPr/>
          <a:lstStyle/>
          <a:p>
            <a:r>
              <a:rPr lang="de-DE" dirty="0"/>
              <a:t>Er bleibt geistvoll noch in der narkotischen Trance. Was ihm von den Lippen kommt, ist nicht lallende Offenbarung. Es sind geschliffene Aperçus, druckreife Pointen, kaustische Bonmots. Sein Esprit ist stärker als die geliebte Droge</a:t>
            </a:r>
            <a:r>
              <a:rPr lang="en-US" dirty="0"/>
              <a:t> [Opium]. </a:t>
            </a:r>
            <a:r>
              <a:rPr lang="en-US" dirty="0" err="1"/>
              <a:t>Nicht</a:t>
            </a:r>
            <a:r>
              <a:rPr lang="en-US" dirty="0"/>
              <a:t> </a:t>
            </a:r>
            <a:r>
              <a:rPr lang="en-US" dirty="0" err="1"/>
              <a:t>einmal</a:t>
            </a:r>
            <a:r>
              <a:rPr lang="en-US" dirty="0"/>
              <a:t> </a:t>
            </a:r>
            <a:r>
              <a:rPr lang="en-US" dirty="0" err="1"/>
              <a:t>im</a:t>
            </a:r>
            <a:r>
              <a:rPr lang="en-US" dirty="0"/>
              <a:t> Rausch </a:t>
            </a:r>
            <a:r>
              <a:rPr lang="en-US" dirty="0" err="1"/>
              <a:t>lässt</a:t>
            </a:r>
            <a:r>
              <a:rPr lang="en-US" dirty="0"/>
              <a:t> </a:t>
            </a:r>
            <a:r>
              <a:rPr lang="en-US" dirty="0" err="1"/>
              <a:t>er</a:t>
            </a:r>
            <a:r>
              <a:rPr lang="en-US" dirty="0"/>
              <a:t> </a:t>
            </a:r>
            <a:r>
              <a:rPr lang="en-US" dirty="0" err="1"/>
              <a:t>sich</a:t>
            </a:r>
            <a:r>
              <a:rPr lang="en-US" dirty="0"/>
              <a:t> so </a:t>
            </a:r>
            <a:r>
              <a:rPr lang="en-US" dirty="0" err="1"/>
              <a:t>weit</a:t>
            </a:r>
            <a:r>
              <a:rPr lang="en-US" dirty="0"/>
              <a:t> </a:t>
            </a:r>
            <a:r>
              <a:rPr lang="en-US" dirty="0" err="1"/>
              <a:t>gehen</a:t>
            </a:r>
            <a:r>
              <a:rPr lang="en-US" dirty="0"/>
              <a:t>, </a:t>
            </a:r>
            <a:r>
              <a:rPr lang="en-US" dirty="0" err="1"/>
              <a:t>dass</a:t>
            </a:r>
            <a:r>
              <a:rPr lang="en-US" dirty="0"/>
              <a:t> </a:t>
            </a:r>
            <a:r>
              <a:rPr lang="en-US" dirty="0" err="1"/>
              <a:t>er</a:t>
            </a:r>
            <a:r>
              <a:rPr lang="en-US" dirty="0"/>
              <a:t> die </a:t>
            </a:r>
            <a:r>
              <a:rPr lang="en-US" dirty="0" err="1"/>
              <a:t>Wahrheit</a:t>
            </a:r>
            <a:r>
              <a:rPr lang="en-US" dirty="0"/>
              <a:t> </a:t>
            </a:r>
            <a:r>
              <a:rPr lang="en-US" dirty="0" err="1"/>
              <a:t>sagte</a:t>
            </a:r>
            <a:r>
              <a:rPr lang="en-US" dirty="0"/>
              <a:t>. Oder </a:t>
            </a:r>
            <a:r>
              <a:rPr lang="en-US" dirty="0" err="1"/>
              <a:t>sagt</a:t>
            </a:r>
            <a:r>
              <a:rPr lang="en-US" dirty="0"/>
              <a:t> </a:t>
            </a:r>
            <a:r>
              <a:rPr lang="en-US" dirty="0" err="1"/>
              <a:t>er</a:t>
            </a:r>
            <a:r>
              <a:rPr lang="en-US" dirty="0"/>
              <a:t> </a:t>
            </a:r>
            <a:r>
              <a:rPr lang="en-US" dirty="0" err="1"/>
              <a:t>sie</a:t>
            </a:r>
            <a:r>
              <a:rPr lang="en-US" dirty="0"/>
              <a:t> </a:t>
            </a:r>
            <a:r>
              <a:rPr lang="en-US" dirty="0" err="1"/>
              <a:t>eben</a:t>
            </a:r>
            <a:r>
              <a:rPr lang="en-US" dirty="0"/>
              <a:t>, </a:t>
            </a:r>
            <a:r>
              <a:rPr lang="en-US" dirty="0" err="1"/>
              <a:t>indem</a:t>
            </a:r>
            <a:r>
              <a:rPr lang="en-US" dirty="0"/>
              <a:t> </a:t>
            </a:r>
            <a:r>
              <a:rPr lang="en-US" dirty="0" err="1"/>
              <a:t>er</a:t>
            </a:r>
            <a:r>
              <a:rPr lang="en-US" dirty="0"/>
              <a:t> </a:t>
            </a:r>
            <a:r>
              <a:rPr lang="en-US" dirty="0" err="1"/>
              <a:t>mit</a:t>
            </a:r>
            <a:r>
              <a:rPr lang="en-US" dirty="0"/>
              <a:t> </a:t>
            </a:r>
            <a:r>
              <a:rPr lang="en-US" dirty="0" err="1"/>
              <a:t>Paradoxen</a:t>
            </a:r>
            <a:r>
              <a:rPr lang="en-US" dirty="0"/>
              <a:t> um </a:t>
            </a:r>
            <a:r>
              <a:rPr lang="en-US" dirty="0" err="1"/>
              <a:t>sich</a:t>
            </a:r>
            <a:r>
              <a:rPr lang="en-US" dirty="0"/>
              <a:t> </a:t>
            </a:r>
            <a:r>
              <a:rPr lang="en-US" dirty="0" err="1"/>
              <a:t>wirft</a:t>
            </a:r>
            <a:r>
              <a:rPr lang="de-DE" dirty="0"/>
              <a:t>? Ist das Spiel, die Maske, die Verstellung seine Wahrheit? </a:t>
            </a:r>
            <a:r>
              <a:rPr lang="de-DE" i="1" dirty="0"/>
              <a:t>Je </a:t>
            </a:r>
            <a:r>
              <a:rPr lang="de-DE" i="1" dirty="0" err="1"/>
              <a:t>suis</a:t>
            </a:r>
            <a:r>
              <a:rPr lang="de-DE" i="1" dirty="0"/>
              <a:t> </a:t>
            </a:r>
            <a:r>
              <a:rPr lang="de-DE" i="1" dirty="0" err="1"/>
              <a:t>un</a:t>
            </a:r>
            <a:r>
              <a:rPr lang="de-DE" i="1" dirty="0"/>
              <a:t> </a:t>
            </a:r>
            <a:r>
              <a:rPr lang="de-DE" i="1" dirty="0" err="1"/>
              <a:t>mensonge</a:t>
            </a:r>
            <a:r>
              <a:rPr lang="de-DE" i="1" dirty="0"/>
              <a:t> </a:t>
            </a:r>
            <a:r>
              <a:rPr lang="de-DE" i="1" dirty="0" err="1"/>
              <a:t>que</a:t>
            </a:r>
            <a:r>
              <a:rPr lang="de-DE" i="1" dirty="0"/>
              <a:t> </a:t>
            </a:r>
            <a:r>
              <a:rPr lang="de-DE" i="1" dirty="0" err="1"/>
              <a:t>dit</a:t>
            </a:r>
            <a:r>
              <a:rPr lang="de-DE" i="1" dirty="0"/>
              <a:t> </a:t>
            </a:r>
            <a:r>
              <a:rPr lang="de-DE" i="1" dirty="0" err="1"/>
              <a:t>toujours</a:t>
            </a:r>
            <a:r>
              <a:rPr lang="de-DE" i="1" dirty="0"/>
              <a:t> la </a:t>
            </a:r>
            <a:r>
              <a:rPr lang="de-DE" i="1" dirty="0" err="1"/>
              <a:t>vérité</a:t>
            </a:r>
            <a:r>
              <a:rPr lang="de-DE" i="1" dirty="0"/>
              <a:t> …</a:t>
            </a:r>
            <a:r>
              <a:rPr lang="de-DE" dirty="0"/>
              <a:t> Der große Lügner, der große Wahr-Sager hat dies Wort als Motto für seine Autobiographie gewählt.</a:t>
            </a:r>
          </a:p>
          <a:p>
            <a:r>
              <a:rPr lang="cs-CZ" dirty="0" err="1"/>
              <a:t>un</a:t>
            </a:r>
            <a:r>
              <a:rPr lang="cs-CZ" dirty="0"/>
              <a:t> </a:t>
            </a:r>
            <a:r>
              <a:rPr lang="cs-CZ" dirty="0" err="1"/>
              <a:t>mensonge</a:t>
            </a:r>
            <a:r>
              <a:rPr lang="cs-CZ" dirty="0"/>
              <a:t> </a:t>
            </a:r>
            <a:r>
              <a:rPr lang="cs-CZ" b="1" dirty="0"/>
              <a:t>a </a:t>
            </a:r>
            <a:r>
              <a:rPr lang="cs-CZ" b="1" dirty="0" err="1"/>
              <a:t>lie</a:t>
            </a:r>
            <a:endParaRPr lang="cs-CZ" dirty="0"/>
          </a:p>
        </p:txBody>
      </p:sp>
    </p:spTree>
    <p:extLst>
      <p:ext uri="{BB962C8B-B14F-4D97-AF65-F5344CB8AC3E}">
        <p14:creationId xmlns:p14="http://schemas.microsoft.com/office/powerpoint/2010/main" val="4211971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63BAD4-EE87-4ACC-8524-0920D8D04193}"/>
              </a:ext>
            </a:extLst>
          </p:cNvPr>
          <p:cNvSpPr>
            <a:spLocks noGrp="1"/>
          </p:cNvSpPr>
          <p:nvPr>
            <p:ph type="title"/>
          </p:nvPr>
        </p:nvSpPr>
        <p:spPr/>
        <p:txBody>
          <a:bodyPr/>
          <a:lstStyle/>
          <a:p>
            <a:r>
              <a:rPr lang="de-DE" dirty="0"/>
              <a:t>Heimsuchung des Europäischen Geistes</a:t>
            </a:r>
            <a:endParaRPr lang="cs-CZ" dirty="0"/>
          </a:p>
        </p:txBody>
      </p:sp>
      <p:sp>
        <p:nvSpPr>
          <p:cNvPr id="3" name="Zástupný obsah 2">
            <a:extLst>
              <a:ext uri="{FF2B5EF4-FFF2-40B4-BE49-F238E27FC236}">
                <a16:creationId xmlns:a16="http://schemas.microsoft.com/office/drawing/2014/main" id="{FF517C84-A5D6-4A31-B800-EC9FF191A38A}"/>
              </a:ext>
            </a:extLst>
          </p:cNvPr>
          <p:cNvSpPr>
            <a:spLocks noGrp="1"/>
          </p:cNvSpPr>
          <p:nvPr>
            <p:ph idx="1"/>
          </p:nvPr>
        </p:nvSpPr>
        <p:spPr/>
        <p:txBody>
          <a:bodyPr/>
          <a:lstStyle/>
          <a:p>
            <a:pPr marL="0" indent="0">
              <a:buNone/>
            </a:pPr>
            <a:r>
              <a:rPr lang="de-DE" dirty="0"/>
              <a:t>Vor seinem Selbstmord in Cannes am 22.5.1949 schrieb er:</a:t>
            </a:r>
          </a:p>
          <a:p>
            <a:pPr marL="0" indent="0">
              <a:buNone/>
            </a:pPr>
            <a:r>
              <a:rPr lang="de-DE" dirty="0"/>
              <a:t>Der echte </a:t>
            </a:r>
            <a:r>
              <a:rPr lang="de-DE" dirty="0" err="1"/>
              <a:t>Intelllektuelle</a:t>
            </a:r>
            <a:r>
              <a:rPr lang="de-DE" dirty="0"/>
              <a:t> erachtet nichts als gegeben, bezweifelt alles. Sein Hauptmerkmal ist eine grenzenlose und leidenschaftliche Neugier. In alles Neue und Gefährliche ist er vernarrt. Anders als Priester, der sich des Schutzes und Geleites einer mächtigen Hierarchie erfreut …</a:t>
            </a:r>
            <a:endParaRPr lang="cs-CZ" dirty="0"/>
          </a:p>
        </p:txBody>
      </p:sp>
    </p:spTree>
    <p:extLst>
      <p:ext uri="{BB962C8B-B14F-4D97-AF65-F5344CB8AC3E}">
        <p14:creationId xmlns:p14="http://schemas.microsoft.com/office/powerpoint/2010/main" val="387244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Texte zur Autobiographie</a:t>
            </a:r>
            <a:endParaRPr lang="cs-CZ" dirty="0"/>
          </a:p>
        </p:txBody>
      </p:sp>
      <p:sp>
        <p:nvSpPr>
          <p:cNvPr id="3" name="Zástupný symbol pro obsah 2"/>
          <p:cNvSpPr>
            <a:spLocks noGrp="1"/>
          </p:cNvSpPr>
          <p:nvPr>
            <p:ph idx="1"/>
          </p:nvPr>
        </p:nvSpPr>
        <p:spPr/>
        <p:txBody>
          <a:bodyPr>
            <a:normAutofit/>
          </a:bodyPr>
          <a:lstStyle/>
          <a:p>
            <a:pPr marL="514350" indent="-514350">
              <a:buFont typeface="+mj-lt"/>
              <a:buAutoNum type="arabicPeriod"/>
            </a:pPr>
            <a:r>
              <a:rPr lang="de-DE" dirty="0"/>
              <a:t>Goethe: Aus meinem Leben. Dichtung und Wahrheit. (1811 – 1831)</a:t>
            </a:r>
          </a:p>
          <a:p>
            <a:pPr marL="514350" indent="-514350">
              <a:buFont typeface="+mj-lt"/>
              <a:buAutoNum type="arabicPeriod"/>
            </a:pPr>
            <a:r>
              <a:rPr lang="de-DE" dirty="0"/>
              <a:t>Walter Benjamin: Berliner Kindheit um 1900. (entstanden nach 1933, veröffentlicht 1950)</a:t>
            </a:r>
          </a:p>
          <a:p>
            <a:pPr marL="514350" indent="-514350">
              <a:buFont typeface="+mj-lt"/>
              <a:buAutoNum type="arabicPeriod"/>
            </a:pPr>
            <a:r>
              <a:rPr lang="de-DE" dirty="0"/>
              <a:t>Klaus Mann: Der Wendepunkt (englisch 1942, deutsch 1952)</a:t>
            </a:r>
          </a:p>
          <a:p>
            <a:pPr marL="514350" indent="-514350">
              <a:buFont typeface="+mj-lt"/>
              <a:buAutoNum type="arabicPeriod"/>
            </a:pPr>
            <a:r>
              <a:rPr lang="de-DE" dirty="0"/>
              <a:t>Gottfried Benn: Doppelleben (1950)</a:t>
            </a:r>
          </a:p>
          <a:p>
            <a:pPr marL="514350" indent="-514350">
              <a:buFont typeface="+mj-lt"/>
              <a:buAutoNum type="arabicPeriod"/>
            </a:pPr>
            <a:r>
              <a:rPr lang="de-DE" dirty="0"/>
              <a:t>Carl Zuckmayer: Als wär´s ein Stück von mir. (1967)</a:t>
            </a:r>
          </a:p>
          <a:p>
            <a:pPr marL="514350" indent="-514350">
              <a:buFont typeface="+mj-lt"/>
              <a:buAutoNum type="arabicPeriod"/>
            </a:pPr>
            <a:r>
              <a:rPr lang="de-DE" dirty="0"/>
              <a:t>Thomas Bernhard: Die Ursache. </a:t>
            </a:r>
            <a:r>
              <a:rPr lang="en-US" dirty="0"/>
              <a:t>[</a:t>
            </a:r>
            <a:r>
              <a:rPr lang="de-DE" dirty="0"/>
              <a:t>Salzburg] (1975 )</a:t>
            </a:r>
          </a:p>
          <a:p>
            <a:pPr marL="514350" indent="-514350">
              <a:buFont typeface="+mj-lt"/>
              <a:buAutoNum type="arabicPeriod"/>
            </a:pPr>
            <a:r>
              <a:rPr lang="de-DE" dirty="0"/>
              <a:t>Elias Canetti: Die gerettete Zunge. Geschichte einer Jugend (1977)</a:t>
            </a:r>
          </a:p>
          <a:p>
            <a:pPr marL="0" indent="0">
              <a:buNone/>
            </a:pPr>
            <a:endParaRPr lang="cs-CZ" dirty="0"/>
          </a:p>
          <a:p>
            <a:pPr marL="514350" indent="-514350">
              <a:buFont typeface="+mj-lt"/>
              <a:buAutoNum type="arabicPeriod"/>
            </a:pPr>
            <a:endParaRPr lang="cs-CZ" dirty="0"/>
          </a:p>
        </p:txBody>
      </p:sp>
    </p:spTree>
    <p:extLst>
      <p:ext uri="{BB962C8B-B14F-4D97-AF65-F5344CB8AC3E}">
        <p14:creationId xmlns:p14="http://schemas.microsoft.com/office/powerpoint/2010/main" val="139143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B11B4D-D0E0-44B9-BEE4-C42DB7F4E807}"/>
              </a:ext>
            </a:extLst>
          </p:cNvPr>
          <p:cNvSpPr>
            <a:spLocks noGrp="1"/>
          </p:cNvSpPr>
          <p:nvPr>
            <p:ph type="title"/>
          </p:nvPr>
        </p:nvSpPr>
        <p:spPr/>
        <p:txBody>
          <a:bodyPr/>
          <a:lstStyle/>
          <a:p>
            <a:r>
              <a:rPr lang="de-DE" dirty="0"/>
              <a:t>Gottfried Benn (</a:t>
            </a:r>
            <a:r>
              <a:rPr lang="cs-CZ" dirty="0"/>
              <a:t>1886-1956)</a:t>
            </a:r>
          </a:p>
        </p:txBody>
      </p:sp>
      <p:sp>
        <p:nvSpPr>
          <p:cNvPr id="4" name="Zástupný obsah 3">
            <a:extLst>
              <a:ext uri="{FF2B5EF4-FFF2-40B4-BE49-F238E27FC236}">
                <a16:creationId xmlns:a16="http://schemas.microsoft.com/office/drawing/2014/main" id="{0A2F01BD-0AE9-426E-A7D8-6CC9384379DB}"/>
              </a:ext>
            </a:extLst>
          </p:cNvPr>
          <p:cNvSpPr>
            <a:spLocks noGrp="1"/>
          </p:cNvSpPr>
          <p:nvPr>
            <p:ph sz="half" idx="1"/>
          </p:nvPr>
        </p:nvSpPr>
        <p:spPr/>
        <p:txBody>
          <a:bodyPr>
            <a:normAutofit fontScale="70000" lnSpcReduction="20000"/>
          </a:bodyPr>
          <a:lstStyle/>
          <a:p>
            <a:r>
              <a:rPr lang="de-DE" dirty="0"/>
              <a:t>„[…] Die Lage im verworrenen Frühjahr 1933 war nun so, </a:t>
            </a:r>
            <a:r>
              <a:rPr lang="de-DE" dirty="0" err="1"/>
              <a:t>daß</a:t>
            </a:r>
            <a:r>
              <a:rPr lang="de-DE" dirty="0"/>
              <a:t> nach dem Fortgang der berühmtesten Träger der Abteilung hier ein knappes halbes Dutzend Mitglieder zurückblieb, die sich dem Ansturm gewisser völkischer und volkhaft ausgerichteter Autoren gegenübersahen, die die alte Gruppe eliminieren und alle kulturellen Positionen besetzen wollten. Uns hielten sie alle mehr oder weniger für Kulturbolschewisten. Die Vorgänge spielten sich für uns im Dunkeln ab, niemand </a:t>
            </a:r>
            <a:r>
              <a:rPr lang="de-DE" dirty="0" err="1"/>
              <a:t>wußte</a:t>
            </a:r>
            <a:r>
              <a:rPr lang="de-DE" dirty="0"/>
              <a:t>, woran er war, und es standen nicht nur ideelle Fragen zur Debatte, sondern auch materielle. Nicht für mich, ich habe nie einen Pfennig aus irgendeinem dieser Fonds bezogen oder irgendwelche anderen Vorteile gehabt. […]</a:t>
            </a:r>
            <a:endParaRPr lang="cs-CZ" dirty="0"/>
          </a:p>
        </p:txBody>
      </p:sp>
      <p:pic>
        <p:nvPicPr>
          <p:cNvPr id="7" name="Zástupný obsah 6" descr="Obsah obrázku fotka, vsedě, monitor, různé&#10;&#10;Popis byl vytvořen automaticky">
            <a:extLst>
              <a:ext uri="{FF2B5EF4-FFF2-40B4-BE49-F238E27FC236}">
                <a16:creationId xmlns:a16="http://schemas.microsoft.com/office/drawing/2014/main" id="{055F58C4-144A-42F5-B93B-E88F9907474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180299" y="1825625"/>
            <a:ext cx="3165402" cy="4351338"/>
          </a:xfrm>
        </p:spPr>
      </p:pic>
    </p:spTree>
    <p:extLst>
      <p:ext uri="{BB962C8B-B14F-4D97-AF65-F5344CB8AC3E}">
        <p14:creationId xmlns:p14="http://schemas.microsoft.com/office/powerpoint/2010/main" val="564051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D4F270-E3D5-42FB-B747-E836CAD00BA2}"/>
              </a:ext>
            </a:extLst>
          </p:cNvPr>
          <p:cNvSpPr>
            <a:spLocks noGrp="1"/>
          </p:cNvSpPr>
          <p:nvPr>
            <p:ph type="title"/>
          </p:nvPr>
        </p:nvSpPr>
        <p:spPr/>
        <p:txBody>
          <a:bodyPr/>
          <a:lstStyle/>
          <a:p>
            <a:r>
              <a:rPr lang="de-DE" dirty="0"/>
              <a:t>Rechtfertigung</a:t>
            </a:r>
            <a:endParaRPr lang="cs-CZ" dirty="0"/>
          </a:p>
        </p:txBody>
      </p:sp>
      <p:sp>
        <p:nvSpPr>
          <p:cNvPr id="3" name="Zástupný obsah 2">
            <a:extLst>
              <a:ext uri="{FF2B5EF4-FFF2-40B4-BE49-F238E27FC236}">
                <a16:creationId xmlns:a16="http://schemas.microsoft.com/office/drawing/2014/main" id="{313D0426-D01D-4C7D-A08D-EC640549CF79}"/>
              </a:ext>
            </a:extLst>
          </p:cNvPr>
          <p:cNvSpPr>
            <a:spLocks noGrp="1"/>
          </p:cNvSpPr>
          <p:nvPr>
            <p:ph idx="1"/>
          </p:nvPr>
        </p:nvSpPr>
        <p:spPr/>
        <p:txBody>
          <a:bodyPr/>
          <a:lstStyle/>
          <a:p>
            <a:r>
              <a:rPr lang="de-DE" dirty="0"/>
              <a:t>1950, Der Spiegel, über das Wortduell</a:t>
            </a:r>
          </a:p>
          <a:p>
            <a:r>
              <a:rPr lang="de-DE" dirty="0"/>
              <a:t>Peter de Mendelssohn: Das zweite Leben.</a:t>
            </a:r>
          </a:p>
          <a:p>
            <a:r>
              <a:rPr lang="de-DE" dirty="0"/>
              <a:t>Gottfried Benn: Kunst und Macht (artistisch produktive Typen), 1934 verstummt.</a:t>
            </a:r>
          </a:p>
          <a:p>
            <a:r>
              <a:rPr lang="de-DE" dirty="0"/>
              <a:t>Benns Revision „Kunst und drittes Reich“, 1941 geschrieben, 1949 gedruckt.</a:t>
            </a:r>
          </a:p>
          <a:p>
            <a:r>
              <a:rPr lang="de-DE" dirty="0"/>
              <a:t>1935 ließ er sich reaktivieren, begutachtete Dienstbeschädigungen im Krieg. </a:t>
            </a:r>
          </a:p>
          <a:p>
            <a:r>
              <a:rPr lang="de-DE" dirty="0"/>
              <a:t>Kaserne in Landsberg</a:t>
            </a:r>
            <a:endParaRPr lang="cs-CZ" dirty="0"/>
          </a:p>
        </p:txBody>
      </p:sp>
    </p:spTree>
    <p:extLst>
      <p:ext uri="{BB962C8B-B14F-4D97-AF65-F5344CB8AC3E}">
        <p14:creationId xmlns:p14="http://schemas.microsoft.com/office/powerpoint/2010/main" val="3389894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36C6E4-E24F-4F84-AF55-6AE461374661}"/>
              </a:ext>
            </a:extLst>
          </p:cNvPr>
          <p:cNvSpPr>
            <a:spLocks noGrp="1"/>
          </p:cNvSpPr>
          <p:nvPr>
            <p:ph type="title"/>
          </p:nvPr>
        </p:nvSpPr>
        <p:spPr/>
        <p:txBody>
          <a:bodyPr/>
          <a:lstStyle/>
          <a:p>
            <a:r>
              <a:rPr lang="de-DE" dirty="0"/>
              <a:t>Schatten der Vergangenheit, 395</a:t>
            </a:r>
            <a:endParaRPr lang="cs-CZ" dirty="0"/>
          </a:p>
        </p:txBody>
      </p:sp>
      <p:sp>
        <p:nvSpPr>
          <p:cNvPr id="3" name="Zástupný obsah 2">
            <a:extLst>
              <a:ext uri="{FF2B5EF4-FFF2-40B4-BE49-F238E27FC236}">
                <a16:creationId xmlns:a16="http://schemas.microsoft.com/office/drawing/2014/main" id="{DFDF66DF-6537-4A9C-B85D-2B65A45FE1C4}"/>
              </a:ext>
            </a:extLst>
          </p:cNvPr>
          <p:cNvSpPr>
            <a:spLocks noGrp="1"/>
          </p:cNvSpPr>
          <p:nvPr>
            <p:ph idx="1"/>
          </p:nvPr>
        </p:nvSpPr>
        <p:spPr/>
        <p:txBody>
          <a:bodyPr>
            <a:normAutofit lnSpcReduction="10000"/>
          </a:bodyPr>
          <a:lstStyle/>
          <a:p>
            <a:r>
              <a:rPr lang="de-DE" dirty="0"/>
              <a:t>1934, vergriffen</a:t>
            </a:r>
          </a:p>
          <a:p>
            <a:r>
              <a:rPr lang="de-DE" dirty="0"/>
              <a:t>Ich habe nur wenige Sätze fortgelassen und verändert, die sich auf eine der jetzigen Besatzungsmächte bezogen …</a:t>
            </a:r>
          </a:p>
          <a:p>
            <a:r>
              <a:rPr lang="de-DE" dirty="0"/>
              <a:t>Das Parteiprogramm. Ich hatte es nie zu Ende studiert, war auf </a:t>
            </a:r>
            <a:r>
              <a:rPr lang="de-DE" dirty="0" err="1"/>
              <a:t>keinmer</a:t>
            </a:r>
            <a:r>
              <a:rPr lang="de-DE" dirty="0"/>
              <a:t> NS-</a:t>
            </a:r>
            <a:r>
              <a:rPr lang="de-DE" dirty="0" err="1"/>
              <a:t>Versammlöung</a:t>
            </a:r>
            <a:r>
              <a:rPr lang="de-DE" dirty="0"/>
              <a:t> gewesen. </a:t>
            </a:r>
            <a:r>
              <a:rPr lang="en-US" dirty="0"/>
              <a:t>[…]</a:t>
            </a:r>
            <a:r>
              <a:rPr lang="de-DE" dirty="0"/>
              <a:t> Dass die Parteiprogrammpunkte verwirklicht würden, das konnte man nach den Erfahrungen mit den politischen Verhältnisse überhaupt auf </a:t>
            </a:r>
            <a:r>
              <a:rPr lang="de-DE" dirty="0" err="1"/>
              <a:t>keien</a:t>
            </a:r>
            <a:r>
              <a:rPr lang="de-DE" dirty="0"/>
              <a:t> Fall erwarten.</a:t>
            </a:r>
          </a:p>
          <a:p>
            <a:r>
              <a:rPr lang="de-DE" dirty="0"/>
              <a:t>Drei Juden, die ich als genial bezeichnen würde: Weininger, Else Lasker-Schüler, Mombert. Als Talente ersten Ranges würde ich nennen: Sternheim, Liebermann, Kerr, Hofmannsthal, Kafka</a:t>
            </a:r>
            <a:endParaRPr lang="cs-CZ" dirty="0"/>
          </a:p>
        </p:txBody>
      </p:sp>
    </p:spTree>
    <p:extLst>
      <p:ext uri="{BB962C8B-B14F-4D97-AF65-F5344CB8AC3E}">
        <p14:creationId xmlns:p14="http://schemas.microsoft.com/office/powerpoint/2010/main" val="3239260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9DAD27-2A25-4254-A9C5-450D2293C4BB}"/>
              </a:ext>
            </a:extLst>
          </p:cNvPr>
          <p:cNvSpPr>
            <a:spLocks noGrp="1"/>
          </p:cNvSpPr>
          <p:nvPr>
            <p:ph type="title"/>
          </p:nvPr>
        </p:nvSpPr>
        <p:spPr/>
        <p:txBody>
          <a:bodyPr/>
          <a:lstStyle/>
          <a:p>
            <a:r>
              <a:rPr lang="cs-CZ" dirty="0"/>
              <a:t>Texte </a:t>
            </a:r>
            <a:r>
              <a:rPr lang="cs-CZ" dirty="0" err="1"/>
              <a:t>Autobiographie</a:t>
            </a:r>
            <a:endParaRPr lang="cs-CZ" dirty="0"/>
          </a:p>
        </p:txBody>
      </p:sp>
      <p:sp>
        <p:nvSpPr>
          <p:cNvPr id="3" name="Zástupný obsah 2">
            <a:extLst>
              <a:ext uri="{FF2B5EF4-FFF2-40B4-BE49-F238E27FC236}">
                <a16:creationId xmlns:a16="http://schemas.microsoft.com/office/drawing/2014/main" id="{8E6474CD-E23C-46C5-8577-6785FF07CCB7}"/>
              </a:ext>
            </a:extLst>
          </p:cNvPr>
          <p:cNvSpPr>
            <a:spLocks noGrp="1"/>
          </p:cNvSpPr>
          <p:nvPr>
            <p:ph idx="1"/>
          </p:nvPr>
        </p:nvSpPr>
        <p:spPr/>
        <p:txBody>
          <a:bodyPr>
            <a:normAutofit fontScale="77500" lnSpcReduction="20000"/>
          </a:bodyPr>
          <a:lstStyle/>
          <a:p>
            <a:r>
              <a:rPr lang="de-DE" dirty="0"/>
              <a:t>Heinrich Böll: Was soll aus dem Jungen bloß werden? Oder: Irgendwas mit Büchern (Die Zeit, 1981)</a:t>
            </a:r>
          </a:p>
          <a:p>
            <a:r>
              <a:rPr lang="de-DE" dirty="0"/>
              <a:t>Franz Fühmann: Vor Feuerschlünden. Erfahrungen mit der Dichtung Georg Trakls (1982). Lizenzausgabe: Der Sturz des Engels.</a:t>
            </a:r>
            <a:endParaRPr lang="cs-CZ" dirty="0"/>
          </a:p>
          <a:p>
            <a:r>
              <a:rPr lang="de-DE" dirty="0"/>
              <a:t>Ruth Klüger: Weiter leben. Eine Jugend (1992)</a:t>
            </a:r>
          </a:p>
          <a:p>
            <a:r>
              <a:rPr lang="de-DE" dirty="0" err="1"/>
              <a:t>Vilém</a:t>
            </a:r>
            <a:r>
              <a:rPr lang="de-DE" dirty="0"/>
              <a:t> </a:t>
            </a:r>
            <a:r>
              <a:rPr lang="de-DE" dirty="0" err="1"/>
              <a:t>Flusser</a:t>
            </a:r>
            <a:r>
              <a:rPr lang="de-DE" dirty="0"/>
              <a:t>: Bodenlos. Eine philosophische Autobiographie (1992)</a:t>
            </a:r>
          </a:p>
          <a:p>
            <a:r>
              <a:rPr lang="de-DE" dirty="0"/>
              <a:t>Fritz Beer: Hast Du auf Deutsche geschossen, </a:t>
            </a:r>
            <a:r>
              <a:rPr lang="de-DE" dirty="0" err="1"/>
              <a:t>Grandpa</a:t>
            </a:r>
            <a:r>
              <a:rPr lang="de-DE" dirty="0"/>
              <a:t>? Fragmente einer Lebensgeschichte (1992)</a:t>
            </a:r>
          </a:p>
          <a:p>
            <a:r>
              <a:rPr lang="de-DE" dirty="0"/>
              <a:t>Peter Härtling: Leben lernen. Erinnerungen (2003)</a:t>
            </a:r>
          </a:p>
          <a:p>
            <a:r>
              <a:rPr lang="de-DE" dirty="0"/>
              <a:t>Hellmuth Karasek: Auf der Flucht. Erinnerungen (2004)</a:t>
            </a:r>
          </a:p>
          <a:p>
            <a:r>
              <a:rPr lang="de-DE" dirty="0"/>
              <a:t>Günter Grass: Beim Häuten der Zwiebel (2006)</a:t>
            </a:r>
          </a:p>
          <a:p>
            <a:r>
              <a:rPr lang="de-DE" dirty="0"/>
              <a:t>Als Kontrastfolie: </a:t>
            </a:r>
          </a:p>
          <a:p>
            <a:r>
              <a:rPr lang="de-DE" dirty="0"/>
              <a:t>Felicitas Hoppe: Hoppe. Roman (2012)</a:t>
            </a:r>
            <a:endParaRPr lang="cs-CZ" dirty="0"/>
          </a:p>
          <a:p>
            <a:endParaRPr lang="cs-CZ" dirty="0"/>
          </a:p>
        </p:txBody>
      </p:sp>
    </p:spTree>
    <p:extLst>
      <p:ext uri="{BB962C8B-B14F-4D97-AF65-F5344CB8AC3E}">
        <p14:creationId xmlns:p14="http://schemas.microsoft.com/office/powerpoint/2010/main" val="125259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de-DE" sz="3200" dirty="0"/>
              <a:t>Goethes Definition des Genres als Wertungskriterium gültig</a:t>
            </a:r>
            <a:endParaRPr lang="cs-CZ" sz="3200" dirty="0"/>
          </a:p>
        </p:txBody>
      </p:sp>
      <p:sp>
        <p:nvSpPr>
          <p:cNvPr id="3" name="Zástupný symbol pro obsah 2"/>
          <p:cNvSpPr>
            <a:spLocks noGrp="1"/>
          </p:cNvSpPr>
          <p:nvPr>
            <p:ph idx="1"/>
          </p:nvPr>
        </p:nvSpPr>
        <p:spPr>
          <a:xfrm>
            <a:off x="838200" y="1789530"/>
            <a:ext cx="10515600" cy="4351338"/>
          </a:xfrm>
        </p:spPr>
        <p:txBody>
          <a:bodyPr>
            <a:normAutofit fontScale="92500" lnSpcReduction="10000"/>
          </a:bodyPr>
          <a:lstStyle/>
          <a:p>
            <a:r>
              <a:rPr lang="de-DE" dirty="0"/>
              <a:t>Denn dieses scheint die Hauptaufgabe der Biographie zu sein, den Menschen in seinen Zeitverhältnissen darzustellen und zu zeigen, inwiefern ihm das Ganze widerstrebt, inwiefern es ihn begünstigt, wie er sich eine Welt- und Menschenansicht daraus gebildet und wie er sie, wenn er Künstler, Dichter, Schriftsteller ist, wieder nach außen abgespiegelt. Hierzu wird aber ein kaum Erreichbares gefordert, </a:t>
            </a:r>
            <a:r>
              <a:rPr lang="de-DE" dirty="0" err="1"/>
              <a:t>daß</a:t>
            </a:r>
            <a:r>
              <a:rPr lang="de-DE" dirty="0"/>
              <a:t> nämlich das Individuum sich und sein Jahrhundert kenne, sich, inwiefern es unter allen Umständen dasselbe geblieben, das Jahrhundert, als welches sowohl den Willigen als Unwilligen mit sich fortreißt, bestimmt und bildet, dergestalt </a:t>
            </a:r>
            <a:r>
              <a:rPr lang="de-DE" dirty="0" err="1"/>
              <a:t>daß</a:t>
            </a:r>
            <a:r>
              <a:rPr lang="de-DE" dirty="0"/>
              <a:t> man wohl sagen kann, ein jeder, nur zehn Jahre früher oder später geboren, dürfte, was seine eigene Bildung und die Wirkung nach außen betrifft, ein ganz anderer geworden sein.</a:t>
            </a:r>
            <a:endParaRPr lang="cs-CZ" dirty="0"/>
          </a:p>
        </p:txBody>
      </p:sp>
    </p:spTree>
    <p:extLst>
      <p:ext uri="{BB962C8B-B14F-4D97-AF65-F5344CB8AC3E}">
        <p14:creationId xmlns:p14="http://schemas.microsoft.com/office/powerpoint/2010/main" val="134843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Funktion</a:t>
            </a:r>
            <a:endParaRPr lang="cs-CZ" dirty="0"/>
          </a:p>
        </p:txBody>
      </p:sp>
      <p:sp>
        <p:nvSpPr>
          <p:cNvPr id="3" name="Zástupný symbol pro obsah 2"/>
          <p:cNvSpPr>
            <a:spLocks noGrp="1"/>
          </p:cNvSpPr>
          <p:nvPr>
            <p:ph idx="1"/>
          </p:nvPr>
        </p:nvSpPr>
        <p:spPr/>
        <p:txBody>
          <a:bodyPr/>
          <a:lstStyle/>
          <a:p>
            <a:r>
              <a:rPr lang="de-DE" dirty="0"/>
              <a:t>Rechtfertigen</a:t>
            </a:r>
          </a:p>
          <a:p>
            <a:r>
              <a:rPr lang="de-DE" dirty="0"/>
              <a:t>Informieren</a:t>
            </a:r>
          </a:p>
          <a:p>
            <a:r>
              <a:rPr lang="de-DE" dirty="0"/>
              <a:t>Unterhalten</a:t>
            </a:r>
          </a:p>
          <a:p>
            <a:r>
              <a:rPr lang="de-DE" dirty="0"/>
              <a:t>Aktualisieren, Vergangenheitsvergegenwärtigung</a:t>
            </a:r>
          </a:p>
          <a:p>
            <a:r>
              <a:rPr lang="de-DE" dirty="0" err="1"/>
              <a:t>Musealisieren</a:t>
            </a:r>
            <a:endParaRPr lang="de-DE" dirty="0"/>
          </a:p>
          <a:p>
            <a:r>
              <a:rPr lang="de-DE" dirty="0"/>
              <a:t>Zum Nachdenken bringen</a:t>
            </a:r>
            <a:endParaRPr lang="cs-CZ" dirty="0"/>
          </a:p>
        </p:txBody>
      </p:sp>
    </p:spTree>
    <p:extLst>
      <p:ext uri="{BB962C8B-B14F-4D97-AF65-F5344CB8AC3E}">
        <p14:creationId xmlns:p14="http://schemas.microsoft.com/office/powerpoint/2010/main" val="278140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264563-6A32-4542-86B3-D8B874BAC132}"/>
              </a:ext>
            </a:extLst>
          </p:cNvPr>
          <p:cNvSpPr>
            <a:spLocks noGrp="1"/>
          </p:cNvSpPr>
          <p:nvPr>
            <p:ph type="title"/>
          </p:nvPr>
        </p:nvSpPr>
        <p:spPr/>
        <p:txBody>
          <a:bodyPr>
            <a:normAutofit/>
          </a:bodyPr>
          <a:lstStyle/>
          <a:p>
            <a:r>
              <a:rPr lang="de-DE" sz="2800" dirty="0"/>
              <a:t>Wie fallen die Autobiographien mit den Epochen der Literatur nach 1945 zusammen?</a:t>
            </a:r>
            <a:endParaRPr lang="cs-CZ" sz="2800" dirty="0"/>
          </a:p>
        </p:txBody>
      </p:sp>
      <p:sp>
        <p:nvSpPr>
          <p:cNvPr id="3" name="Zástupný obsah 2">
            <a:extLst>
              <a:ext uri="{FF2B5EF4-FFF2-40B4-BE49-F238E27FC236}">
                <a16:creationId xmlns:a16="http://schemas.microsoft.com/office/drawing/2014/main" id="{592CA37B-5C3D-4840-AE22-698C323645E9}"/>
              </a:ext>
            </a:extLst>
          </p:cNvPr>
          <p:cNvSpPr>
            <a:spLocks noGrp="1"/>
          </p:cNvSpPr>
          <p:nvPr>
            <p:ph idx="1"/>
          </p:nvPr>
        </p:nvSpPr>
        <p:spPr/>
        <p:txBody>
          <a:bodyPr/>
          <a:lstStyle/>
          <a:p>
            <a:r>
              <a:rPr lang="de-DE" dirty="0"/>
              <a:t>Heinz Ludwig Arnold: Die drei Sprünge der westdeutschen Literatur: eine Erinnerung. Wallstein Verlag, 1993</a:t>
            </a:r>
          </a:p>
          <a:p>
            <a:pPr marL="0" indent="0">
              <a:buNone/>
            </a:pPr>
            <a:endParaRPr lang="de-DE" dirty="0"/>
          </a:p>
          <a:p>
            <a:r>
              <a:rPr lang="de-DE" dirty="0"/>
              <a:t>Die Moralisierung der Literaten</a:t>
            </a:r>
          </a:p>
          <a:p>
            <a:r>
              <a:rPr lang="de-DE" dirty="0"/>
              <a:t>Die Politisierung der Literaten</a:t>
            </a:r>
          </a:p>
          <a:p>
            <a:r>
              <a:rPr lang="de-DE" dirty="0"/>
              <a:t>Die Privatisierung der Literaten</a:t>
            </a:r>
          </a:p>
          <a:p>
            <a:endParaRPr lang="cs-CZ" dirty="0"/>
          </a:p>
        </p:txBody>
      </p:sp>
    </p:spTree>
    <p:extLst>
      <p:ext uri="{BB962C8B-B14F-4D97-AF65-F5344CB8AC3E}">
        <p14:creationId xmlns:p14="http://schemas.microsoft.com/office/powerpoint/2010/main" val="243804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BCC8EC-C4FC-4AC4-B698-33C25AA3BE4A}"/>
              </a:ext>
            </a:extLst>
          </p:cNvPr>
          <p:cNvSpPr>
            <a:spLocks noGrp="1"/>
          </p:cNvSpPr>
          <p:nvPr>
            <p:ph type="title"/>
          </p:nvPr>
        </p:nvSpPr>
        <p:spPr/>
        <p:txBody>
          <a:bodyPr/>
          <a:lstStyle/>
          <a:p>
            <a:r>
              <a:rPr lang="de-DE" dirty="0"/>
              <a:t>Paul de Man</a:t>
            </a:r>
            <a:endParaRPr lang="cs-CZ" dirty="0"/>
          </a:p>
        </p:txBody>
      </p:sp>
      <p:sp>
        <p:nvSpPr>
          <p:cNvPr id="3" name="Zástupný obsah 2">
            <a:extLst>
              <a:ext uri="{FF2B5EF4-FFF2-40B4-BE49-F238E27FC236}">
                <a16:creationId xmlns:a16="http://schemas.microsoft.com/office/drawing/2014/main" id="{A887FCC1-0683-4348-8253-A15292DFD054}"/>
              </a:ext>
            </a:extLst>
          </p:cNvPr>
          <p:cNvSpPr>
            <a:spLocks noGrp="1"/>
          </p:cNvSpPr>
          <p:nvPr>
            <p:ph idx="1"/>
          </p:nvPr>
        </p:nvSpPr>
        <p:spPr>
          <a:xfrm>
            <a:off x="838200" y="1690688"/>
            <a:ext cx="10515600" cy="4351338"/>
          </a:xfrm>
        </p:spPr>
        <p:txBody>
          <a:bodyPr/>
          <a:lstStyle/>
          <a:p>
            <a:pPr marL="0" indent="0">
              <a:buNone/>
            </a:pPr>
            <a:r>
              <a:rPr lang="cs-CZ" dirty="0"/>
              <a:t>‘</a:t>
            </a:r>
            <a:r>
              <a:rPr lang="cs-CZ" dirty="0" err="1"/>
              <a:t>Autobiography</a:t>
            </a:r>
            <a:r>
              <a:rPr lang="cs-CZ" dirty="0"/>
              <a:t> as </a:t>
            </a:r>
            <a:r>
              <a:rPr lang="cs-CZ" dirty="0" err="1"/>
              <a:t>Defacement</a:t>
            </a:r>
            <a:r>
              <a:rPr lang="cs-CZ" dirty="0"/>
              <a:t>’ </a:t>
            </a:r>
            <a:r>
              <a:rPr lang="de-DE" dirty="0"/>
              <a:t>(1979)</a:t>
            </a:r>
          </a:p>
          <a:p>
            <a:pPr marL="0" indent="0">
              <a:buNone/>
            </a:pPr>
            <a:r>
              <a:rPr lang="de-DE" dirty="0"/>
              <a:t>Paul de Man: Autobiographie als Maskenspiel. In: </a:t>
            </a:r>
            <a:r>
              <a:rPr lang="de-DE" dirty="0" err="1"/>
              <a:t>ders</a:t>
            </a:r>
            <a:r>
              <a:rPr lang="de-DE" dirty="0"/>
              <a:t>.: Die Ideologie des Ästhetischen. (1993)</a:t>
            </a:r>
          </a:p>
          <a:p>
            <a:pPr marL="0" indent="0">
              <a:buNone/>
            </a:pPr>
            <a:r>
              <a:rPr lang="de-DE" dirty="0"/>
              <a:t>… der Versuch, die Autobiographie so zu definieren und zu behandeln, , als ob sie eine unter vielen literarischen Gattungen wäre. </a:t>
            </a:r>
            <a:r>
              <a:rPr lang="en-US" dirty="0"/>
              <a:t>[…]</a:t>
            </a:r>
            <a:r>
              <a:rPr lang="de-DE" dirty="0"/>
              <a:t> jeder Einzelfall schein</a:t>
            </a:r>
            <a:r>
              <a:rPr lang="cs-CZ" dirty="0"/>
              <a:t>t</a:t>
            </a:r>
            <a:r>
              <a:rPr lang="de-DE" dirty="0"/>
              <a:t> eine Ausnahme von der Regel zu sei; jeder in Frage kommende Text scheint sich dem Zugriff zu entziehen und in benachbarte oder sogar in ganz fremde Gattungen abzugleiten.</a:t>
            </a:r>
          </a:p>
          <a:p>
            <a:pPr marL="0" indent="0">
              <a:buNone/>
            </a:pPr>
            <a:endParaRPr lang="cs-CZ" dirty="0"/>
          </a:p>
        </p:txBody>
      </p:sp>
    </p:spTree>
    <p:extLst>
      <p:ext uri="{BB962C8B-B14F-4D97-AF65-F5344CB8AC3E}">
        <p14:creationId xmlns:p14="http://schemas.microsoft.com/office/powerpoint/2010/main" val="3892174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83E7FC-6E2A-4B5F-8423-22C24DD9077A}"/>
              </a:ext>
            </a:extLst>
          </p:cNvPr>
          <p:cNvSpPr>
            <a:spLocks noGrp="1"/>
          </p:cNvSpPr>
          <p:nvPr>
            <p:ph type="title"/>
          </p:nvPr>
        </p:nvSpPr>
        <p:spPr/>
        <p:txBody>
          <a:bodyPr/>
          <a:lstStyle/>
          <a:p>
            <a:r>
              <a:rPr lang="de-DE" dirty="0"/>
              <a:t>Paul de Man</a:t>
            </a:r>
            <a:endParaRPr lang="cs-CZ" dirty="0"/>
          </a:p>
        </p:txBody>
      </p:sp>
      <p:sp>
        <p:nvSpPr>
          <p:cNvPr id="3" name="Zástupný obsah 2">
            <a:extLst>
              <a:ext uri="{FF2B5EF4-FFF2-40B4-BE49-F238E27FC236}">
                <a16:creationId xmlns:a16="http://schemas.microsoft.com/office/drawing/2014/main" id="{67DC11E3-0086-43B3-8A13-6404EEBEB551}"/>
              </a:ext>
            </a:extLst>
          </p:cNvPr>
          <p:cNvSpPr>
            <a:spLocks noGrp="1"/>
          </p:cNvSpPr>
          <p:nvPr>
            <p:ph idx="1"/>
          </p:nvPr>
        </p:nvSpPr>
        <p:spPr/>
        <p:txBody>
          <a:bodyPr/>
          <a:lstStyle/>
          <a:p>
            <a:r>
              <a:rPr lang="de-DE" dirty="0"/>
              <a:t>Aber sind wir uns wirklich so sicher, dass die Autobiographie von der Referenz auf dieselbe Weise abhängt wie ein Fotograf von seinem Objekt </a:t>
            </a:r>
            <a:r>
              <a:rPr lang="en-US" dirty="0"/>
              <a:t>[…] ? </a:t>
            </a:r>
            <a:r>
              <a:rPr lang="en-US" dirty="0" err="1"/>
              <a:t>Wir</a:t>
            </a:r>
            <a:r>
              <a:rPr lang="en-US" dirty="0"/>
              <a:t> </a:t>
            </a:r>
            <a:r>
              <a:rPr lang="en-US" dirty="0" err="1"/>
              <a:t>nehm</a:t>
            </a:r>
            <a:r>
              <a:rPr lang="cs-CZ" dirty="0"/>
              <a:t>e</a:t>
            </a:r>
            <a:r>
              <a:rPr lang="en-US" dirty="0"/>
              <a:t>n an, das Leben </a:t>
            </a:r>
            <a:r>
              <a:rPr lang="en-US" dirty="0" err="1"/>
              <a:t>würde</a:t>
            </a:r>
            <a:r>
              <a:rPr lang="en-US" dirty="0"/>
              <a:t> die </a:t>
            </a:r>
            <a:r>
              <a:rPr lang="en-US" dirty="0" err="1"/>
              <a:t>Autobiographie</a:t>
            </a:r>
            <a:r>
              <a:rPr lang="en-US" dirty="0"/>
              <a:t> </a:t>
            </a:r>
            <a:r>
              <a:rPr lang="en-US" i="1" dirty="0" err="1"/>
              <a:t>hervorbringen</a:t>
            </a:r>
            <a:r>
              <a:rPr lang="en-US" dirty="0"/>
              <a:t> </a:t>
            </a:r>
            <a:r>
              <a:rPr lang="en-US" dirty="0" err="1"/>
              <a:t>wie</a:t>
            </a:r>
            <a:r>
              <a:rPr lang="en-US" dirty="0"/>
              <a:t> </a:t>
            </a:r>
            <a:r>
              <a:rPr lang="en-US" dirty="0" err="1"/>
              <a:t>eine</a:t>
            </a:r>
            <a:r>
              <a:rPr lang="en-US" dirty="0"/>
              <a:t> Hand</a:t>
            </a:r>
            <a:r>
              <a:rPr lang="cs-CZ" dirty="0"/>
              <a:t>l</a:t>
            </a:r>
            <a:r>
              <a:rPr lang="en-US" dirty="0" err="1"/>
              <a:t>ung</a:t>
            </a:r>
            <a:r>
              <a:rPr lang="en-US" dirty="0"/>
              <a:t> </a:t>
            </a:r>
            <a:r>
              <a:rPr lang="en-US" dirty="0" err="1"/>
              <a:t>ihre</a:t>
            </a:r>
            <a:r>
              <a:rPr lang="en-US" dirty="0"/>
              <a:t> </a:t>
            </a:r>
            <a:r>
              <a:rPr lang="en-US" dirty="0" err="1"/>
              <a:t>Folgen</a:t>
            </a:r>
            <a:r>
              <a:rPr lang="en-US" dirty="0"/>
              <a:t>, </a:t>
            </a:r>
            <a:r>
              <a:rPr lang="en-US" dirty="0" err="1"/>
              <a:t>aber</a:t>
            </a:r>
            <a:r>
              <a:rPr lang="en-US" dirty="0"/>
              <a:t> </a:t>
            </a:r>
            <a:r>
              <a:rPr lang="en-US" dirty="0" err="1"/>
              <a:t>können</a:t>
            </a:r>
            <a:r>
              <a:rPr lang="en-US" dirty="0"/>
              <a:t> </a:t>
            </a:r>
            <a:r>
              <a:rPr lang="en-US" dirty="0" err="1"/>
              <a:t>wir</a:t>
            </a:r>
            <a:r>
              <a:rPr lang="en-US" dirty="0"/>
              <a:t> </a:t>
            </a:r>
            <a:r>
              <a:rPr lang="en-US" dirty="0" err="1"/>
              <a:t>nicht</a:t>
            </a:r>
            <a:r>
              <a:rPr lang="en-US" dirty="0"/>
              <a:t> </a:t>
            </a:r>
            <a:r>
              <a:rPr lang="en-US" dirty="0" err="1"/>
              <a:t>mit</a:t>
            </a:r>
            <a:r>
              <a:rPr lang="en-US" dirty="0"/>
              <a:t> </a:t>
            </a:r>
            <a:r>
              <a:rPr lang="en-US" dirty="0" err="1"/>
              <a:t>gleich</a:t>
            </a:r>
            <a:r>
              <a:rPr lang="cs-CZ" dirty="0"/>
              <a:t>e</a:t>
            </a:r>
            <a:r>
              <a:rPr lang="en-US" dirty="0"/>
              <a:t>r </a:t>
            </a:r>
            <a:r>
              <a:rPr lang="en-US" dirty="0" err="1"/>
              <a:t>Berechtigung</a:t>
            </a:r>
            <a:r>
              <a:rPr lang="en-US" dirty="0"/>
              <a:t> </a:t>
            </a:r>
            <a:r>
              <a:rPr lang="en-US" dirty="0" err="1"/>
              <a:t>davon</a:t>
            </a:r>
            <a:r>
              <a:rPr lang="en-US" dirty="0"/>
              <a:t> </a:t>
            </a:r>
            <a:r>
              <a:rPr lang="en-US" dirty="0" err="1"/>
              <a:t>ausgehen</a:t>
            </a:r>
            <a:r>
              <a:rPr lang="en-US" dirty="0"/>
              <a:t>, das </a:t>
            </a:r>
            <a:r>
              <a:rPr lang="en-US" dirty="0" err="1"/>
              <a:t>autobiographische</a:t>
            </a:r>
            <a:r>
              <a:rPr lang="en-US" dirty="0"/>
              <a:t> </a:t>
            </a:r>
            <a:r>
              <a:rPr lang="en-US" dirty="0" err="1"/>
              <a:t>Vorhaben</a:t>
            </a:r>
            <a:r>
              <a:rPr lang="en-US" dirty="0"/>
              <a:t> </a:t>
            </a:r>
            <a:r>
              <a:rPr lang="en-US" dirty="0" err="1"/>
              <a:t>würde</a:t>
            </a:r>
            <a:r>
              <a:rPr lang="en-US" dirty="0"/>
              <a:t> </a:t>
            </a:r>
            <a:r>
              <a:rPr lang="en-US" dirty="0" err="1"/>
              <a:t>seinerseits</a:t>
            </a:r>
            <a:r>
              <a:rPr lang="en-US" dirty="0"/>
              <a:t> das Leben </a:t>
            </a:r>
            <a:r>
              <a:rPr lang="en-US" dirty="0" err="1"/>
              <a:t>hervorbringen</a:t>
            </a:r>
            <a:r>
              <a:rPr lang="en-US" dirty="0"/>
              <a:t> und </a:t>
            </a:r>
            <a:r>
              <a:rPr lang="en-US" dirty="0" err="1"/>
              <a:t>bestimmen</a:t>
            </a:r>
            <a:r>
              <a:rPr lang="en-US" dirty="0"/>
              <a:t>? […] die </a:t>
            </a:r>
            <a:r>
              <a:rPr lang="en-US" dirty="0" err="1"/>
              <a:t>Metapher</a:t>
            </a:r>
            <a:r>
              <a:rPr lang="en-US" dirty="0"/>
              <a:t> </a:t>
            </a:r>
            <a:r>
              <a:rPr lang="en-US" dirty="0" err="1"/>
              <a:t>als</a:t>
            </a:r>
            <a:r>
              <a:rPr lang="en-US" dirty="0"/>
              <a:t> </a:t>
            </a:r>
            <a:r>
              <a:rPr lang="en-US" dirty="0" err="1"/>
              <a:t>Zweck</a:t>
            </a:r>
            <a:r>
              <a:rPr lang="en-US" dirty="0"/>
              <a:t> und die </a:t>
            </a:r>
            <a:r>
              <a:rPr lang="en-US" dirty="0" err="1"/>
              <a:t>Metonymie</a:t>
            </a:r>
            <a:r>
              <a:rPr lang="en-US" dirty="0"/>
              <a:t> </a:t>
            </a:r>
            <a:r>
              <a:rPr lang="en-US" dirty="0" err="1"/>
              <a:t>als</a:t>
            </a:r>
            <a:r>
              <a:rPr lang="en-US" dirty="0"/>
              <a:t> </a:t>
            </a:r>
            <a:r>
              <a:rPr lang="en-US" dirty="0" err="1"/>
              <a:t>Mittel</a:t>
            </a:r>
            <a:r>
              <a:rPr lang="en-US" dirty="0"/>
              <a:t> </a:t>
            </a:r>
            <a:r>
              <a:rPr lang="en-US" dirty="0" err="1"/>
              <a:t>zum</a:t>
            </a:r>
            <a:r>
              <a:rPr lang="en-US" dirty="0"/>
              <a:t> </a:t>
            </a:r>
            <a:r>
              <a:rPr lang="en-US" dirty="0" err="1"/>
              <a:t>Zweck</a:t>
            </a:r>
            <a:r>
              <a:rPr lang="en-US" dirty="0"/>
              <a:t>. [Marcel </a:t>
            </a:r>
            <a:r>
              <a:rPr lang="en-US" dirty="0" err="1"/>
              <a:t>Prous</a:t>
            </a:r>
            <a:r>
              <a:rPr lang="cs-CZ" dirty="0"/>
              <a:t>t</a:t>
            </a:r>
            <a:r>
              <a:rPr lang="en-US" dirty="0"/>
              <a:t>: </a:t>
            </a:r>
            <a:r>
              <a:rPr lang="en-US" dirty="0" err="1"/>
              <a:t>Suche</a:t>
            </a:r>
            <a:r>
              <a:rPr lang="en-US" dirty="0"/>
              <a:t> </a:t>
            </a:r>
            <a:r>
              <a:rPr lang="en-US" dirty="0" err="1"/>
              <a:t>nach</a:t>
            </a:r>
            <a:r>
              <a:rPr lang="en-US" dirty="0"/>
              <a:t> der </a:t>
            </a:r>
            <a:r>
              <a:rPr lang="en-US" dirty="0" err="1"/>
              <a:t>verlorenen</a:t>
            </a:r>
            <a:r>
              <a:rPr lang="en-US" dirty="0"/>
              <a:t> Zeit]</a:t>
            </a:r>
            <a:endParaRPr lang="cs-CZ" dirty="0"/>
          </a:p>
        </p:txBody>
      </p:sp>
    </p:spTree>
    <p:extLst>
      <p:ext uri="{BB962C8B-B14F-4D97-AF65-F5344CB8AC3E}">
        <p14:creationId xmlns:p14="http://schemas.microsoft.com/office/powerpoint/2010/main" val="798319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CA1D5E-0791-4293-99F8-B2FD015EA834}"/>
              </a:ext>
            </a:extLst>
          </p:cNvPr>
          <p:cNvSpPr>
            <a:spLocks noGrp="1"/>
          </p:cNvSpPr>
          <p:nvPr>
            <p:ph type="title"/>
          </p:nvPr>
        </p:nvSpPr>
        <p:spPr/>
        <p:txBody>
          <a:bodyPr/>
          <a:lstStyle/>
          <a:p>
            <a:r>
              <a:rPr lang="de-DE" dirty="0"/>
              <a:t>Paul de Man</a:t>
            </a:r>
            <a:endParaRPr lang="cs-CZ" dirty="0"/>
          </a:p>
        </p:txBody>
      </p:sp>
      <p:sp>
        <p:nvSpPr>
          <p:cNvPr id="3" name="Zástupný obsah 2">
            <a:extLst>
              <a:ext uri="{FF2B5EF4-FFF2-40B4-BE49-F238E27FC236}">
                <a16:creationId xmlns:a16="http://schemas.microsoft.com/office/drawing/2014/main" id="{323263B2-9BC3-47FA-93F5-210F19A8E7DF}"/>
              </a:ext>
            </a:extLst>
          </p:cNvPr>
          <p:cNvSpPr>
            <a:spLocks noGrp="1"/>
          </p:cNvSpPr>
          <p:nvPr>
            <p:ph idx="1"/>
          </p:nvPr>
        </p:nvSpPr>
        <p:spPr/>
        <p:txBody>
          <a:bodyPr/>
          <a:lstStyle/>
          <a:p>
            <a:r>
              <a:rPr lang="de-DE" dirty="0"/>
              <a:t>134, eine Lese- und </a:t>
            </a:r>
            <a:r>
              <a:rPr lang="de-DE" dirty="0" err="1"/>
              <a:t>Verstehensfigur</a:t>
            </a:r>
            <a:r>
              <a:rPr lang="de-DE" dirty="0"/>
              <a:t>, die in gewissem Maße in allen Texten auftritt. </a:t>
            </a:r>
            <a:r>
              <a:rPr lang="en-US" dirty="0"/>
              <a:t>[…] Das </a:t>
            </a:r>
            <a:r>
              <a:rPr lang="en-US" dirty="0" err="1"/>
              <a:t>jedem</a:t>
            </a:r>
            <a:r>
              <a:rPr lang="en-US" dirty="0"/>
              <a:t> </a:t>
            </a:r>
            <a:r>
              <a:rPr lang="en-US" dirty="0" err="1"/>
              <a:t>Verstehensprozess</a:t>
            </a:r>
            <a:r>
              <a:rPr lang="en-US" dirty="0"/>
              <a:t> </a:t>
            </a:r>
            <a:r>
              <a:rPr lang="en-US" dirty="0" err="1"/>
              <a:t>eignende</a:t>
            </a:r>
            <a:r>
              <a:rPr lang="en-US" dirty="0"/>
              <a:t> Moment der </a:t>
            </a:r>
            <a:r>
              <a:rPr lang="en-US" dirty="0" err="1"/>
              <a:t>wechselseitigen</a:t>
            </a:r>
            <a:r>
              <a:rPr lang="en-US" dirty="0"/>
              <a:t> </a:t>
            </a:r>
            <a:r>
              <a:rPr lang="en-US" dirty="0" err="1"/>
              <a:t>Spiegelung</a:t>
            </a:r>
            <a:r>
              <a:rPr lang="en-US" dirty="0"/>
              <a:t> </a:t>
            </a:r>
            <a:r>
              <a:rPr lang="en-US" dirty="0" err="1"/>
              <a:t>offenbart</a:t>
            </a:r>
            <a:r>
              <a:rPr lang="en-US" dirty="0"/>
              <a:t> die </a:t>
            </a:r>
            <a:r>
              <a:rPr lang="en-US" dirty="0" err="1"/>
              <a:t>jeder</a:t>
            </a:r>
            <a:r>
              <a:rPr lang="en-US" dirty="0"/>
              <a:t> </a:t>
            </a:r>
            <a:r>
              <a:rPr lang="en-US" dirty="0" err="1"/>
              <a:t>Erkenntnis</a:t>
            </a:r>
            <a:r>
              <a:rPr lang="en-US" dirty="0"/>
              <a:t>, </a:t>
            </a:r>
            <a:r>
              <a:rPr lang="en-US" dirty="0" err="1"/>
              <a:t>auch</a:t>
            </a:r>
            <a:r>
              <a:rPr lang="en-US" dirty="0"/>
              <a:t> der </a:t>
            </a:r>
            <a:r>
              <a:rPr lang="en-US" dirty="0" err="1"/>
              <a:t>Selbsterkenntnis</a:t>
            </a:r>
            <a:r>
              <a:rPr lang="en-US" dirty="0"/>
              <a:t>, </a:t>
            </a:r>
            <a:r>
              <a:rPr lang="en-US" dirty="0" err="1"/>
              <a:t>zugrundeligende</a:t>
            </a:r>
            <a:r>
              <a:rPr lang="en-US" dirty="0"/>
              <a:t> </a:t>
            </a:r>
            <a:r>
              <a:rPr lang="en-US" dirty="0" err="1"/>
              <a:t>tropologische</a:t>
            </a:r>
            <a:r>
              <a:rPr lang="en-US" dirty="0"/>
              <a:t> </a:t>
            </a:r>
            <a:r>
              <a:rPr lang="en-US" dirty="0" err="1"/>
              <a:t>Struktur</a:t>
            </a:r>
            <a:r>
              <a:rPr lang="en-US" dirty="0"/>
              <a:t>. Die </a:t>
            </a:r>
            <a:r>
              <a:rPr lang="en-US" dirty="0" err="1"/>
              <a:t>Bedeutung</a:t>
            </a:r>
            <a:r>
              <a:rPr lang="en-US" dirty="0"/>
              <a:t> der </a:t>
            </a:r>
            <a:r>
              <a:rPr lang="en-US" dirty="0" err="1"/>
              <a:t>Autobiographie</a:t>
            </a:r>
            <a:r>
              <a:rPr lang="en-US" dirty="0"/>
              <a:t> </a:t>
            </a:r>
            <a:r>
              <a:rPr lang="en-US" dirty="0" err="1"/>
              <a:t>besteht</a:t>
            </a:r>
            <a:r>
              <a:rPr lang="en-US" dirty="0"/>
              <a:t> </a:t>
            </a:r>
            <a:r>
              <a:rPr lang="en-US" dirty="0" err="1"/>
              <a:t>nicht</a:t>
            </a:r>
            <a:r>
              <a:rPr lang="en-US" dirty="0"/>
              <a:t> </a:t>
            </a:r>
            <a:r>
              <a:rPr lang="en-US" dirty="0" err="1"/>
              <a:t>darin</a:t>
            </a:r>
            <a:r>
              <a:rPr lang="en-US" dirty="0"/>
              <a:t>, </a:t>
            </a:r>
            <a:r>
              <a:rPr lang="en-US" dirty="0" err="1"/>
              <a:t>dass</a:t>
            </a:r>
            <a:r>
              <a:rPr lang="en-US" dirty="0"/>
              <a:t> </a:t>
            </a:r>
            <a:r>
              <a:rPr lang="en-US" dirty="0" err="1"/>
              <a:t>sie</a:t>
            </a:r>
            <a:r>
              <a:rPr lang="en-US" dirty="0"/>
              <a:t> </a:t>
            </a:r>
            <a:r>
              <a:rPr lang="en-US" dirty="0" err="1"/>
              <a:t>eine</a:t>
            </a:r>
            <a:r>
              <a:rPr lang="en-US" dirty="0"/>
              <a:t> </a:t>
            </a:r>
            <a:r>
              <a:rPr lang="en-US" dirty="0" err="1"/>
              <a:t>verlässliche</a:t>
            </a:r>
            <a:r>
              <a:rPr lang="en-US" dirty="0"/>
              <a:t> </a:t>
            </a:r>
            <a:r>
              <a:rPr lang="en-US" dirty="0" err="1"/>
              <a:t>Selbsterkenntis</a:t>
            </a:r>
            <a:r>
              <a:rPr lang="en-US" dirty="0"/>
              <a:t> </a:t>
            </a:r>
            <a:r>
              <a:rPr lang="en-US" dirty="0" err="1"/>
              <a:t>liefert</a:t>
            </a:r>
            <a:r>
              <a:rPr lang="en-US" dirty="0"/>
              <a:t> […], </a:t>
            </a:r>
            <a:r>
              <a:rPr lang="en-US" dirty="0" err="1"/>
              <a:t>sondern</a:t>
            </a:r>
            <a:r>
              <a:rPr lang="en-US" dirty="0"/>
              <a:t> </a:t>
            </a:r>
            <a:r>
              <a:rPr lang="en-US" dirty="0" err="1"/>
              <a:t>darin</a:t>
            </a:r>
            <a:r>
              <a:rPr lang="en-US" dirty="0"/>
              <a:t>, </a:t>
            </a:r>
            <a:r>
              <a:rPr lang="en-US" dirty="0" err="1"/>
              <a:t>dass</a:t>
            </a:r>
            <a:r>
              <a:rPr lang="en-US" dirty="0"/>
              <a:t> </a:t>
            </a:r>
            <a:r>
              <a:rPr lang="en-US" dirty="0" err="1"/>
              <a:t>sie</a:t>
            </a:r>
            <a:r>
              <a:rPr lang="en-US" dirty="0"/>
              <a:t> auf </a:t>
            </a:r>
            <a:r>
              <a:rPr lang="en-US" dirty="0" err="1"/>
              <a:t>schlagende</a:t>
            </a:r>
            <a:r>
              <a:rPr lang="en-US" dirty="0"/>
              <a:t> Weise die </a:t>
            </a:r>
            <a:r>
              <a:rPr lang="en-US" dirty="0" err="1"/>
              <a:t>Unmöglichkeit</a:t>
            </a:r>
            <a:r>
              <a:rPr lang="en-US" dirty="0"/>
              <a:t> der </a:t>
            </a:r>
            <a:r>
              <a:rPr lang="en-US" dirty="0" err="1"/>
              <a:t>Abgeschlossenheit</a:t>
            </a:r>
            <a:r>
              <a:rPr lang="en-US" dirty="0"/>
              <a:t> und der </a:t>
            </a:r>
            <a:r>
              <a:rPr lang="en-US" dirty="0" err="1"/>
              <a:t>Totalisierung</a:t>
            </a:r>
            <a:r>
              <a:rPr lang="en-US" dirty="0"/>
              <a:t> </a:t>
            </a:r>
            <a:r>
              <a:rPr lang="en-US" dirty="0" err="1"/>
              <a:t>aller</a:t>
            </a:r>
            <a:r>
              <a:rPr lang="en-US" dirty="0"/>
              <a:t> </a:t>
            </a:r>
            <a:r>
              <a:rPr lang="en-US" dirty="0" err="1"/>
              <a:t>aus</a:t>
            </a:r>
            <a:r>
              <a:rPr lang="en-US" dirty="0"/>
              <a:t> </a:t>
            </a:r>
            <a:r>
              <a:rPr lang="en-US" dirty="0" err="1"/>
              <a:t>tropologischen</a:t>
            </a:r>
            <a:r>
              <a:rPr lang="en-US" dirty="0"/>
              <a:t> </a:t>
            </a:r>
            <a:r>
              <a:rPr lang="en-US" dirty="0" err="1"/>
              <a:t>Substitutionen</a:t>
            </a:r>
            <a:r>
              <a:rPr lang="en-US" dirty="0"/>
              <a:t> </a:t>
            </a:r>
            <a:r>
              <a:rPr lang="en-US" dirty="0" err="1"/>
              <a:t>bestehendnen</a:t>
            </a:r>
            <a:r>
              <a:rPr lang="en-US" dirty="0"/>
              <a:t> </a:t>
            </a:r>
            <a:r>
              <a:rPr lang="en-US" dirty="0" err="1"/>
              <a:t>textuelllen</a:t>
            </a:r>
            <a:r>
              <a:rPr lang="en-US" dirty="0"/>
              <a:t> </a:t>
            </a:r>
            <a:r>
              <a:rPr lang="en-US" dirty="0" err="1"/>
              <a:t>Systeme</a:t>
            </a:r>
            <a:r>
              <a:rPr lang="en-US" dirty="0"/>
              <a:t> </a:t>
            </a:r>
            <a:r>
              <a:rPr lang="en-US" dirty="0" err="1"/>
              <a:t>demonstriert</a:t>
            </a:r>
            <a:r>
              <a:rPr lang="en-US" dirty="0"/>
              <a:t> (und das </a:t>
            </a:r>
            <a:r>
              <a:rPr lang="en-US" dirty="0" err="1"/>
              <a:t>heißt</a:t>
            </a:r>
            <a:r>
              <a:rPr lang="en-US" dirty="0"/>
              <a:t>, </a:t>
            </a:r>
            <a:r>
              <a:rPr lang="en-US" dirty="0" err="1"/>
              <a:t>dass</a:t>
            </a:r>
            <a:r>
              <a:rPr lang="en-US" dirty="0"/>
              <a:t> es </a:t>
            </a:r>
            <a:r>
              <a:rPr lang="en-US" dirty="0" err="1"/>
              <a:t>solche</a:t>
            </a:r>
            <a:r>
              <a:rPr lang="en-US" dirty="0"/>
              <a:t> </a:t>
            </a:r>
            <a:r>
              <a:rPr lang="en-US" dirty="0" err="1"/>
              <a:t>Systeme</a:t>
            </a:r>
            <a:r>
              <a:rPr lang="en-US" dirty="0"/>
              <a:t> n</a:t>
            </a:r>
            <a:r>
              <a:rPr lang="cs-CZ" dirty="0"/>
              <a:t>i</a:t>
            </a:r>
            <a:r>
              <a:rPr lang="en-US" dirty="0" err="1"/>
              <a:t>cht</a:t>
            </a:r>
            <a:r>
              <a:rPr lang="en-US" dirty="0"/>
              <a:t> </a:t>
            </a:r>
            <a:r>
              <a:rPr lang="en-US" dirty="0" err="1"/>
              <a:t>geb</a:t>
            </a:r>
            <a:r>
              <a:rPr lang="cs-CZ" dirty="0"/>
              <a:t>e</a:t>
            </a:r>
            <a:r>
              <a:rPr lang="en-US" dirty="0"/>
              <a:t>n </a:t>
            </a:r>
            <a:r>
              <a:rPr lang="en-US" dirty="0" err="1"/>
              <a:t>kann</a:t>
            </a:r>
            <a:r>
              <a:rPr lang="en-US" dirty="0"/>
              <a:t>).</a:t>
            </a:r>
            <a:endParaRPr lang="cs-CZ" dirty="0"/>
          </a:p>
        </p:txBody>
      </p:sp>
    </p:spTree>
    <p:extLst>
      <p:ext uri="{BB962C8B-B14F-4D97-AF65-F5344CB8AC3E}">
        <p14:creationId xmlns:p14="http://schemas.microsoft.com/office/powerpoint/2010/main" val="90456498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683</TotalTime>
  <Words>1876</Words>
  <Application>Microsoft Office PowerPoint</Application>
  <PresentationFormat>Širokoúhlá obrazovka</PresentationFormat>
  <Paragraphs>98</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Calibri Light</vt:lpstr>
      <vt:lpstr>Motiv Office</vt:lpstr>
      <vt:lpstr>Autobiograhie, </vt:lpstr>
      <vt:lpstr>Texte zur Autobiographie</vt:lpstr>
      <vt:lpstr>Texte Autobiographie</vt:lpstr>
      <vt:lpstr>Goethes Definition des Genres als Wertungskriterium gültig</vt:lpstr>
      <vt:lpstr>Funktion</vt:lpstr>
      <vt:lpstr>Wie fallen die Autobiographien mit den Epochen der Literatur nach 1945 zusammen?</vt:lpstr>
      <vt:lpstr>Paul de Man</vt:lpstr>
      <vt:lpstr>Paul de Man</vt:lpstr>
      <vt:lpstr>Paul de Man</vt:lpstr>
      <vt:lpstr> Tropologie als Lehre von Kriterien, welche Tropen  für welche Methode geeignet sind</vt:lpstr>
      <vt:lpstr>Philippe Lejeune, Le Pacte autobiographique (1975)</vt:lpstr>
      <vt:lpstr>Vergangenheitsvergegenwärtigung</vt:lpstr>
      <vt:lpstr>Kaiserpanorama</vt:lpstr>
      <vt:lpstr>Kaiserpanorama</vt:lpstr>
      <vt:lpstr>Aktualisieren</vt:lpstr>
      <vt:lpstr>Uwe Naumann und Birgit Fulton</vt:lpstr>
      <vt:lpstr>Rückschläge</vt:lpstr>
      <vt:lpstr>Über Jean Cocteau</vt:lpstr>
      <vt:lpstr>Heimsuchung des Europäischen Geistes</vt:lpstr>
      <vt:lpstr>Gottfried Benn (1886-1956)</vt:lpstr>
      <vt:lpstr>Rechtfertigung</vt:lpstr>
      <vt:lpstr>Schatten der Vergangenheit, 395</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Autobiograhie</dc:title>
  <dc:creator>Zdeněk Mareček</dc:creator>
  <cp:lastModifiedBy>Zdeněk Mareček</cp:lastModifiedBy>
  <cp:revision>52</cp:revision>
  <dcterms:created xsi:type="dcterms:W3CDTF">2018-02-20T10:58:56Z</dcterms:created>
  <dcterms:modified xsi:type="dcterms:W3CDTF">2020-02-21T11:25:46Z</dcterms:modified>
</cp:coreProperties>
</file>