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8" r:id="rId4"/>
    <p:sldId id="260" r:id="rId5"/>
    <p:sldId id="261" r:id="rId6"/>
    <p:sldId id="263" r:id="rId7"/>
    <p:sldId id="266" r:id="rId8"/>
    <p:sldId id="262" r:id="rId9"/>
    <p:sldId id="267" r:id="rId10"/>
    <p:sldId id="264" r:id="rId11"/>
    <p:sldId id="269" r:id="rId12"/>
    <p:sldId id="265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8B4C61-281F-44D1-B70E-C788AECBA75C}" type="datetimeFigureOut">
              <a:rPr lang="cs-CZ" smtClean="0"/>
              <a:t>28.3.2020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129756-351C-4962-8AFD-D56D8F0CABE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Diplomový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6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Co je třeba ke konzultaci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Titul</a:t>
            </a:r>
          </a:p>
          <a:p>
            <a:r>
              <a:rPr lang="cs-CZ" dirty="0" smtClean="0"/>
              <a:t>Podtitul</a:t>
            </a:r>
          </a:p>
          <a:p>
            <a:r>
              <a:rPr lang="cs-CZ" dirty="0" smtClean="0"/>
              <a:t>Dispozice – struktura práce</a:t>
            </a:r>
          </a:p>
          <a:p>
            <a:endParaRPr lang="cs-CZ" dirty="0"/>
          </a:p>
          <a:p>
            <a:r>
              <a:rPr lang="cs-CZ" dirty="0" smtClean="0"/>
              <a:t>Před konzultací zaslat vedoucímu práce vždy písemnou zprávu o procesu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2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Co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není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diplomová práce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Slovník</a:t>
            </a:r>
          </a:p>
          <a:p>
            <a:r>
              <a:rPr lang="cs-CZ" dirty="0" smtClean="0"/>
              <a:t>Učebnice/cvičebnice</a:t>
            </a:r>
          </a:p>
          <a:p>
            <a:r>
              <a:rPr lang="cs-CZ" dirty="0" smtClean="0"/>
              <a:t>Heslo v lexikonu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Esej</a:t>
            </a:r>
          </a:p>
          <a:p>
            <a:r>
              <a:rPr lang="cs-CZ" dirty="0" smtClean="0"/>
              <a:t>Popularizační text</a:t>
            </a:r>
          </a:p>
          <a:p>
            <a:r>
              <a:rPr lang="cs-CZ" dirty="0" smtClean="0"/>
              <a:t>Internetové stránky</a:t>
            </a:r>
          </a:p>
          <a:p>
            <a:endParaRPr lang="cs-CZ" dirty="0"/>
          </a:p>
          <a:p>
            <a:r>
              <a:rPr lang="cs-CZ" dirty="0" smtClean="0"/>
              <a:t>Můžete však psát o historii žánru (např. um. recenze).</a:t>
            </a:r>
          </a:p>
          <a:p>
            <a:r>
              <a:rPr lang="cs-CZ" dirty="0" smtClean="0"/>
              <a:t>Nebo srovnávat učebnice z různých zemí a dob</a:t>
            </a:r>
          </a:p>
          <a:p>
            <a:r>
              <a:rPr lang="cs-CZ" dirty="0" smtClean="0"/>
              <a:t>Nebo o tom, jak a za jakými účelem tvořit internetové stránky…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7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hodnotí při obhajobě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Jaké otázky si autor-kandidát klade?</a:t>
            </a:r>
          </a:p>
          <a:p>
            <a:r>
              <a:rPr lang="cs-CZ" dirty="0" smtClean="0"/>
              <a:t>K jakým závěrům dospěl? A hlavně:</a:t>
            </a:r>
          </a:p>
          <a:p>
            <a:r>
              <a:rPr lang="cs-CZ" dirty="0" smtClean="0"/>
              <a:t>O co své závěry opírá? Jak je formuluje?</a:t>
            </a:r>
          </a:p>
          <a:p>
            <a:r>
              <a:rPr lang="cs-CZ" dirty="0" smtClean="0"/>
              <a:t>Jaké argumenty uvádí? Umí argumentovat?</a:t>
            </a:r>
          </a:p>
          <a:p>
            <a:r>
              <a:rPr lang="cs-CZ" dirty="0" smtClean="0"/>
              <a:t>Jak svůj text strukturuje?</a:t>
            </a:r>
          </a:p>
          <a:p>
            <a:r>
              <a:rPr lang="cs-CZ" dirty="0" smtClean="0"/>
              <a:t>Umí používat v oboru terminologii oboru?</a:t>
            </a:r>
          </a:p>
          <a:p>
            <a:r>
              <a:rPr lang="cs-CZ" dirty="0" smtClean="0"/>
              <a:t>Na jaké úrovni je jazyk, jakým je práce napsána?</a:t>
            </a:r>
          </a:p>
          <a:p>
            <a:r>
              <a:rPr lang="cs-CZ" dirty="0" smtClean="0"/>
              <a:t>Umí pracovat s prameny? Jsou relevantní?</a:t>
            </a:r>
          </a:p>
          <a:p>
            <a:r>
              <a:rPr lang="cs-CZ" dirty="0" smtClean="0"/>
              <a:t>Rozlišuje mezi citacemi a referencemi?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6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individuální přípravy na </a:t>
            </a:r>
            <a:r>
              <a:rPr lang="cs-CZ" dirty="0" smtClean="0"/>
              <a:t>příští dobu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Systematické hledání tématu a předmětu</a:t>
            </a:r>
          </a:p>
          <a:p>
            <a:r>
              <a:rPr lang="cs-CZ" dirty="0" smtClean="0"/>
              <a:t>2. Najít nejméně tři diplomové práce (např. na FF MU nebo v zahraničních zdrojích) a zaměřit se na hledané parametry (struktura, jak je napsaný úvod, zdůvodnění tématu práce) a připravit si k tomu výpisky s komentářem tak, abyste o tom mohli příště </a:t>
            </a:r>
            <a:r>
              <a:rPr lang="cs-CZ" smtClean="0"/>
              <a:t>referovat</a:t>
            </a:r>
            <a:r>
              <a:rPr lang="cs-CZ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68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Proč  vůbec psát text diplomové práce?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 psát znamená rozšiřovat si odborný obzor</a:t>
            </a:r>
          </a:p>
          <a:p>
            <a:r>
              <a:rPr lang="cs-CZ" dirty="0" smtClean="0"/>
              <a:t>- rozvíjet svoje individuální schopnosti</a:t>
            </a:r>
          </a:p>
          <a:p>
            <a:r>
              <a:rPr lang="cs-CZ" dirty="0" smtClean="0"/>
              <a:t>- dozvídat se něco o sobě</a:t>
            </a:r>
          </a:p>
          <a:p>
            <a:r>
              <a:rPr lang="cs-CZ" dirty="0" smtClean="0"/>
              <a:t>- psaní jako proces hledání adekvátního jazyka</a:t>
            </a:r>
          </a:p>
          <a:p>
            <a:r>
              <a:rPr lang="cs-CZ" dirty="0" smtClean="0"/>
              <a:t>- Studentův text se dostává do dialogu/stojí v kontextu oboru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6458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 rozumíme pod pojmem „akademické vzdělání“???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 nemá soukromý ráz</a:t>
            </a:r>
          </a:p>
          <a:p>
            <a:r>
              <a:rPr lang="cs-CZ" dirty="0" smtClean="0"/>
              <a:t>Je to vstup do abstraktního prostoru jistého oboru, vědecké disciplíny</a:t>
            </a:r>
          </a:p>
          <a:p>
            <a:r>
              <a:rPr lang="cs-CZ" dirty="0" smtClean="0">
                <a:solidFill>
                  <a:schemeClr val="accent3"/>
                </a:solidFill>
              </a:rPr>
              <a:t>Smyslem diplomové práce je prokázat </a:t>
            </a:r>
            <a:r>
              <a:rPr lang="cs-CZ" dirty="0" smtClean="0"/>
              <a:t>schopnost</a:t>
            </a:r>
          </a:p>
          <a:p>
            <a:r>
              <a:rPr lang="cs-CZ" dirty="0" smtClean="0"/>
              <a:t>A/ práce s prameny (zdroje, citace, reference)</a:t>
            </a:r>
          </a:p>
          <a:p>
            <a:r>
              <a:rPr lang="cs-CZ" dirty="0" smtClean="0"/>
              <a:t>B/ kritického myšlení (formulace problému, odborné argumentace)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0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Student - tvůrce</a:t>
            </a:r>
          </a:p>
          <a:p>
            <a:r>
              <a:rPr lang="cs-CZ" dirty="0" smtClean="0"/>
              <a:t>Vedoucí práce (</a:t>
            </a:r>
            <a:r>
              <a:rPr lang="cs-CZ" dirty="0" err="1" smtClean="0"/>
              <a:t>veileder</a:t>
            </a:r>
            <a:r>
              <a:rPr lang="cs-CZ" dirty="0" smtClean="0"/>
              <a:t>) </a:t>
            </a:r>
          </a:p>
          <a:p>
            <a:r>
              <a:rPr lang="cs-CZ" dirty="0" smtClean="0"/>
              <a:t>Oponent – hodnocení v kontextu oboru</a:t>
            </a:r>
          </a:p>
          <a:p>
            <a:endParaRPr lang="cs-CZ" dirty="0"/>
          </a:p>
          <a:p>
            <a:r>
              <a:rPr lang="cs-CZ" dirty="0" smtClean="0"/>
              <a:t>Obhajoba jako samostatná část </a:t>
            </a:r>
            <a:r>
              <a:rPr lang="cs-CZ" smtClean="0"/>
              <a:t>závěrečné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solidFill>
                  <a:schemeClr val="accent2"/>
                </a:solidFill>
              </a:rPr>
              <a:t>Hledání 1.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 – lingvistika, literatura, kultura, společenské vědy, dějiny, umění</a:t>
            </a:r>
          </a:p>
          <a:p>
            <a:r>
              <a:rPr lang="cs-CZ" dirty="0" smtClean="0"/>
              <a:t>Téma</a:t>
            </a:r>
          </a:p>
          <a:p>
            <a:r>
              <a:rPr lang="cs-CZ" dirty="0" smtClean="0"/>
              <a:t>Specifikace tématu</a:t>
            </a:r>
          </a:p>
          <a:p>
            <a:r>
              <a:rPr lang="cs-CZ" dirty="0" smtClean="0"/>
              <a:t>Formulace problému</a:t>
            </a:r>
          </a:p>
          <a:p>
            <a:r>
              <a:rPr lang="cs-CZ" dirty="0" smtClean="0"/>
              <a:t>Formulace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1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Hledání 2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 literatura</a:t>
            </a:r>
          </a:p>
          <a:p>
            <a:r>
              <a:rPr lang="cs-CZ" dirty="0" smtClean="0"/>
              <a:t>Sekundární literatura</a:t>
            </a:r>
          </a:p>
          <a:p>
            <a:r>
              <a:rPr lang="cs-CZ" dirty="0" smtClean="0"/>
              <a:t>Další (např. interview s respondenty)</a:t>
            </a:r>
          </a:p>
          <a:p>
            <a:endParaRPr lang="cs-CZ" dirty="0"/>
          </a:p>
          <a:p>
            <a:r>
              <a:rPr lang="cs-CZ" b="1" dirty="0" smtClean="0"/>
              <a:t>Reálná</a:t>
            </a:r>
            <a:r>
              <a:rPr lang="cs-CZ" dirty="0" smtClean="0"/>
              <a:t> proveditelnost a dosažitelnost zdrojů (také jazyková)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364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Přípravná fáze je velmi důležitá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totiž zapotřebí formulovat:</a:t>
            </a:r>
          </a:p>
          <a:p>
            <a:r>
              <a:rPr lang="cs-CZ" dirty="0" smtClean="0"/>
              <a:t>nejen rámcové téma, konkrétní předmět práce</a:t>
            </a:r>
          </a:p>
          <a:p>
            <a:r>
              <a:rPr lang="cs-CZ" dirty="0" smtClean="0"/>
              <a:t>+ VAŠI OTÁZKU, na kterou bude bakalářská práce odpovědí</a:t>
            </a:r>
          </a:p>
          <a:p>
            <a:r>
              <a:rPr lang="cs-CZ" dirty="0" smtClean="0"/>
              <a:t>+ ZDŮVODNĚNÍ  vašeho tématu i otázky</a:t>
            </a:r>
          </a:p>
          <a:p>
            <a:endParaRPr lang="cs-CZ" dirty="0" smtClean="0"/>
          </a:p>
          <a:p>
            <a:r>
              <a:rPr lang="cs-CZ" dirty="0" smtClean="0"/>
              <a:t>Je třeba mít přehled o tom, co bylo o daném tématu napsáno</a:t>
            </a:r>
          </a:p>
          <a:p>
            <a:r>
              <a:rPr lang="cs-CZ" dirty="0" smtClean="0"/>
              <a:t>V jisté fázi mentální přípravy: hypotézu, se kterou se dá dále pracovat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3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Proces psaní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četba textů</a:t>
            </a:r>
          </a:p>
          <a:p>
            <a:r>
              <a:rPr lang="cs-CZ" dirty="0" smtClean="0"/>
              <a:t>Rešerše – sběr a věcné zpracování informací</a:t>
            </a:r>
          </a:p>
          <a:p>
            <a:r>
              <a:rPr lang="cs-CZ" dirty="0" smtClean="0"/>
              <a:t>Komentář – je z vaší perspektivy, ale není soukromý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 t e n í 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součást psaní. Nečekejte až všechno přečtete. Začněte psát prakticky hned.</a:t>
            </a:r>
          </a:p>
          <a:p>
            <a:r>
              <a:rPr lang="cs-CZ" dirty="0" smtClean="0"/>
              <a:t>Čtení má probíhat POD ÚHLEM POHLEDU…</a:t>
            </a:r>
          </a:p>
          <a:p>
            <a:r>
              <a:rPr lang="cs-CZ" dirty="0" smtClean="0"/>
              <a:t>Musí být AKTIVNÍ + EFEKTIVNÍ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9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490</Words>
  <Application>Microsoft Office PowerPoint</Application>
  <PresentationFormat>Předvádění na obrazovce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Diplomový seminář</vt:lpstr>
      <vt:lpstr>Proč  vůbec psát text diplomové práce?</vt:lpstr>
      <vt:lpstr>Co rozumíme pod pojmem „akademické vzdělání“???</vt:lpstr>
      <vt:lpstr>Aktéři procesu</vt:lpstr>
      <vt:lpstr>  Hledání 1.</vt:lpstr>
      <vt:lpstr>Hledání 2</vt:lpstr>
      <vt:lpstr>Přípravná fáze je velmi důležitá</vt:lpstr>
      <vt:lpstr>Proces psaní</vt:lpstr>
      <vt:lpstr>Č t e n í </vt:lpstr>
      <vt:lpstr>Co je třeba ke konzultaci</vt:lpstr>
      <vt:lpstr>Co není diplomová práce</vt:lpstr>
      <vt:lpstr>Co se hodnotí při obhajobě</vt:lpstr>
      <vt:lpstr>Zadání individuální přípravy na příští dobu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Diplomový seminář</dc:title>
  <dc:creator>user</dc:creator>
  <cp:lastModifiedBy>user</cp:lastModifiedBy>
  <cp:revision>18</cp:revision>
  <dcterms:created xsi:type="dcterms:W3CDTF">2013-10-02T19:30:21Z</dcterms:created>
  <dcterms:modified xsi:type="dcterms:W3CDTF">2020-03-28T15:46:15Z</dcterms:modified>
</cp:coreProperties>
</file>