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70F6F-FED0-43D0-A1F6-5A32D8B08588}" type="datetimeFigureOut">
              <a:rPr lang="cs-CZ" smtClean="0"/>
              <a:t>28.2.2020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992C3-4058-4338-AF59-424A8ADB27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4831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70F6F-FED0-43D0-A1F6-5A32D8B08588}" type="datetimeFigureOut">
              <a:rPr lang="cs-CZ" smtClean="0"/>
              <a:t>28.2.2020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992C3-4058-4338-AF59-424A8ADB27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0048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70F6F-FED0-43D0-A1F6-5A32D8B08588}" type="datetimeFigureOut">
              <a:rPr lang="cs-CZ" smtClean="0"/>
              <a:t>28.2.2020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992C3-4058-4338-AF59-424A8ADB27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256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70F6F-FED0-43D0-A1F6-5A32D8B08588}" type="datetimeFigureOut">
              <a:rPr lang="cs-CZ" smtClean="0"/>
              <a:t>28.2.2020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992C3-4058-4338-AF59-424A8ADB27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265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70F6F-FED0-43D0-A1F6-5A32D8B08588}" type="datetimeFigureOut">
              <a:rPr lang="cs-CZ" smtClean="0"/>
              <a:t>28.2.2020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992C3-4058-4338-AF59-424A8ADB27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1580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70F6F-FED0-43D0-A1F6-5A32D8B08588}" type="datetimeFigureOut">
              <a:rPr lang="cs-CZ" smtClean="0"/>
              <a:t>28.2.2020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992C3-4058-4338-AF59-424A8ADB27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2560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70F6F-FED0-43D0-A1F6-5A32D8B08588}" type="datetimeFigureOut">
              <a:rPr lang="cs-CZ" smtClean="0"/>
              <a:t>28.2.2020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992C3-4058-4338-AF59-424A8ADB27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125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70F6F-FED0-43D0-A1F6-5A32D8B08588}" type="datetimeFigureOut">
              <a:rPr lang="cs-CZ" smtClean="0"/>
              <a:t>28.2.2020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992C3-4058-4338-AF59-424A8ADB27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2625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70F6F-FED0-43D0-A1F6-5A32D8B08588}" type="datetimeFigureOut">
              <a:rPr lang="cs-CZ" smtClean="0"/>
              <a:t>28.2.2020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992C3-4058-4338-AF59-424A8ADB27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760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70F6F-FED0-43D0-A1F6-5A32D8B08588}" type="datetimeFigureOut">
              <a:rPr lang="cs-CZ" smtClean="0"/>
              <a:t>28.2.2020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992C3-4058-4338-AF59-424A8ADB27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9680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70F6F-FED0-43D0-A1F6-5A32D8B08588}" type="datetimeFigureOut">
              <a:rPr lang="cs-CZ" smtClean="0"/>
              <a:t>28.2.2020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992C3-4058-4338-AF59-424A8ADB27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9101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570F6F-FED0-43D0-A1F6-5A32D8B08588}" type="datetimeFigureOut">
              <a:rPr lang="cs-CZ" smtClean="0"/>
              <a:t>28.2.2020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992C3-4058-4338-AF59-424A8ADB27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3197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cs.wikipedia.org/wiki/P%C5%99edlo%C5%BEka" TargetMode="External"/><Relationship Id="rId3" Type="http://schemas.openxmlformats.org/officeDocument/2006/relationships/hyperlink" Target="http://cs.wikipedia.org/wiki/P%C5%99%C3%ADdavn%C3%A9_jm%C3%A9no" TargetMode="External"/><Relationship Id="rId7" Type="http://schemas.openxmlformats.org/officeDocument/2006/relationships/hyperlink" Target="http://cs.wikipedia.org/wiki/P%C5%99%C3%ADslovce" TargetMode="External"/><Relationship Id="rId2" Type="http://schemas.openxmlformats.org/officeDocument/2006/relationships/hyperlink" Target="http://cs.wikipedia.org/wiki/Podstatn%C3%A9_jm%C3%A9no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s.wikipedia.org/wiki/Sloveso" TargetMode="External"/><Relationship Id="rId11" Type="http://schemas.openxmlformats.org/officeDocument/2006/relationships/hyperlink" Target="http://cs.wikipedia.org/wiki/Citoslovce" TargetMode="External"/><Relationship Id="rId5" Type="http://schemas.openxmlformats.org/officeDocument/2006/relationships/hyperlink" Target="http://cs.wikipedia.org/wiki/%C4%8C%C3%ADslovka" TargetMode="External"/><Relationship Id="rId10" Type="http://schemas.openxmlformats.org/officeDocument/2006/relationships/hyperlink" Target="http://cs.wikipedia.org/wiki/%C4%8C%C3%A1stice_(slovn%C3%AD_druh)" TargetMode="External"/><Relationship Id="rId4" Type="http://schemas.openxmlformats.org/officeDocument/2006/relationships/hyperlink" Target="http://cs.wikipedia.org/wiki/Z%C3%A1jmeno" TargetMode="External"/><Relationship Id="rId9" Type="http://schemas.openxmlformats.org/officeDocument/2006/relationships/hyperlink" Target="http://cs.wikipedia.org/wiki/Spojka_(slovn%C3%AD_druh)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essurssidene.no/view.cgi?&amp;link_id=0.6262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Ordklasser</a:t>
            </a:r>
            <a:r>
              <a:rPr lang="cs-CZ" dirty="0" smtClean="0"/>
              <a:t> i </a:t>
            </a:r>
            <a:r>
              <a:rPr lang="cs-CZ" dirty="0" err="1" smtClean="0"/>
              <a:t>norsk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smtClean="0">
                <a:solidFill>
                  <a:schemeClr val="tx1"/>
                </a:solidFill>
              </a:rPr>
              <a:t>Oversikt</a:t>
            </a:r>
            <a:r>
              <a:rPr lang="cs-CZ" smtClean="0">
                <a:solidFill>
                  <a:schemeClr val="tx1"/>
                </a:solidFill>
              </a:rPr>
              <a:t>-actual</a:t>
            </a:r>
            <a:endParaRPr lang="nb-NO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3082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Čeština - 10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cs-CZ" dirty="0" smtClean="0">
                <a:hlinkClick r:id="rId2" tooltip="Podstatné jméno"/>
              </a:rPr>
              <a:t>podstatná </a:t>
            </a:r>
            <a:r>
              <a:rPr lang="cs-CZ" dirty="0">
                <a:hlinkClick r:id="rId2" tooltip="Podstatné jméno"/>
              </a:rPr>
              <a:t>jména</a:t>
            </a:r>
            <a:r>
              <a:rPr lang="cs-CZ" dirty="0"/>
              <a:t> (</a:t>
            </a:r>
            <a:r>
              <a:rPr lang="cs-CZ" i="1" dirty="0"/>
              <a:t>Substantiva</a:t>
            </a:r>
            <a:r>
              <a:rPr lang="cs-CZ" dirty="0"/>
              <a:t>)</a:t>
            </a:r>
          </a:p>
          <a:p>
            <a:pPr lvl="0"/>
            <a:r>
              <a:rPr lang="cs-CZ" dirty="0">
                <a:hlinkClick r:id="rId3" tooltip="Přídavné jméno"/>
              </a:rPr>
              <a:t>přídavná jména</a:t>
            </a:r>
            <a:r>
              <a:rPr lang="cs-CZ" dirty="0"/>
              <a:t> (</a:t>
            </a:r>
            <a:r>
              <a:rPr lang="cs-CZ" i="1" dirty="0"/>
              <a:t>Adjektiva</a:t>
            </a:r>
            <a:r>
              <a:rPr lang="cs-CZ" dirty="0"/>
              <a:t>)</a:t>
            </a:r>
          </a:p>
          <a:p>
            <a:pPr lvl="0"/>
            <a:r>
              <a:rPr lang="cs-CZ" dirty="0">
                <a:hlinkClick r:id="rId4" tooltip="Zájmeno"/>
              </a:rPr>
              <a:t>zájmena</a:t>
            </a:r>
            <a:r>
              <a:rPr lang="cs-CZ" dirty="0"/>
              <a:t> (</a:t>
            </a:r>
            <a:r>
              <a:rPr lang="cs-CZ" i="1" dirty="0" err="1"/>
              <a:t>Pronomina</a:t>
            </a:r>
            <a:r>
              <a:rPr lang="cs-CZ" dirty="0"/>
              <a:t>)</a:t>
            </a:r>
          </a:p>
          <a:p>
            <a:pPr lvl="0"/>
            <a:r>
              <a:rPr lang="cs-CZ" dirty="0">
                <a:hlinkClick r:id="rId5" tooltip="Číslovka"/>
              </a:rPr>
              <a:t>číslovky</a:t>
            </a:r>
            <a:r>
              <a:rPr lang="cs-CZ" dirty="0"/>
              <a:t> (</a:t>
            </a:r>
            <a:r>
              <a:rPr lang="cs-CZ" i="1" dirty="0"/>
              <a:t>Numeralia</a:t>
            </a:r>
            <a:r>
              <a:rPr lang="cs-CZ" dirty="0"/>
              <a:t>)</a:t>
            </a:r>
          </a:p>
          <a:p>
            <a:pPr lvl="0"/>
            <a:r>
              <a:rPr lang="cs-CZ" dirty="0">
                <a:hlinkClick r:id="rId6" tooltip="Sloveso"/>
              </a:rPr>
              <a:t>slovesa</a:t>
            </a:r>
            <a:r>
              <a:rPr lang="cs-CZ" dirty="0"/>
              <a:t> (</a:t>
            </a:r>
            <a:r>
              <a:rPr lang="cs-CZ" i="1" dirty="0"/>
              <a:t>Verba</a:t>
            </a:r>
            <a:r>
              <a:rPr lang="cs-CZ" dirty="0"/>
              <a:t>)</a:t>
            </a:r>
          </a:p>
          <a:p>
            <a:pPr lvl="0"/>
            <a:r>
              <a:rPr lang="cs-CZ" dirty="0">
                <a:hlinkClick r:id="rId7" tooltip="Příslovce"/>
              </a:rPr>
              <a:t>příslovce</a:t>
            </a:r>
            <a:r>
              <a:rPr lang="cs-CZ" dirty="0"/>
              <a:t> (</a:t>
            </a:r>
            <a:r>
              <a:rPr lang="cs-CZ" i="1" dirty="0"/>
              <a:t>Adverbia</a:t>
            </a:r>
            <a:r>
              <a:rPr lang="cs-CZ" dirty="0"/>
              <a:t>)</a:t>
            </a:r>
          </a:p>
          <a:p>
            <a:pPr lvl="0"/>
            <a:r>
              <a:rPr lang="cs-CZ" dirty="0">
                <a:hlinkClick r:id="rId8" tooltip="Předložka"/>
              </a:rPr>
              <a:t>předložky</a:t>
            </a:r>
            <a:r>
              <a:rPr lang="cs-CZ" dirty="0"/>
              <a:t> (</a:t>
            </a:r>
            <a:r>
              <a:rPr lang="cs-CZ" i="1" dirty="0"/>
              <a:t>Prepozice</a:t>
            </a:r>
            <a:r>
              <a:rPr lang="cs-CZ" dirty="0"/>
              <a:t>)</a:t>
            </a:r>
          </a:p>
          <a:p>
            <a:pPr lvl="0"/>
            <a:r>
              <a:rPr lang="cs-CZ" dirty="0">
                <a:hlinkClick r:id="rId9" tooltip="Spojka (slovní druh)"/>
              </a:rPr>
              <a:t>spojky</a:t>
            </a:r>
            <a:r>
              <a:rPr lang="cs-CZ" dirty="0"/>
              <a:t> (</a:t>
            </a:r>
            <a:r>
              <a:rPr lang="cs-CZ" i="1" dirty="0"/>
              <a:t>Konjunkce</a:t>
            </a:r>
            <a:r>
              <a:rPr lang="cs-CZ" dirty="0"/>
              <a:t>)</a:t>
            </a:r>
          </a:p>
          <a:p>
            <a:pPr lvl="0"/>
            <a:r>
              <a:rPr lang="cs-CZ" dirty="0">
                <a:hlinkClick r:id="rId10" tooltip="Částice (slovní druh)"/>
              </a:rPr>
              <a:t>částice</a:t>
            </a:r>
            <a:r>
              <a:rPr lang="cs-CZ" dirty="0"/>
              <a:t> (</a:t>
            </a:r>
            <a:r>
              <a:rPr lang="cs-CZ" i="1" dirty="0"/>
              <a:t>Partikule</a:t>
            </a:r>
            <a:r>
              <a:rPr lang="cs-CZ" dirty="0"/>
              <a:t>)</a:t>
            </a:r>
          </a:p>
          <a:p>
            <a:pPr lvl="0"/>
            <a:r>
              <a:rPr lang="cs-CZ" dirty="0">
                <a:hlinkClick r:id="rId11" tooltip="Citoslovce"/>
              </a:rPr>
              <a:t>citoslovce</a:t>
            </a:r>
            <a:r>
              <a:rPr lang="cs-CZ" dirty="0"/>
              <a:t> (</a:t>
            </a:r>
            <a:r>
              <a:rPr lang="cs-CZ" i="1" dirty="0"/>
              <a:t>Interjekce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7096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Ordklasse</a:t>
            </a:r>
            <a:r>
              <a:rPr lang="cs-CZ" dirty="0" smtClean="0"/>
              <a:t> - </a:t>
            </a:r>
            <a:r>
              <a:rPr lang="cs-CZ" dirty="0" err="1" smtClean="0"/>
              <a:t>definisjon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En </a:t>
            </a:r>
            <a:r>
              <a:rPr lang="cs-CZ" dirty="0" err="1"/>
              <a:t>ordklasse</a:t>
            </a:r>
            <a:r>
              <a:rPr lang="cs-CZ" dirty="0"/>
              <a:t>  </a:t>
            </a:r>
            <a:r>
              <a:rPr lang="cs-CZ" dirty="0" err="1"/>
              <a:t>er</a:t>
            </a:r>
            <a:r>
              <a:rPr lang="cs-CZ" dirty="0"/>
              <a:t> en </a:t>
            </a:r>
            <a:r>
              <a:rPr lang="cs-CZ" dirty="0" err="1"/>
              <a:t>gruppe</a:t>
            </a:r>
            <a:r>
              <a:rPr lang="cs-CZ" dirty="0"/>
              <a:t> </a:t>
            </a:r>
            <a:r>
              <a:rPr lang="cs-CZ" dirty="0" err="1"/>
              <a:t>av</a:t>
            </a:r>
            <a:r>
              <a:rPr lang="cs-CZ" dirty="0"/>
              <a:t> </a:t>
            </a:r>
            <a:r>
              <a:rPr lang="cs-CZ" dirty="0" err="1"/>
              <a:t>ord</a:t>
            </a:r>
            <a:r>
              <a:rPr lang="cs-CZ" dirty="0"/>
              <a:t> </a:t>
            </a:r>
            <a:r>
              <a:rPr lang="cs-CZ" dirty="0" err="1"/>
              <a:t>som</a:t>
            </a:r>
            <a:r>
              <a:rPr lang="cs-CZ" dirty="0"/>
              <a:t> </a:t>
            </a:r>
            <a:r>
              <a:rPr lang="cs-CZ" dirty="0" err="1"/>
              <a:t>har</a:t>
            </a:r>
            <a:r>
              <a:rPr lang="cs-CZ" dirty="0"/>
              <a:t> </a:t>
            </a:r>
            <a:r>
              <a:rPr lang="cs-CZ" dirty="0" err="1"/>
              <a:t>felles</a:t>
            </a:r>
            <a:r>
              <a:rPr lang="cs-CZ" dirty="0"/>
              <a:t> </a:t>
            </a:r>
            <a:r>
              <a:rPr lang="cs-CZ" dirty="0" err="1"/>
              <a:t>egenskaper</a:t>
            </a:r>
            <a:r>
              <a:rPr lang="cs-CZ" dirty="0"/>
              <a:t> </a:t>
            </a:r>
            <a:r>
              <a:rPr lang="cs-CZ" dirty="0" err="1"/>
              <a:t>når</a:t>
            </a:r>
            <a:r>
              <a:rPr lang="cs-CZ" dirty="0"/>
              <a:t> </a:t>
            </a:r>
            <a:r>
              <a:rPr lang="cs-CZ" dirty="0" err="1"/>
              <a:t>det</a:t>
            </a:r>
            <a:r>
              <a:rPr lang="cs-CZ" dirty="0"/>
              <a:t> </a:t>
            </a:r>
            <a:r>
              <a:rPr lang="cs-CZ" dirty="0" err="1"/>
              <a:t>gjelder</a:t>
            </a:r>
            <a:r>
              <a:rPr lang="cs-CZ" dirty="0"/>
              <a:t> </a:t>
            </a:r>
            <a:r>
              <a:rPr lang="cs-CZ" dirty="0" err="1"/>
              <a:t>bøyningsformer</a:t>
            </a:r>
            <a:r>
              <a:rPr lang="cs-CZ" dirty="0"/>
              <a:t> (</a:t>
            </a:r>
            <a:r>
              <a:rPr lang="cs-CZ" dirty="0" err="1"/>
              <a:t>morfologi</a:t>
            </a:r>
            <a:r>
              <a:rPr lang="cs-CZ" dirty="0"/>
              <a:t>)</a:t>
            </a:r>
            <a:r>
              <a:rPr lang="cs-CZ" dirty="0" err="1"/>
              <a:t>eller</a:t>
            </a:r>
            <a:r>
              <a:rPr lang="cs-CZ" dirty="0"/>
              <a:t> </a:t>
            </a:r>
            <a:r>
              <a:rPr lang="cs-CZ" dirty="0" err="1"/>
              <a:t>setningsfunskjon</a:t>
            </a:r>
            <a:r>
              <a:rPr lang="cs-CZ" dirty="0"/>
              <a:t> (</a:t>
            </a:r>
            <a:r>
              <a:rPr lang="cs-CZ" dirty="0" err="1"/>
              <a:t>syntaks</a:t>
            </a:r>
            <a:r>
              <a:rPr lang="cs-CZ" dirty="0"/>
              <a:t>).</a:t>
            </a:r>
          </a:p>
          <a:p>
            <a:r>
              <a:rPr lang="cs-CZ" dirty="0"/>
              <a:t>I </a:t>
            </a:r>
            <a:r>
              <a:rPr lang="cs-CZ" dirty="0" err="1"/>
              <a:t>tradisjonell</a:t>
            </a:r>
            <a:r>
              <a:rPr lang="cs-CZ" dirty="0"/>
              <a:t> </a:t>
            </a:r>
            <a:r>
              <a:rPr lang="cs-CZ" dirty="0" err="1"/>
              <a:t>grammatikk</a:t>
            </a:r>
            <a:r>
              <a:rPr lang="cs-CZ" dirty="0"/>
              <a:t> </a:t>
            </a:r>
            <a:r>
              <a:rPr lang="cs-CZ" dirty="0" err="1"/>
              <a:t>har</a:t>
            </a:r>
            <a:r>
              <a:rPr lang="cs-CZ" dirty="0"/>
              <a:t> man </a:t>
            </a:r>
            <a:r>
              <a:rPr lang="cs-CZ" dirty="0" err="1"/>
              <a:t>også</a:t>
            </a:r>
            <a:r>
              <a:rPr lang="cs-CZ" dirty="0"/>
              <a:t> </a:t>
            </a:r>
            <a:r>
              <a:rPr lang="cs-CZ" dirty="0" err="1"/>
              <a:t>brukt</a:t>
            </a:r>
            <a:r>
              <a:rPr lang="cs-CZ" dirty="0"/>
              <a:t> </a:t>
            </a:r>
            <a:r>
              <a:rPr lang="cs-CZ" dirty="0" err="1"/>
              <a:t>betydning</a:t>
            </a:r>
            <a:r>
              <a:rPr lang="cs-CZ" dirty="0"/>
              <a:t> </a:t>
            </a:r>
            <a:r>
              <a:rPr lang="cs-CZ" dirty="0" err="1"/>
              <a:t>av</a:t>
            </a:r>
            <a:r>
              <a:rPr lang="cs-CZ" dirty="0"/>
              <a:t> </a:t>
            </a:r>
            <a:r>
              <a:rPr lang="cs-CZ" dirty="0" err="1"/>
              <a:t>ord</a:t>
            </a:r>
            <a:r>
              <a:rPr lang="cs-CZ" dirty="0"/>
              <a:t> (</a:t>
            </a:r>
            <a:r>
              <a:rPr lang="cs-CZ" dirty="0" err="1"/>
              <a:t>semantikk</a:t>
            </a:r>
            <a:r>
              <a:rPr lang="cs-CZ" dirty="0"/>
              <a:t>) </a:t>
            </a:r>
            <a:r>
              <a:rPr lang="cs-CZ" dirty="0" err="1"/>
              <a:t>som</a:t>
            </a:r>
            <a:r>
              <a:rPr lang="cs-CZ" dirty="0"/>
              <a:t> </a:t>
            </a:r>
            <a:r>
              <a:rPr lang="cs-CZ" dirty="0" err="1"/>
              <a:t>grunnlag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inndeling</a:t>
            </a:r>
            <a:r>
              <a:rPr lang="cs-CZ" dirty="0"/>
              <a:t> </a:t>
            </a:r>
            <a:r>
              <a:rPr lang="cs-CZ" dirty="0" err="1"/>
              <a:t>av</a:t>
            </a:r>
            <a:r>
              <a:rPr lang="cs-CZ" dirty="0"/>
              <a:t> </a:t>
            </a:r>
            <a:r>
              <a:rPr lang="cs-CZ" dirty="0" err="1"/>
              <a:t>ordklasser</a:t>
            </a:r>
            <a:r>
              <a:rPr lang="cs-CZ" dirty="0"/>
              <a:t>.</a:t>
            </a:r>
          </a:p>
          <a:p>
            <a:r>
              <a:rPr lang="cs-CZ" dirty="0" err="1"/>
              <a:t>Det</a:t>
            </a:r>
            <a:r>
              <a:rPr lang="cs-CZ" dirty="0"/>
              <a:t> </a:t>
            </a:r>
            <a:r>
              <a:rPr lang="cs-CZ" dirty="0" err="1"/>
              <a:t>er</a:t>
            </a:r>
            <a:r>
              <a:rPr lang="cs-CZ" dirty="0"/>
              <a:t> </a:t>
            </a:r>
            <a:r>
              <a:rPr lang="cs-CZ" dirty="0" err="1"/>
              <a:t>vanlig</a:t>
            </a:r>
            <a:r>
              <a:rPr lang="cs-CZ" dirty="0"/>
              <a:t> å </a:t>
            </a:r>
            <a:r>
              <a:rPr lang="cs-CZ" dirty="0" err="1"/>
              <a:t>dele</a:t>
            </a:r>
            <a:r>
              <a:rPr lang="cs-CZ" dirty="0"/>
              <a:t> </a:t>
            </a:r>
            <a:r>
              <a:rPr lang="cs-CZ" dirty="0" err="1"/>
              <a:t>ordklasser</a:t>
            </a:r>
            <a:r>
              <a:rPr lang="cs-CZ" dirty="0"/>
              <a:t> i to </a:t>
            </a:r>
            <a:r>
              <a:rPr lang="cs-CZ" dirty="0" err="1"/>
              <a:t>grupper</a:t>
            </a:r>
            <a:r>
              <a:rPr lang="cs-CZ" dirty="0"/>
              <a:t> – </a:t>
            </a:r>
            <a:r>
              <a:rPr lang="cs-CZ" dirty="0" err="1"/>
              <a:t>åpne</a:t>
            </a:r>
            <a:r>
              <a:rPr lang="cs-CZ" dirty="0"/>
              <a:t> </a:t>
            </a:r>
            <a:r>
              <a:rPr lang="cs-CZ" dirty="0" err="1"/>
              <a:t>og</a:t>
            </a:r>
            <a:r>
              <a:rPr lang="cs-CZ" dirty="0"/>
              <a:t> </a:t>
            </a:r>
            <a:r>
              <a:rPr lang="cs-CZ" dirty="0" err="1"/>
              <a:t>lukkede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1678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</a:t>
            </a:r>
            <a:r>
              <a:rPr lang="nb-NO" dirty="0" smtClean="0"/>
              <a:t>å nettet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http://www.ressurssidene.no/view.cgi?&amp;link_id=0.6262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5139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Ordklasser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b="1" dirty="0" smtClean="0">
                <a:solidFill>
                  <a:srgbClr val="FF0000"/>
                </a:solidFill>
              </a:rPr>
              <a:t>Substantiv</a:t>
            </a:r>
            <a:r>
              <a:rPr lang="nb-NO" dirty="0" smtClean="0">
                <a:solidFill>
                  <a:srgbClr val="FF0000"/>
                </a:solidFill>
              </a:rPr>
              <a:t> </a:t>
            </a:r>
            <a:r>
              <a:rPr lang="nb-NO" dirty="0" smtClean="0"/>
              <a:t>er navn på  personer, ting og fenomener </a:t>
            </a:r>
          </a:p>
          <a:p>
            <a:r>
              <a:rPr lang="nb-NO" dirty="0" smtClean="0"/>
              <a:t>En mann, ei kake, en tanke</a:t>
            </a:r>
          </a:p>
          <a:p>
            <a:r>
              <a:rPr lang="nb-NO" b="1" dirty="0" smtClean="0">
                <a:solidFill>
                  <a:srgbClr val="0070C0"/>
                </a:solidFill>
              </a:rPr>
              <a:t>Pronomen </a:t>
            </a:r>
            <a:r>
              <a:rPr lang="nb-NO" dirty="0" smtClean="0"/>
              <a:t>er ord som står i stedet for substantiv – det, man</a:t>
            </a:r>
          </a:p>
          <a:p>
            <a:r>
              <a:rPr lang="nb-NO" dirty="0" smtClean="0"/>
              <a:t>Spørrepronomen – hvem, hva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6758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2400" dirty="0" smtClean="0"/>
              <a:t>Oversikt - ordklasser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b="1" dirty="0" smtClean="0">
                <a:solidFill>
                  <a:srgbClr val="FF0000"/>
                </a:solidFill>
              </a:rPr>
              <a:t>Adjektiv</a:t>
            </a:r>
            <a:r>
              <a:rPr lang="nb-NO" dirty="0" smtClean="0"/>
              <a:t> beskriver, karakteriserer andre ord:</a:t>
            </a:r>
          </a:p>
          <a:p>
            <a:r>
              <a:rPr lang="nb-NO" dirty="0" smtClean="0"/>
              <a:t>Glad, pen, hyggelig</a:t>
            </a:r>
          </a:p>
          <a:p>
            <a:r>
              <a:rPr lang="nb-NO" b="1" dirty="0" smtClean="0">
                <a:solidFill>
                  <a:srgbClr val="FF0000"/>
                </a:solidFill>
              </a:rPr>
              <a:t>Determinativer</a:t>
            </a:r>
            <a:r>
              <a:rPr lang="nb-NO" dirty="0" smtClean="0"/>
              <a:t> er ord som bestemmer til andre ord (bestemmelsesord) og inkluderer</a:t>
            </a:r>
          </a:p>
          <a:p>
            <a:r>
              <a:rPr lang="nb-NO" dirty="0" smtClean="0">
                <a:solidFill>
                  <a:srgbClr val="00B050"/>
                </a:solidFill>
              </a:rPr>
              <a:t>Demonstrativer</a:t>
            </a:r>
            <a:r>
              <a:rPr lang="nb-NO" dirty="0" smtClean="0"/>
              <a:t> (det, disse)</a:t>
            </a:r>
          </a:p>
          <a:p>
            <a:r>
              <a:rPr lang="nb-NO" dirty="0" smtClean="0">
                <a:solidFill>
                  <a:srgbClr val="00B050"/>
                </a:solidFill>
              </a:rPr>
              <a:t>Possessiver</a:t>
            </a:r>
            <a:r>
              <a:rPr lang="nb-NO" dirty="0" smtClean="0"/>
              <a:t> (mitt, deres)</a:t>
            </a:r>
          </a:p>
          <a:p>
            <a:r>
              <a:rPr lang="nb-NO" dirty="0" smtClean="0">
                <a:solidFill>
                  <a:srgbClr val="00B050"/>
                </a:solidFill>
              </a:rPr>
              <a:t>Grunntallene</a:t>
            </a:r>
            <a:r>
              <a:rPr lang="nb-NO" dirty="0" smtClean="0"/>
              <a:t> (fem)</a:t>
            </a:r>
          </a:p>
          <a:p>
            <a:r>
              <a:rPr lang="nb-NO" dirty="0" smtClean="0">
                <a:solidFill>
                  <a:srgbClr val="00B050"/>
                </a:solidFill>
              </a:rPr>
              <a:t>Andre mengdeord </a:t>
            </a:r>
            <a:r>
              <a:rPr lang="nb-NO" dirty="0" smtClean="0"/>
              <a:t>(mange, begge)</a:t>
            </a:r>
          </a:p>
          <a:p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27806005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2400" dirty="0" smtClean="0"/>
              <a:t>Oversikt - ordklasser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>
                <a:solidFill>
                  <a:srgbClr val="FF0000"/>
                </a:solidFill>
              </a:rPr>
              <a:t>VERB </a:t>
            </a:r>
            <a:r>
              <a:rPr lang="nb-NO" dirty="0" smtClean="0"/>
              <a:t>forteller om handlinger og tilstander – gå, leke</a:t>
            </a:r>
          </a:p>
          <a:p>
            <a:endParaRPr lang="nb-NO" dirty="0"/>
          </a:p>
          <a:p>
            <a:r>
              <a:rPr lang="nb-NO" dirty="0" smtClean="0">
                <a:solidFill>
                  <a:srgbClr val="FF0000"/>
                </a:solidFill>
              </a:rPr>
              <a:t>ADVERB</a:t>
            </a:r>
            <a:r>
              <a:rPr lang="nb-NO" dirty="0" smtClean="0"/>
              <a:t> forteller om handlinger og tilstander – tidlig, opp</a:t>
            </a:r>
          </a:p>
          <a:p>
            <a:r>
              <a:rPr lang="nb-NO" dirty="0" smtClean="0">
                <a:solidFill>
                  <a:srgbClr val="FF0000"/>
                </a:solidFill>
              </a:rPr>
              <a:t>PREPOSISJONER</a:t>
            </a:r>
            <a:r>
              <a:rPr lang="nb-NO" dirty="0" smtClean="0"/>
              <a:t> danner sammen med et etterfølgende substantiv eller pronomen PREPOSISJONSFRASER – i byen, til deg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55689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2400" dirty="0" smtClean="0"/>
              <a:t>Oversikt - ordklasser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>
                <a:solidFill>
                  <a:srgbClr val="0070C0"/>
                </a:solidFill>
              </a:rPr>
              <a:t>Konjunksjoner</a:t>
            </a:r>
          </a:p>
          <a:p>
            <a:r>
              <a:rPr lang="nb-NO" dirty="0" smtClean="0"/>
              <a:t>Binder sammen ord og setninger – og, men, så</a:t>
            </a:r>
          </a:p>
          <a:p>
            <a:endParaRPr lang="nb-NO" dirty="0"/>
          </a:p>
          <a:p>
            <a:r>
              <a:rPr lang="nb-NO" dirty="0" smtClean="0">
                <a:solidFill>
                  <a:srgbClr val="0070C0"/>
                </a:solidFill>
              </a:rPr>
              <a:t>Subjunksjoner </a:t>
            </a:r>
            <a:r>
              <a:rPr lang="nb-NO" dirty="0" smtClean="0"/>
              <a:t>innleder LEDDSETNINGER</a:t>
            </a:r>
          </a:p>
          <a:p>
            <a:r>
              <a:rPr lang="nb-NO" dirty="0" smtClean="0"/>
              <a:t>Fordi, da, men, hvis</a:t>
            </a:r>
          </a:p>
          <a:p>
            <a:r>
              <a:rPr lang="nb-NO" dirty="0" smtClean="0">
                <a:solidFill>
                  <a:srgbClr val="0070C0"/>
                </a:solidFill>
              </a:rPr>
              <a:t>Interjeksjoner </a:t>
            </a:r>
            <a:r>
              <a:rPr lang="nb-NO" dirty="0" smtClean="0"/>
              <a:t>– kan stå alene, og gir mening</a:t>
            </a:r>
          </a:p>
          <a:p>
            <a:r>
              <a:rPr lang="nb-NO" dirty="0" smtClean="0"/>
              <a:t>Hei, uff, vov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44856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241</Words>
  <Application>Microsoft Office PowerPoint</Application>
  <PresentationFormat>Předvádění na obrazovce (4:3)</PresentationFormat>
  <Paragraphs>45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systému Office</vt:lpstr>
      <vt:lpstr>Ordklasser i norsk</vt:lpstr>
      <vt:lpstr>Čeština - 10</vt:lpstr>
      <vt:lpstr>Ordklasse - definisjon</vt:lpstr>
      <vt:lpstr>På nettet</vt:lpstr>
      <vt:lpstr>Ordklasser</vt:lpstr>
      <vt:lpstr>Oversikt - ordklasser</vt:lpstr>
      <vt:lpstr>Oversikt - ordklasser</vt:lpstr>
      <vt:lpstr>Oversikt - ordklasser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Ordklasser i norsk</dc:title>
  <dc:creator>user</dc:creator>
  <cp:lastModifiedBy>user</cp:lastModifiedBy>
  <cp:revision>5</cp:revision>
  <dcterms:created xsi:type="dcterms:W3CDTF">2013-03-06T08:11:54Z</dcterms:created>
  <dcterms:modified xsi:type="dcterms:W3CDTF">2020-02-28T19:44:34Z</dcterms:modified>
</cp:coreProperties>
</file>