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3" r:id="rId4"/>
    <p:sldId id="260" r:id="rId5"/>
    <p:sldId id="261" r:id="rId6"/>
    <p:sldId id="265" r:id="rId7"/>
    <p:sldId id="266" r:id="rId8"/>
    <p:sldId id="269" r:id="rId9"/>
    <p:sldId id="259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863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58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23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94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59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69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75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46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2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23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98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FF0D0-0E09-4786-B032-01488122FEB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91660-8C35-4E82-937E-48A81254C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55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o.wikipedia.org/wiki/Urgermansk" TargetMode="External"/><Relationship Id="rId2" Type="http://schemas.openxmlformats.org/officeDocument/2006/relationships/hyperlink" Target="https://no.wikipedia.org/wiki/Indoeuropeis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nl.no/dansk" TargetMode="External"/><Relationship Id="rId2" Type="http://schemas.openxmlformats.org/officeDocument/2006/relationships/hyperlink" Target="https://snl.no/tys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snl.no/svensk" TargetMode="External"/><Relationship Id="rId3" Type="http://schemas.openxmlformats.org/officeDocument/2006/relationships/hyperlink" Target="https://snl.no/latinsk" TargetMode="External"/><Relationship Id="rId7" Type="http://schemas.openxmlformats.org/officeDocument/2006/relationships/hyperlink" Target="https://snl.no/engelsk" TargetMode="External"/><Relationship Id="rId2" Type="http://schemas.openxmlformats.org/officeDocument/2006/relationships/hyperlink" Target="https://snl.no/angelsaksis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nl.no/fransk" TargetMode="External"/><Relationship Id="rId5" Type="http://schemas.openxmlformats.org/officeDocument/2006/relationships/hyperlink" Target="https://snl.no/nedertysk" TargetMode="External"/><Relationship Id="rId4" Type="http://schemas.openxmlformats.org/officeDocument/2006/relationships/hyperlink" Target="https://snl.no/gresk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o.wikipedia.org/wiki/Senmiddelalderen" TargetMode="External"/><Relationship Id="rId2" Type="http://schemas.openxmlformats.org/officeDocument/2006/relationships/hyperlink" Target="http://no.wikipedia.org/wiki/Nedertys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o.wikipedia.org/wiki/L%C3%A5nord#cite_note-1" TargetMode="External"/><Relationship Id="rId4" Type="http://schemas.openxmlformats.org/officeDocument/2006/relationships/hyperlink" Target="http://no.wikipedia.org/wiki/H%C3%B8ymiddelalder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Om stratifisering av ordforrådet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Forskjellige aspekter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042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cs-CZ" sz="3600" dirty="0" smtClean="0"/>
              <a:t>Fremmedord </a:t>
            </a:r>
            <a:endParaRPr lang="nb-NO" altLang="cs-CZ" sz="4000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altLang="cs-CZ" b="1" dirty="0" smtClean="0"/>
              <a:t>Fremmedord</a:t>
            </a:r>
            <a:r>
              <a:rPr lang="nb-NO" altLang="cs-CZ" dirty="0"/>
              <a:t>: Relativt nye ord fra et fremmed språk som ikke er blitt tilpasset låntakerspråket (”demokrati” av gr. ”demos” og ”krati” (folkestyre</a:t>
            </a:r>
            <a:r>
              <a:rPr lang="nb-NO" altLang="cs-CZ" dirty="0" smtClean="0"/>
              <a:t>)</a:t>
            </a:r>
          </a:p>
          <a:p>
            <a:pPr>
              <a:lnSpc>
                <a:spcPct val="90000"/>
              </a:lnSpc>
            </a:pPr>
            <a:endParaRPr lang="nb-NO" altLang="cs-CZ" dirty="0"/>
          </a:p>
          <a:p>
            <a:pPr>
              <a:lnSpc>
                <a:spcPct val="90000"/>
              </a:lnSpc>
            </a:pPr>
            <a:r>
              <a:rPr lang="cs-CZ" b="1" dirty="0" err="1"/>
              <a:t>Fremmedord</a:t>
            </a:r>
            <a:r>
              <a:rPr lang="cs-CZ" dirty="0"/>
              <a:t> 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lånt</a:t>
            </a:r>
            <a:r>
              <a:rPr lang="cs-CZ" dirty="0"/>
              <a:t> </a:t>
            </a:r>
            <a:r>
              <a:rPr lang="cs-CZ" dirty="0" err="1"/>
              <a:t>fra</a:t>
            </a:r>
            <a:r>
              <a:rPr lang="cs-CZ" dirty="0"/>
              <a:t> </a:t>
            </a:r>
            <a:r>
              <a:rPr lang="cs-CZ" dirty="0" err="1"/>
              <a:t>andre</a:t>
            </a:r>
            <a:r>
              <a:rPr lang="cs-CZ" dirty="0"/>
              <a:t> </a:t>
            </a:r>
            <a:r>
              <a:rPr lang="cs-CZ" dirty="0" err="1"/>
              <a:t>språk</a:t>
            </a:r>
            <a:r>
              <a:rPr lang="cs-CZ" dirty="0"/>
              <a:t> og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føles</a:t>
            </a:r>
            <a:r>
              <a:rPr lang="cs-CZ" dirty="0"/>
              <a:t> </a:t>
            </a:r>
            <a:r>
              <a:rPr lang="cs-CZ" dirty="0" err="1"/>
              <a:t>fremmede</a:t>
            </a:r>
            <a:r>
              <a:rPr lang="cs-CZ" dirty="0"/>
              <a:t> </a:t>
            </a:r>
            <a:r>
              <a:rPr lang="cs-CZ" dirty="0" err="1"/>
              <a:t>når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gjelder</a:t>
            </a:r>
            <a:r>
              <a:rPr lang="cs-CZ" dirty="0"/>
              <a:t> </a:t>
            </a:r>
            <a:r>
              <a:rPr lang="cs-CZ" dirty="0" err="1"/>
              <a:t>uttale</a:t>
            </a:r>
            <a:r>
              <a:rPr lang="cs-CZ" dirty="0"/>
              <a:t>, </a:t>
            </a:r>
            <a:r>
              <a:rPr lang="cs-CZ" dirty="0" err="1"/>
              <a:t>rettskrivning</a:t>
            </a:r>
            <a:r>
              <a:rPr lang="cs-CZ" dirty="0"/>
              <a:t> </a:t>
            </a:r>
            <a:r>
              <a:rPr lang="cs-CZ" dirty="0" err="1"/>
              <a:t>eller</a:t>
            </a:r>
            <a:r>
              <a:rPr lang="cs-CZ" dirty="0"/>
              <a:t> </a:t>
            </a:r>
            <a:r>
              <a:rPr lang="cs-CZ" dirty="0" err="1"/>
              <a:t>bøying</a:t>
            </a:r>
            <a:r>
              <a:rPr lang="cs-CZ" dirty="0"/>
              <a:t>. </a:t>
            </a:r>
            <a:endParaRPr lang="nb-NO" altLang="cs-CZ" dirty="0"/>
          </a:p>
          <a:p>
            <a:pPr>
              <a:lnSpc>
                <a:spcPct val="90000"/>
              </a:lnSpc>
            </a:pPr>
            <a:endParaRPr lang="nb-NO" altLang="cs-CZ" sz="2400" dirty="0"/>
          </a:p>
          <a:p>
            <a:pPr>
              <a:lnSpc>
                <a:spcPct val="90000"/>
              </a:lnSpc>
            </a:pPr>
            <a:endParaRPr lang="nb-NO" altLang="cs-CZ" sz="2400" dirty="0"/>
          </a:p>
          <a:p>
            <a:pPr>
              <a:lnSpc>
                <a:spcPct val="90000"/>
              </a:lnSpc>
            </a:pPr>
            <a:endParaRPr lang="nb-NO" altLang="cs-CZ" sz="2400" dirty="0"/>
          </a:p>
          <a:p>
            <a:pPr>
              <a:lnSpc>
                <a:spcPct val="90000"/>
              </a:lnSpc>
            </a:pPr>
            <a:endParaRPr lang="nb-NO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8299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hvordan dannes ord i norsk?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B050"/>
                </a:solidFill>
              </a:rPr>
              <a:t>Sammensetning (kompositum) </a:t>
            </a:r>
            <a:r>
              <a:rPr lang="nb-NO" i="1" dirty="0" smtClean="0">
                <a:solidFill>
                  <a:srgbClr val="00B050"/>
                </a:solidFill>
              </a:rPr>
              <a:t>ARBEIDSTID</a:t>
            </a:r>
          </a:p>
          <a:p>
            <a:endParaRPr lang="cs-CZ" dirty="0" smtClean="0">
              <a:solidFill>
                <a:srgbClr val="00B050"/>
              </a:solidFill>
            </a:endParaRPr>
          </a:p>
          <a:p>
            <a:r>
              <a:rPr lang="nb-NO" dirty="0" smtClean="0">
                <a:solidFill>
                  <a:srgbClr val="00B050"/>
                </a:solidFill>
              </a:rPr>
              <a:t>Avledning </a:t>
            </a:r>
            <a:r>
              <a:rPr lang="nb-NO" dirty="0" smtClean="0">
                <a:solidFill>
                  <a:srgbClr val="00B050"/>
                </a:solidFill>
              </a:rPr>
              <a:t>(derivasjon) </a:t>
            </a:r>
            <a:r>
              <a:rPr lang="nb-NO" i="1" dirty="0" smtClean="0">
                <a:solidFill>
                  <a:srgbClr val="00B050"/>
                </a:solidFill>
              </a:rPr>
              <a:t>BEARBEIDE</a:t>
            </a:r>
            <a:endParaRPr lang="cs-CZ" i="1" dirty="0" smtClean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32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i="1" dirty="0" smtClean="0"/>
              <a:t>ORDKLASSER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u="sng" dirty="0" smtClean="0">
                <a:solidFill>
                  <a:srgbClr val="0070C0"/>
                </a:solidFill>
              </a:rPr>
              <a:t>Lukkede ordklasser </a:t>
            </a:r>
            <a:r>
              <a:rPr lang="nb-NO" b="1" dirty="0" smtClean="0">
                <a:solidFill>
                  <a:srgbClr val="0070C0"/>
                </a:solidFill>
              </a:rPr>
              <a:t>– ikke produktive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Preposisjoner, konjunksjoner og subjunksjoner, pronomen, determinativer</a:t>
            </a:r>
            <a:endParaRPr lang="nb-NO" b="1" dirty="0">
              <a:solidFill>
                <a:srgbClr val="0070C0"/>
              </a:solidFill>
            </a:endParaRPr>
          </a:p>
          <a:p>
            <a:endParaRPr lang="nb-NO" dirty="0" smtClean="0"/>
          </a:p>
          <a:p>
            <a:r>
              <a:rPr lang="nb-NO" b="1" u="sng" dirty="0" smtClean="0">
                <a:solidFill>
                  <a:srgbClr val="C00000"/>
                </a:solidFill>
              </a:rPr>
              <a:t>Åpne ordklasser </a:t>
            </a:r>
            <a:r>
              <a:rPr lang="nb-NO" b="1" dirty="0" smtClean="0">
                <a:solidFill>
                  <a:srgbClr val="C00000"/>
                </a:solidFill>
              </a:rPr>
              <a:t>- produktive</a:t>
            </a:r>
          </a:p>
          <a:p>
            <a:r>
              <a:rPr lang="nb-NO" b="1" dirty="0" smtClean="0">
                <a:solidFill>
                  <a:srgbClr val="C00000"/>
                </a:solidFill>
              </a:rPr>
              <a:t>Substantiv, verb, adjektiv, adverb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93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ARVEORD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altLang="cs-CZ" b="1" dirty="0" smtClean="0"/>
              <a:t>Arveord</a:t>
            </a:r>
            <a:r>
              <a:rPr lang="nb-NO" altLang="cs-CZ" dirty="0" smtClean="0"/>
              <a:t>: Svært gamle ord som hører til det </a:t>
            </a:r>
            <a:r>
              <a:rPr lang="nb-NO" altLang="cs-CZ" dirty="0" smtClean="0">
                <a:solidFill>
                  <a:srgbClr val="FF0000"/>
                </a:solidFill>
              </a:rPr>
              <a:t>opprinnelige, nedarvede ordforrådet </a:t>
            </a:r>
            <a:r>
              <a:rPr lang="nb-NO" altLang="cs-CZ" dirty="0" smtClean="0"/>
              <a:t>i et språk. </a:t>
            </a:r>
          </a:p>
          <a:p>
            <a:r>
              <a:rPr lang="cs-CZ" dirty="0"/>
              <a:t>kan </a:t>
            </a:r>
            <a:r>
              <a:rPr lang="cs-CZ" dirty="0" err="1"/>
              <a:t>spores</a:t>
            </a:r>
            <a:r>
              <a:rPr lang="cs-CZ" dirty="0"/>
              <a:t> til </a:t>
            </a:r>
            <a:r>
              <a:rPr lang="cs-CZ" u="sng" dirty="0" err="1">
                <a:hlinkClick r:id="rId2"/>
              </a:rPr>
              <a:t>indoeuropeisk</a:t>
            </a:r>
            <a:r>
              <a:rPr lang="cs-CZ" dirty="0"/>
              <a:t> </a:t>
            </a:r>
            <a:r>
              <a:rPr lang="cs-CZ" dirty="0" err="1"/>
              <a:t>eller</a:t>
            </a:r>
            <a:r>
              <a:rPr lang="cs-CZ" dirty="0"/>
              <a:t> </a:t>
            </a:r>
            <a:r>
              <a:rPr lang="cs-CZ" dirty="0" err="1" smtClean="0">
                <a:hlinkClick r:id="rId3" tooltip="Urgermansk"/>
              </a:rPr>
              <a:t>urgermansk</a:t>
            </a:r>
            <a:endParaRPr lang="nb-NO" dirty="0" smtClean="0"/>
          </a:p>
          <a:p>
            <a:r>
              <a:rPr lang="nb-NO" dirty="0"/>
              <a:t>Grunnleggende familierelasjoner (mor, far, bror, søster), grunnleggende deler i en bolig (gulv, vegg, dør, seng) og viktige dyr (bjørn, ulv, ku) er preget av arveord</a:t>
            </a:r>
            <a:endParaRPr lang="nb-NO" altLang="cs-CZ" dirty="0" smtClean="0"/>
          </a:p>
          <a:p>
            <a:r>
              <a:rPr lang="nb-NO" altLang="cs-CZ" dirty="0" smtClean="0"/>
              <a:t>”bonde” av norr. ”búandi” (</a:t>
            </a:r>
            <a:r>
              <a:rPr lang="nb-NO" altLang="cs-CZ" smtClean="0"/>
              <a:t>fastboende</a:t>
            </a:r>
            <a:r>
              <a:rPr lang="nb-NO" altLang="cs-CZ" smtClean="0"/>
              <a:t>)</a:t>
            </a:r>
            <a:endParaRPr lang="nb-NO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173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Lånord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cs-CZ" b="1" dirty="0" smtClean="0"/>
              <a:t>Låneord</a:t>
            </a:r>
            <a:r>
              <a:rPr lang="nb-NO" altLang="cs-CZ" dirty="0" smtClean="0"/>
              <a:t>: Ord som for lenge siden er </a:t>
            </a:r>
            <a:r>
              <a:rPr lang="nb-NO" altLang="cs-CZ" dirty="0" smtClean="0">
                <a:solidFill>
                  <a:srgbClr val="FF0000"/>
                </a:solidFill>
              </a:rPr>
              <a:t>tatt opp fra et annet språk og som ikke lenger kjennes fremmed </a:t>
            </a:r>
            <a:r>
              <a:rPr lang="nb-NO" altLang="cs-CZ" dirty="0" smtClean="0"/>
              <a:t>(”drosje” av russisk ”drosjki”, ”pub” av eng. ”public house”, ”biff” av eng. ”beef” (oksekjøtt)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98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Lånord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ordene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tilpasset</a:t>
            </a:r>
            <a:r>
              <a:rPr lang="cs-CZ" dirty="0"/>
              <a:t> </a:t>
            </a:r>
            <a:r>
              <a:rPr lang="cs-CZ" dirty="0" err="1"/>
              <a:t>strukturen</a:t>
            </a:r>
            <a:r>
              <a:rPr lang="cs-CZ" dirty="0"/>
              <a:t> i </a:t>
            </a:r>
            <a:r>
              <a:rPr lang="cs-CZ" dirty="0" err="1"/>
              <a:t>språket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lånt</a:t>
            </a:r>
            <a:r>
              <a:rPr lang="cs-CZ" dirty="0"/>
              <a:t> </a:t>
            </a:r>
            <a:r>
              <a:rPr lang="cs-CZ" dirty="0" err="1"/>
              <a:t>inn</a:t>
            </a:r>
            <a:r>
              <a:rPr lang="cs-CZ" dirty="0"/>
              <a:t> i</a:t>
            </a:r>
            <a:r>
              <a:rPr lang="cs-CZ" dirty="0" smtClean="0"/>
              <a:t>.</a:t>
            </a:r>
            <a:endParaRPr lang="nb-NO" dirty="0" smtClean="0"/>
          </a:p>
          <a:p>
            <a:r>
              <a:rPr lang="nb-NO" i="1" dirty="0"/>
              <a:t>herre, frue, skute, klok, bruke, begynne, betale, kjærlighet, frihet</a:t>
            </a:r>
            <a:r>
              <a:rPr lang="nb-NO" dirty="0"/>
              <a:t> og så videre. Alle disse ordene er lånt fra </a:t>
            </a:r>
            <a:r>
              <a:rPr lang="nb-NO" dirty="0">
                <a:hlinkClick r:id="rId2"/>
              </a:rPr>
              <a:t>tysk</a:t>
            </a:r>
            <a:r>
              <a:rPr lang="nb-NO" dirty="0"/>
              <a:t> gjennom </a:t>
            </a:r>
            <a:r>
              <a:rPr lang="nb-NO" dirty="0">
                <a:hlinkClick r:id="rId3"/>
              </a:rPr>
              <a:t>dansk</a:t>
            </a:r>
            <a:r>
              <a:rPr lang="nb-NO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01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Lånord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I norsk finner vi grupper av lånord som står i forbindelse med forskjellige historiske begivenheter opp gjennom tidene. Med kristendommen fikk vi mange </a:t>
            </a:r>
            <a:r>
              <a:rPr lang="nb-NO" dirty="0">
                <a:hlinkClick r:id="rId2"/>
              </a:rPr>
              <a:t>angelsaksiske</a:t>
            </a:r>
            <a:r>
              <a:rPr lang="nb-NO" dirty="0"/>
              <a:t> og </a:t>
            </a:r>
            <a:r>
              <a:rPr lang="nb-NO" dirty="0">
                <a:hlinkClick r:id="rId3"/>
              </a:rPr>
              <a:t>latinsk</a:t>
            </a:r>
            <a:r>
              <a:rPr lang="nb-NO" dirty="0"/>
              <a:t>-</a:t>
            </a:r>
            <a:r>
              <a:rPr lang="nb-NO" dirty="0">
                <a:hlinkClick r:id="rId4"/>
              </a:rPr>
              <a:t>greske</a:t>
            </a:r>
            <a:r>
              <a:rPr lang="nb-NO" dirty="0"/>
              <a:t> ord, med hanseatene mange </a:t>
            </a:r>
            <a:r>
              <a:rPr lang="nb-NO" dirty="0">
                <a:hlinkClick r:id="rId5"/>
              </a:rPr>
              <a:t>nedertyske</a:t>
            </a:r>
            <a:r>
              <a:rPr lang="nb-NO" dirty="0"/>
              <a:t>, med reformasjonen tyske og på 1700-tallet særlig </a:t>
            </a:r>
            <a:r>
              <a:rPr lang="nb-NO" dirty="0">
                <a:hlinkClick r:id="rId6"/>
              </a:rPr>
              <a:t>franske</a:t>
            </a:r>
            <a:r>
              <a:rPr lang="nb-NO" dirty="0"/>
              <a:t> lånord. I nyere tid har en mengde </a:t>
            </a:r>
            <a:r>
              <a:rPr lang="nb-NO" dirty="0">
                <a:hlinkClick r:id="rId7"/>
              </a:rPr>
              <a:t>engelske</a:t>
            </a:r>
            <a:r>
              <a:rPr lang="nb-NO" dirty="0"/>
              <a:t> og </a:t>
            </a:r>
            <a:r>
              <a:rPr lang="nb-NO" dirty="0">
                <a:hlinkClick r:id="rId8"/>
              </a:rPr>
              <a:t>svenske</a:t>
            </a:r>
            <a:r>
              <a:rPr lang="nb-NO" dirty="0"/>
              <a:t> ord kommet inn i norsk. Vi har hele tiden også tatt opp mange latinsk-greske lånord, særlig gjennom vitenskapelig fagspråk.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027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eksempler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Verbet </a:t>
            </a:r>
            <a:r>
              <a:rPr lang="nb-NO" dirty="0" smtClean="0">
                <a:solidFill>
                  <a:srgbClr val="FF0000"/>
                </a:solidFill>
              </a:rPr>
              <a:t>tale</a:t>
            </a:r>
            <a:r>
              <a:rPr lang="nb-NO" dirty="0" smtClean="0"/>
              <a:t>  er </a:t>
            </a:r>
            <a:r>
              <a:rPr lang="nb-NO" u="sng" dirty="0" smtClean="0"/>
              <a:t>arveord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Snakke </a:t>
            </a:r>
            <a:r>
              <a:rPr lang="nb-NO" dirty="0" smtClean="0"/>
              <a:t>er </a:t>
            </a:r>
            <a:r>
              <a:rPr lang="nb-NO" u="sng" dirty="0" smtClean="0"/>
              <a:t>lånord</a:t>
            </a:r>
          </a:p>
          <a:p>
            <a:endParaRPr lang="nb-NO" u="sng" dirty="0"/>
          </a:p>
          <a:p>
            <a:r>
              <a:rPr lang="nb-NO" dirty="0" smtClean="0">
                <a:solidFill>
                  <a:srgbClr val="FF0000"/>
                </a:solidFill>
              </a:rPr>
              <a:t>Sko</a:t>
            </a:r>
            <a:r>
              <a:rPr lang="nb-NO" dirty="0" smtClean="0"/>
              <a:t> er </a:t>
            </a:r>
            <a:r>
              <a:rPr lang="nb-NO" u="sng" dirty="0" smtClean="0"/>
              <a:t>arveord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Sandale</a:t>
            </a:r>
            <a:r>
              <a:rPr lang="nb-NO" dirty="0" smtClean="0"/>
              <a:t> er </a:t>
            </a:r>
            <a:r>
              <a:rPr lang="nb-NO" u="sng" dirty="0" smtClean="0"/>
              <a:t>lånord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80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Lånord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en </a:t>
            </a:r>
            <a:r>
              <a:rPr lang="cs-CZ" dirty="0" err="1"/>
              <a:t>stor</a:t>
            </a:r>
            <a:r>
              <a:rPr lang="cs-CZ" dirty="0"/>
              <a:t> </a:t>
            </a:r>
            <a:r>
              <a:rPr lang="cs-CZ" dirty="0" err="1"/>
              <a:t>andel</a:t>
            </a:r>
            <a:r>
              <a:rPr lang="cs-CZ" dirty="0"/>
              <a:t> </a:t>
            </a:r>
            <a:r>
              <a:rPr lang="cs-CZ" dirty="0" err="1"/>
              <a:t>lånord</a:t>
            </a:r>
            <a:r>
              <a:rPr lang="cs-CZ" dirty="0"/>
              <a:t>, </a:t>
            </a:r>
            <a:r>
              <a:rPr lang="cs-CZ" dirty="0" err="1"/>
              <a:t>hvorav</a:t>
            </a:r>
            <a:r>
              <a:rPr lang="cs-CZ" dirty="0"/>
              <a:t> </a:t>
            </a:r>
            <a:r>
              <a:rPr lang="cs-CZ" dirty="0" err="1"/>
              <a:t>størsteparten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hentet</a:t>
            </a:r>
            <a:r>
              <a:rPr lang="cs-CZ" dirty="0"/>
              <a:t> </a:t>
            </a:r>
            <a:r>
              <a:rPr lang="cs-CZ" dirty="0" err="1"/>
              <a:t>fra</a:t>
            </a:r>
            <a:r>
              <a:rPr lang="cs-CZ" dirty="0"/>
              <a:t> </a:t>
            </a:r>
            <a:r>
              <a:rPr lang="cs-CZ" dirty="0" err="1">
                <a:hlinkClick r:id="rId2" tooltip="Nedertysk"/>
              </a:rPr>
              <a:t>nedertysk</a:t>
            </a:r>
            <a:r>
              <a:rPr lang="cs-CZ" dirty="0"/>
              <a:t>. I </a:t>
            </a:r>
            <a:r>
              <a:rPr lang="cs-CZ" dirty="0" err="1">
                <a:hlinkClick r:id="rId3" tooltip="Senmiddelalderen"/>
              </a:rPr>
              <a:t>senmiddelalderen</a:t>
            </a:r>
            <a:r>
              <a:rPr lang="cs-CZ" dirty="0"/>
              <a:t> </a:t>
            </a:r>
            <a:r>
              <a:rPr lang="cs-CZ" dirty="0" err="1"/>
              <a:t>skjedde</a:t>
            </a:r>
            <a:r>
              <a:rPr lang="cs-CZ" dirty="0"/>
              <a:t> en </a:t>
            </a:r>
            <a:r>
              <a:rPr lang="cs-CZ" dirty="0" err="1"/>
              <a:t>voldsom</a:t>
            </a:r>
            <a:r>
              <a:rPr lang="cs-CZ" dirty="0"/>
              <a:t> import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nedertyske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 i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skandinaviske</a:t>
            </a:r>
            <a:r>
              <a:rPr lang="cs-CZ" dirty="0"/>
              <a:t> </a:t>
            </a:r>
            <a:r>
              <a:rPr lang="cs-CZ" dirty="0" err="1"/>
              <a:t>ordforrådet</a:t>
            </a:r>
            <a:r>
              <a:rPr lang="cs-CZ" dirty="0"/>
              <a:t>,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endret</a:t>
            </a:r>
            <a:r>
              <a:rPr lang="cs-CZ" dirty="0"/>
              <a:t> de </a:t>
            </a:r>
            <a:r>
              <a:rPr lang="cs-CZ" dirty="0" err="1"/>
              <a:t>skandinaviske</a:t>
            </a:r>
            <a:r>
              <a:rPr lang="cs-CZ" dirty="0"/>
              <a:t> </a:t>
            </a:r>
            <a:r>
              <a:rPr lang="cs-CZ" dirty="0" err="1"/>
              <a:t>språkene</a:t>
            </a:r>
            <a:r>
              <a:rPr lang="cs-CZ" dirty="0"/>
              <a:t> </a:t>
            </a:r>
            <a:r>
              <a:rPr lang="cs-CZ" dirty="0" err="1"/>
              <a:t>dramatisk</a:t>
            </a:r>
            <a:r>
              <a:rPr lang="cs-CZ" dirty="0"/>
              <a:t> i </a:t>
            </a:r>
            <a:r>
              <a:rPr lang="cs-CZ" dirty="0" err="1"/>
              <a:t>forhold</a:t>
            </a:r>
            <a:r>
              <a:rPr lang="cs-CZ" dirty="0"/>
              <a:t> til </a:t>
            </a:r>
            <a:r>
              <a:rPr lang="cs-CZ" dirty="0" err="1"/>
              <a:t>slik</a:t>
            </a:r>
            <a:r>
              <a:rPr lang="cs-CZ" dirty="0"/>
              <a:t> </a:t>
            </a:r>
            <a:r>
              <a:rPr lang="cs-CZ" dirty="0" err="1"/>
              <a:t>språkene</a:t>
            </a:r>
            <a:r>
              <a:rPr lang="cs-CZ" dirty="0"/>
              <a:t> var i </a:t>
            </a:r>
            <a:r>
              <a:rPr lang="cs-CZ" dirty="0" err="1">
                <a:hlinkClick r:id="rId4" tooltip="Høymiddelalderen"/>
              </a:rPr>
              <a:t>høymiddelalderen</a:t>
            </a:r>
            <a:r>
              <a:rPr lang="cs-CZ" dirty="0"/>
              <a:t>.</a:t>
            </a:r>
            <a:r>
              <a:rPr lang="cs-CZ" baseline="30000" dirty="0">
                <a:hlinkClick r:id="rId5"/>
              </a:rPr>
              <a:t>[1]</a:t>
            </a:r>
            <a:r>
              <a:rPr lang="cs-CZ" dirty="0"/>
              <a:t> 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anslått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mellom</a:t>
            </a:r>
            <a:r>
              <a:rPr lang="cs-CZ" dirty="0">
                <a:solidFill>
                  <a:srgbClr val="FF0000"/>
                </a:solidFill>
              </a:rPr>
              <a:t> 30 </a:t>
            </a:r>
            <a:r>
              <a:rPr lang="cs-CZ" dirty="0" err="1">
                <a:solidFill>
                  <a:srgbClr val="FF0000"/>
                </a:solidFill>
              </a:rPr>
              <a:t>og</a:t>
            </a:r>
            <a:r>
              <a:rPr lang="cs-CZ" dirty="0">
                <a:solidFill>
                  <a:srgbClr val="FF0000"/>
                </a:solidFill>
              </a:rPr>
              <a:t> 40 </a:t>
            </a:r>
            <a:r>
              <a:rPr lang="cs-CZ" dirty="0" err="1">
                <a:solidFill>
                  <a:srgbClr val="FF0000"/>
                </a:solidFill>
              </a:rPr>
              <a:t>prosent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av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det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norske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ordforrådet</a:t>
            </a:r>
            <a:r>
              <a:rPr lang="cs-CZ" dirty="0">
                <a:solidFill>
                  <a:srgbClr val="FF0000"/>
                </a:solidFill>
              </a:rPr>
              <a:t> i dag </a:t>
            </a:r>
            <a:r>
              <a:rPr lang="cs-CZ" dirty="0" err="1">
                <a:solidFill>
                  <a:srgbClr val="FF0000"/>
                </a:solidFill>
              </a:rPr>
              <a:t>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hentet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fra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nedertysk</a:t>
            </a:r>
            <a:r>
              <a:rPr lang="cs-CZ" dirty="0">
                <a:solidFill>
                  <a:srgbClr val="FF0000"/>
                </a:solidFill>
              </a:rPr>
              <a:t>. </a:t>
            </a:r>
            <a:r>
              <a:rPr lang="cs-CZ" dirty="0" err="1"/>
              <a:t>Ord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nedertysk</a:t>
            </a:r>
            <a:r>
              <a:rPr lang="cs-CZ" dirty="0"/>
              <a:t> </a:t>
            </a:r>
            <a:r>
              <a:rPr lang="cs-CZ" dirty="0" err="1"/>
              <a:t>opprinnelse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f.eks</a:t>
            </a:r>
            <a:r>
              <a:rPr lang="cs-CZ" dirty="0"/>
              <a:t>. </a:t>
            </a:r>
            <a:r>
              <a:rPr lang="cs-CZ" i="1" dirty="0" err="1"/>
              <a:t>arbeid</a:t>
            </a:r>
            <a:r>
              <a:rPr lang="cs-CZ" dirty="0"/>
              <a:t>, </a:t>
            </a:r>
            <a:r>
              <a:rPr lang="cs-CZ" i="1" dirty="0" err="1"/>
              <a:t>betale</a:t>
            </a:r>
            <a:r>
              <a:rPr lang="cs-CZ" dirty="0"/>
              <a:t>, </a:t>
            </a:r>
            <a:r>
              <a:rPr lang="cs-CZ" i="1" dirty="0" err="1"/>
              <a:t>bruke</a:t>
            </a:r>
            <a:r>
              <a:rPr lang="cs-CZ" dirty="0"/>
              <a:t>, </a:t>
            </a:r>
            <a:r>
              <a:rPr lang="cs-CZ" i="1" dirty="0" err="1" smtClean="0"/>
              <a:t>føle</a:t>
            </a:r>
            <a:r>
              <a:rPr lang="cs-CZ" i="1" dirty="0" smtClean="0"/>
              <a:t> </a:t>
            </a:r>
            <a:r>
              <a:rPr lang="cs-CZ" dirty="0" smtClean="0"/>
              <a:t>og</a:t>
            </a:r>
            <a:r>
              <a:rPr lang="cs-CZ" dirty="0"/>
              <a:t> </a:t>
            </a:r>
            <a:r>
              <a:rPr lang="cs-CZ" i="1" dirty="0" err="1"/>
              <a:t>snakke</a:t>
            </a:r>
            <a:r>
              <a:rPr lang="cs-CZ" dirty="0"/>
              <a:t>. </a:t>
            </a:r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7649808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235</Words>
  <Application>Microsoft Office PowerPoint</Application>
  <PresentationFormat>Předvádění na obrazovce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Om stratifisering av ordforrådet </vt:lpstr>
      <vt:lpstr>hvordan dannes ord i norsk?</vt:lpstr>
      <vt:lpstr>ORDKLASSER</vt:lpstr>
      <vt:lpstr>ARVEORD</vt:lpstr>
      <vt:lpstr>Lånord</vt:lpstr>
      <vt:lpstr>Lånord</vt:lpstr>
      <vt:lpstr>Lånord</vt:lpstr>
      <vt:lpstr>eksempler</vt:lpstr>
      <vt:lpstr>Lånord</vt:lpstr>
      <vt:lpstr>Fremmedord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LÅN + ARV</dc:title>
  <dc:creator>user</dc:creator>
  <cp:lastModifiedBy>user</cp:lastModifiedBy>
  <cp:revision>7</cp:revision>
  <dcterms:created xsi:type="dcterms:W3CDTF">2020-02-26T19:19:31Z</dcterms:created>
  <dcterms:modified xsi:type="dcterms:W3CDTF">2020-02-26T20:35:03Z</dcterms:modified>
</cp:coreProperties>
</file>