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0"/>
  </p:normalViewPr>
  <p:slideViewPr>
    <p:cSldViewPr snapToGrid="0" snapToObjects="1">
      <p:cViewPr varScale="1">
        <p:scale>
          <a:sx n="105" d="100"/>
          <a:sy n="105" d="100"/>
        </p:scale>
        <p:origin x="184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opakování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OJ205</a:t>
            </a:r>
          </a:p>
        </p:txBody>
      </p:sp>
    </p:spTree>
    <p:extLst>
      <p:ext uri="{BB962C8B-B14F-4D97-AF65-F5344CB8AC3E}">
        <p14:creationId xmlns:p14="http://schemas.microsoft.com/office/powerpoint/2010/main" val="1511154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Mějme následující relace nad množinou {𝑎, 𝑏}:</a:t>
            </a:r>
            <a:endParaRPr lang="en-US" dirty="0"/>
          </a:p>
          <a:p>
            <a:r>
              <a:rPr lang="cs-CZ" dirty="0"/>
              <a:t>∙ 𝑅1 = {(𝑎, 𝑎), (𝑏, 𝑏)}</a:t>
            </a:r>
            <a:endParaRPr lang="en-US" dirty="0"/>
          </a:p>
          <a:p>
            <a:r>
              <a:rPr lang="cs-CZ" dirty="0"/>
              <a:t>∙ 𝑅2 = {(𝑎, 𝑏), (𝑏, 𝑎)}</a:t>
            </a:r>
            <a:endParaRPr lang="en-US" dirty="0"/>
          </a:p>
          <a:p>
            <a:r>
              <a:rPr lang="cs-CZ" dirty="0"/>
              <a:t>∙ 𝑅3 = {(𝑎, 𝑏), (𝑏, 𝑎), (𝑎, 𝑎), (𝑏, 𝑏)}</a:t>
            </a:r>
            <a:endParaRPr lang="en-US" dirty="0"/>
          </a:p>
          <a:p>
            <a:r>
              <a:rPr lang="cs-CZ" dirty="0"/>
              <a:t>∙ 𝑅4 = {(𝑎, 𝑎), (𝑎, 𝑏), (𝑏, 𝑏)}</a:t>
            </a:r>
            <a:endParaRPr lang="en-US" dirty="0"/>
          </a:p>
          <a:p>
            <a:r>
              <a:rPr lang="cs-CZ" dirty="0"/>
              <a:t>∙ 𝑅5 = {(𝑎, 𝑎), (𝑏, 𝑎), (𝑏, 𝑏)}</a:t>
            </a:r>
            <a:endParaRPr lang="en-US" dirty="0"/>
          </a:p>
          <a:p>
            <a:r>
              <a:rPr lang="cs-CZ" dirty="0"/>
              <a:t>∙ 𝑅6 = ∅</a:t>
            </a:r>
            <a:endParaRPr lang="en-US" dirty="0"/>
          </a:p>
          <a:p>
            <a:r>
              <a:rPr lang="cs-CZ" dirty="0"/>
              <a:t>∙ 𝑅7 = {(𝑎, 𝑎), (𝑏, 𝑎)}</a:t>
            </a:r>
            <a:endParaRPr lang="en-US" dirty="0"/>
          </a:p>
          <a:p>
            <a:r>
              <a:rPr lang="cs-CZ" dirty="0"/>
              <a:t>Které z nich jsou reflexivní, symetrické, antisymetrické, tranzitivní? Které</a:t>
            </a:r>
            <a:endParaRPr lang="en-US" dirty="0"/>
          </a:p>
          <a:p>
            <a:r>
              <a:rPr lang="cs-CZ" dirty="0"/>
              <a:t>z nich jsou funkce? Které z funkcí jsou úplné, injektivní, </a:t>
            </a:r>
            <a:r>
              <a:rPr lang="cs-CZ" dirty="0" err="1"/>
              <a:t>surjektivní</a:t>
            </a:r>
            <a:r>
              <a:rPr lang="cs-CZ" dirty="0"/>
              <a:t>, bijekce?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028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grafy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Nakreslete grafy a určete stupně jednotlivých vrcholů:</a:t>
            </a:r>
          </a:p>
          <a:p>
            <a:endParaRPr lang="en-US" sz="2000" dirty="0"/>
          </a:p>
          <a:p>
            <a:r>
              <a:rPr lang="cs-CZ" sz="2000" dirty="0"/>
              <a:t>𝑉 = {1, 2, 3, 4}, 𝐸 = {{1, 2}, {1, 4}, {2, 3}, {3, 4}, {2, 4}}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𝑉 = {𝑤, 𝑥, 𝑦, 𝑧}, 𝐸 = {(𝑤, 𝑥), (𝑥, 𝑦), (𝑧, 𝑦), (𝑤, 𝑧)}</a:t>
            </a:r>
            <a:endParaRPr lang="en-US" sz="2000" dirty="0"/>
          </a:p>
          <a:p>
            <a:endParaRPr lang="cs-CZ" sz="2000" dirty="0"/>
          </a:p>
          <a:p>
            <a:endParaRPr lang="cs-CZ" sz="2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48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statistika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Mějme následující statistický soubor (výška lidí ve skupině):160, 160, 160, 170, 170, 180, 180, 180, 190, 210.</a:t>
            </a:r>
            <a:endParaRPr lang="en-US" dirty="0"/>
          </a:p>
          <a:p>
            <a:r>
              <a:rPr lang="cs-CZ" dirty="0"/>
              <a:t>Popište pravděpodobnostní rozložení </a:t>
            </a:r>
            <a:r>
              <a:rPr lang="cs-CZ" dirty="0" err="1"/>
              <a:t>výšky</a:t>
            </a:r>
            <a:r>
              <a:rPr lang="cs-CZ" dirty="0"/>
              <a:t> lidí na základě tohoto</a:t>
            </a:r>
            <a:r>
              <a:rPr lang="en-US" dirty="0"/>
              <a:t> </a:t>
            </a:r>
            <a:r>
              <a:rPr lang="cs-CZ" dirty="0"/>
              <a:t>souboru. Jaká je pravděpodobnost, že člověk bude vyšší než 185?</a:t>
            </a:r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absolutní</a:t>
            </a:r>
            <a:r>
              <a:rPr lang="en-US" dirty="0"/>
              <a:t> </a:t>
            </a:r>
            <a:r>
              <a:rPr lang="en-US" dirty="0" err="1"/>
              <a:t>četnost</a:t>
            </a:r>
            <a:r>
              <a:rPr lang="en-US" dirty="0"/>
              <a:t>, </a:t>
            </a:r>
            <a:r>
              <a:rPr lang="en-US" dirty="0" err="1"/>
              <a:t>relativní</a:t>
            </a:r>
            <a:r>
              <a:rPr lang="en-US" dirty="0"/>
              <a:t> </a:t>
            </a:r>
            <a:r>
              <a:rPr lang="en-US" dirty="0" err="1"/>
              <a:t>četnost</a:t>
            </a:r>
            <a:r>
              <a:rPr lang="en-US" dirty="0"/>
              <a:t>, </a:t>
            </a:r>
            <a:r>
              <a:rPr lang="en-US" dirty="0" err="1"/>
              <a:t>průměr</a:t>
            </a:r>
            <a:r>
              <a:rPr lang="en-US" dirty="0"/>
              <a:t>, </a:t>
            </a:r>
            <a:r>
              <a:rPr lang="en-US" dirty="0" err="1"/>
              <a:t>medián</a:t>
            </a:r>
            <a:r>
              <a:rPr lang="en-US" dirty="0"/>
              <a:t>, </a:t>
            </a:r>
            <a:r>
              <a:rPr lang="en-US" dirty="0" err="1"/>
              <a:t>rozptyl</a:t>
            </a:r>
            <a:r>
              <a:rPr lang="en-US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855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jazyky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Který jazyk generují následující gramatiky?:</a:t>
            </a:r>
            <a:endParaRPr lang="en-US" dirty="0"/>
          </a:p>
          <a:p>
            <a:r>
              <a:rPr lang="cs-CZ" dirty="0"/>
              <a:t>∙ 𝑆 → 𝐴𝐵,𝐴 → 𝑎,𝐵 → 𝑏</a:t>
            </a:r>
            <a:endParaRPr lang="en-US" dirty="0"/>
          </a:p>
          <a:p>
            <a:r>
              <a:rPr lang="cs-CZ" dirty="0"/>
              <a:t>∙ 𝑆 → 𝑎𝑎𝑆, 𝑆 → 𝑎𝑎</a:t>
            </a:r>
            <a:endParaRPr lang="en-US" dirty="0"/>
          </a:p>
          <a:p>
            <a:r>
              <a:rPr lang="cs-CZ" dirty="0"/>
              <a:t>∙ 𝑆 → 𝑋, 𝑆 → 𝑎𝑆, 𝑋 → 𝑎𝑏,𝑋 → 𝑎𝑋𝑏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42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podmíněná</a:t>
            </a:r>
            <a:r>
              <a:rPr lang="en-US" dirty="0"/>
              <a:t> </a:t>
            </a:r>
            <a:r>
              <a:rPr lang="en-US" dirty="0" err="1"/>
              <a:t>pravděpodobnost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Hážeme</a:t>
            </a:r>
            <a:r>
              <a:rPr lang="en-US" dirty="0"/>
              <a:t> </a:t>
            </a:r>
            <a:r>
              <a:rPr lang="en-US" dirty="0" err="1"/>
              <a:t>dvěma</a:t>
            </a:r>
            <a:r>
              <a:rPr lang="en-US" dirty="0"/>
              <a:t> </a:t>
            </a:r>
            <a:r>
              <a:rPr lang="en-US" dirty="0" err="1"/>
              <a:t>kostkami</a:t>
            </a:r>
            <a:r>
              <a:rPr lang="en-US" dirty="0"/>
              <a:t>, </a:t>
            </a:r>
            <a:r>
              <a:rPr lang="en-US" dirty="0" err="1"/>
              <a:t>Jaká</a:t>
            </a:r>
            <a:r>
              <a:rPr lang="en-US" dirty="0"/>
              <a:t> je </a:t>
            </a:r>
            <a:r>
              <a:rPr lang="en-US" dirty="0" err="1"/>
              <a:t>pravděpodobnost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součet</a:t>
            </a:r>
            <a:r>
              <a:rPr lang="en-US" dirty="0"/>
              <a:t> </a:t>
            </a:r>
            <a:r>
              <a:rPr lang="en-US" dirty="0" err="1"/>
              <a:t>hodnot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osm</a:t>
            </a:r>
            <a:r>
              <a:rPr lang="en-US" dirty="0"/>
              <a:t>,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první</a:t>
            </a:r>
            <a:r>
              <a:rPr lang="en-US" dirty="0"/>
              <a:t> </a:t>
            </a:r>
            <a:r>
              <a:rPr lang="en-US" dirty="0" err="1"/>
              <a:t>kostce</a:t>
            </a:r>
            <a:r>
              <a:rPr lang="en-US" dirty="0"/>
              <a:t> </a:t>
            </a:r>
            <a:r>
              <a:rPr lang="en-US" dirty="0" err="1"/>
              <a:t>padne</a:t>
            </a:r>
            <a:r>
              <a:rPr lang="en-US" dirty="0"/>
              <a:t> </a:t>
            </a:r>
            <a:r>
              <a:rPr lang="en-US" dirty="0" err="1"/>
              <a:t>číslo</a:t>
            </a:r>
            <a:r>
              <a:rPr lang="en-US" dirty="0"/>
              <a:t> </a:t>
            </a:r>
            <a:r>
              <a:rPr lang="en-US" dirty="0" err="1"/>
              <a:t>tři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930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příklad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Mějme</a:t>
            </a:r>
            <a:r>
              <a:rPr lang="en-US" dirty="0"/>
              <a:t> text: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err="1"/>
              <a:t>Stát</a:t>
            </a:r>
            <a:r>
              <a:rPr lang="en-US" i="1" dirty="0"/>
              <a:t> </a:t>
            </a:r>
            <a:r>
              <a:rPr lang="en-US" i="1" dirty="0" err="1"/>
              <a:t>má</a:t>
            </a:r>
            <a:r>
              <a:rPr lang="en-US" i="1" dirty="0"/>
              <a:t> </a:t>
            </a:r>
            <a:r>
              <a:rPr lang="en-US" i="1" dirty="0" err="1"/>
              <a:t>stát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straně</a:t>
            </a:r>
            <a:r>
              <a:rPr lang="en-US" i="1" dirty="0"/>
              <a:t> pro </a:t>
            </a:r>
            <a:r>
              <a:rPr lang="en-US" i="1" dirty="0" err="1"/>
              <a:t>stát</a:t>
            </a:r>
            <a:r>
              <a:rPr lang="en-US" i="1" dirty="0"/>
              <a:t> </a:t>
            </a:r>
            <a:r>
              <a:rPr lang="en-US" i="1" dirty="0" err="1"/>
              <a:t>vhodné</a:t>
            </a:r>
            <a:r>
              <a:rPr lang="en-US" i="1" dirty="0"/>
              <a:t>. </a:t>
            </a:r>
            <a:r>
              <a:rPr lang="en-US" i="1" dirty="0" err="1"/>
              <a:t>Stát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straně</a:t>
            </a:r>
            <a:r>
              <a:rPr lang="en-US" i="1" dirty="0"/>
              <a:t> </a:t>
            </a:r>
            <a:r>
              <a:rPr lang="en-US" i="1" dirty="0" err="1"/>
              <a:t>občanů</a:t>
            </a:r>
            <a:r>
              <a:rPr lang="en-US" i="1" dirty="0"/>
              <a:t> je pro </a:t>
            </a:r>
            <a:r>
              <a:rPr lang="en-US" i="1" dirty="0" err="1"/>
              <a:t>stát</a:t>
            </a:r>
            <a:r>
              <a:rPr lang="en-US" i="1" dirty="0"/>
              <a:t> </a:t>
            </a:r>
            <a:r>
              <a:rPr lang="en-US" i="1" dirty="0" err="1"/>
              <a:t>obvykle</a:t>
            </a:r>
            <a:r>
              <a:rPr lang="en-US" i="1" dirty="0"/>
              <a:t> </a:t>
            </a:r>
            <a:r>
              <a:rPr lang="en-US" i="1" dirty="0" err="1"/>
              <a:t>nevýhodné</a:t>
            </a:r>
            <a:r>
              <a:rPr lang="en-US" i="1" dirty="0"/>
              <a:t>. </a:t>
            </a:r>
            <a:r>
              <a:rPr lang="en-US" i="1" dirty="0" err="1"/>
              <a:t>Nicméně</a:t>
            </a:r>
            <a:r>
              <a:rPr lang="en-US" i="1" dirty="0"/>
              <a:t> </a:t>
            </a:r>
            <a:r>
              <a:rPr lang="en-US" i="1" dirty="0" err="1"/>
              <a:t>stát</a:t>
            </a:r>
            <a:r>
              <a:rPr lang="en-US" i="1" dirty="0"/>
              <a:t> by se </a:t>
            </a:r>
            <a:r>
              <a:rPr lang="en-US" i="1" dirty="0" err="1"/>
              <a:t>mohl</a:t>
            </a:r>
            <a:r>
              <a:rPr lang="en-US" i="1" dirty="0"/>
              <a:t> </a:t>
            </a:r>
            <a:r>
              <a:rPr lang="en-US" i="1" dirty="0" err="1"/>
              <a:t>stát</a:t>
            </a:r>
            <a:r>
              <a:rPr lang="en-US" i="1" dirty="0"/>
              <a:t> </a:t>
            </a:r>
            <a:r>
              <a:rPr lang="en-US" i="1" dirty="0" err="1"/>
              <a:t>poctivějším</a:t>
            </a:r>
            <a:r>
              <a:rPr lang="en-US" i="1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Jaká</a:t>
            </a:r>
            <a:r>
              <a:rPr lang="en-US" dirty="0"/>
              <a:t> je </a:t>
            </a:r>
            <a:r>
              <a:rPr lang="en-US" dirty="0" err="1"/>
              <a:t>pravděpodobnost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slovo</a:t>
            </a:r>
            <a:r>
              <a:rPr lang="en-US" dirty="0"/>
              <a:t> „</a:t>
            </a:r>
            <a:r>
              <a:rPr lang="en-US" dirty="0" err="1"/>
              <a:t>stát</a:t>
            </a:r>
            <a:r>
              <a:rPr lang="en-US" dirty="0"/>
              <a:t>” (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rozlišení</a:t>
            </a:r>
            <a:r>
              <a:rPr lang="en-US" dirty="0"/>
              <a:t> </a:t>
            </a:r>
            <a:r>
              <a:rPr lang="en-US" dirty="0" err="1"/>
              <a:t>velikosti</a:t>
            </a:r>
            <a:r>
              <a:rPr lang="en-US" dirty="0"/>
              <a:t> </a:t>
            </a:r>
            <a:r>
              <a:rPr lang="en-US" dirty="0" err="1"/>
              <a:t>písmen</a:t>
            </a:r>
            <a:r>
              <a:rPr lang="en-US" dirty="0"/>
              <a:t>) je </a:t>
            </a:r>
            <a:r>
              <a:rPr lang="en-US" dirty="0" err="1"/>
              <a:t>sloveso</a:t>
            </a:r>
            <a:r>
              <a:rPr lang="en-US" dirty="0"/>
              <a:t> (</a:t>
            </a:r>
            <a:r>
              <a:rPr lang="en-US" dirty="0" err="1"/>
              <a:t>podst</a:t>
            </a:r>
            <a:r>
              <a:rPr lang="en-US" dirty="0"/>
              <a:t>. </a:t>
            </a:r>
            <a:r>
              <a:rPr lang="en-US" dirty="0" err="1"/>
              <a:t>jméno</a:t>
            </a:r>
            <a:r>
              <a:rPr lang="en-US" dirty="0"/>
              <a:t>), </a:t>
            </a:r>
            <a:r>
              <a:rPr lang="en-US" dirty="0" err="1"/>
              <a:t>pokud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neuvažujeme</a:t>
            </a:r>
            <a:r>
              <a:rPr lang="en-US" dirty="0"/>
              <a:t> </a:t>
            </a:r>
            <a:r>
              <a:rPr lang="en-US" dirty="0" err="1"/>
              <a:t>žádnou</a:t>
            </a:r>
            <a:r>
              <a:rPr lang="en-US" dirty="0"/>
              <a:t> </a:t>
            </a:r>
            <a:r>
              <a:rPr lang="en-US" dirty="0" err="1"/>
              <a:t>informaci</a:t>
            </a:r>
            <a:r>
              <a:rPr lang="en-US" dirty="0"/>
              <a:t> o </a:t>
            </a:r>
            <a:r>
              <a:rPr lang="en-US" dirty="0" err="1"/>
              <a:t>kontextu</a:t>
            </a:r>
            <a:endParaRPr lang="en-US" dirty="0"/>
          </a:p>
          <a:p>
            <a:r>
              <a:rPr lang="en-US" dirty="0" err="1"/>
              <a:t>slovo</a:t>
            </a:r>
            <a:r>
              <a:rPr lang="en-US" dirty="0"/>
              <a:t> „</a:t>
            </a:r>
            <a:r>
              <a:rPr lang="en-US" dirty="0" err="1"/>
              <a:t>stát</a:t>
            </a:r>
            <a:r>
              <a:rPr lang="en-US" dirty="0"/>
              <a:t>” </a:t>
            </a:r>
            <a:r>
              <a:rPr lang="en-US" dirty="0" err="1"/>
              <a:t>stojí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začátku</a:t>
            </a:r>
            <a:r>
              <a:rPr lang="en-US" dirty="0"/>
              <a:t> </a:t>
            </a:r>
            <a:r>
              <a:rPr lang="en-US" dirty="0" err="1"/>
              <a:t>věty</a:t>
            </a:r>
            <a:endParaRPr lang="en-US" dirty="0"/>
          </a:p>
          <a:p>
            <a:r>
              <a:rPr lang="en-US" dirty="0" err="1"/>
              <a:t>předchozí</a:t>
            </a:r>
            <a:r>
              <a:rPr lang="en-US" dirty="0"/>
              <a:t> </a:t>
            </a:r>
            <a:r>
              <a:rPr lang="en-US" dirty="0" err="1"/>
              <a:t>slovo</a:t>
            </a:r>
            <a:r>
              <a:rPr lang="en-US" dirty="0"/>
              <a:t> je </a:t>
            </a:r>
            <a:r>
              <a:rPr lang="en-US" dirty="0" err="1"/>
              <a:t>předložka</a:t>
            </a:r>
            <a:endParaRPr lang="en-US" dirty="0"/>
          </a:p>
          <a:p>
            <a:r>
              <a:rPr lang="en-US" dirty="0" err="1"/>
              <a:t>následující</a:t>
            </a:r>
            <a:r>
              <a:rPr lang="en-US" dirty="0"/>
              <a:t> </a:t>
            </a:r>
            <a:r>
              <a:rPr lang="en-US" dirty="0" err="1"/>
              <a:t>slovo</a:t>
            </a:r>
            <a:r>
              <a:rPr lang="en-US" dirty="0"/>
              <a:t> </a:t>
            </a:r>
            <a:r>
              <a:rPr lang="en-US" dirty="0" err="1"/>
              <a:t>obsahuje</a:t>
            </a:r>
            <a:r>
              <a:rPr lang="en-US" dirty="0"/>
              <a:t> </a:t>
            </a:r>
            <a:r>
              <a:rPr lang="en-US" dirty="0" err="1"/>
              <a:t>právě</a:t>
            </a:r>
            <a:r>
              <a:rPr lang="en-US" dirty="0"/>
              <a:t> </a:t>
            </a:r>
            <a:r>
              <a:rPr lang="en-US" dirty="0" err="1"/>
              <a:t>dvě</a:t>
            </a:r>
            <a:r>
              <a:rPr lang="en-US" dirty="0"/>
              <a:t> </a:t>
            </a:r>
            <a:r>
              <a:rPr lang="en-US" dirty="0" err="1"/>
              <a:t>písmena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331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5997</TotalTime>
  <Words>443</Words>
  <Application>Microsoft Macintosh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Impact</vt:lpstr>
      <vt:lpstr>Times New Roman</vt:lpstr>
      <vt:lpstr>Newsprint</vt:lpstr>
      <vt:lpstr>opakování</vt:lpstr>
      <vt:lpstr>relace</vt:lpstr>
      <vt:lpstr>grafy</vt:lpstr>
      <vt:lpstr>statistika</vt:lpstr>
      <vt:lpstr>jazyky</vt:lpstr>
      <vt:lpstr>podmíněná pravděpodobnost</vt:lpstr>
      <vt:lpstr>příklad</vt:lpstr>
    </vt:vector>
  </TitlesOfParts>
  <Company>Fort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použití</dc:title>
  <dc:creator>Bohumil Fort</dc:creator>
  <cp:lastModifiedBy>Bohumil Fořt</cp:lastModifiedBy>
  <cp:revision>9</cp:revision>
  <dcterms:created xsi:type="dcterms:W3CDTF">2017-11-21T07:54:40Z</dcterms:created>
  <dcterms:modified xsi:type="dcterms:W3CDTF">2020-05-08T13:45:49Z</dcterms:modified>
</cp:coreProperties>
</file>