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65"/>
  </p:normalViewPr>
  <p:slideViewPr>
    <p:cSldViewPr snapToGrid="0" snapToObjects="1">
      <p:cViewPr varScale="1">
        <p:scale>
          <a:sx n="107" d="100"/>
          <a:sy n="107" d="100"/>
        </p:scale>
        <p:origin x="176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April 24,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1F9E-604E-4343-9F29-EF72E8231CAD}" type="datetime4">
              <a:rPr lang="en-US" smtClean="0"/>
              <a:pPr/>
              <a:t>April 24,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E1CE-37F8-4102-8DF9-852A0A51F293}" type="datetime4">
              <a:rPr lang="en-US" smtClean="0"/>
              <a:pPr/>
              <a:t>April 24,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April 24,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3BA-01FC-4367-B6F3-ABB2645D55F1}" type="datetime4">
              <a:rPr lang="en-US" smtClean="0"/>
              <a:pPr/>
              <a:t>April 24, 2020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April 24,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DA29-3CBE-48EA-92AE-A996835462BA}" type="datetime4">
              <a:rPr lang="en-US" smtClean="0"/>
              <a:pPr/>
              <a:t>April 24,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C054-3869-4501-B163-1BBFDE8DCE04}" type="datetime4">
              <a:rPr lang="en-US" smtClean="0"/>
              <a:pPr/>
              <a:t>April 24,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D831-56C1-49CF-8EF7-8B9A98402BCD}" type="datetime4">
              <a:rPr lang="en-US" smtClean="0"/>
              <a:pPr/>
              <a:t>April 24,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April 24,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A923-9BEE-48CE-9F28-5B525F399BAD}" type="datetime4">
              <a:rPr lang="en-US" smtClean="0"/>
              <a:pPr/>
              <a:t>April 24,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April 24,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 err="1"/>
              <a:t>Formální</a:t>
            </a:r>
            <a:r>
              <a:rPr lang="en-US" sz="8000" dirty="0"/>
              <a:t> lingvistika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86C2BC2-0EBD-4C4F-80D9-61DEC92AD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98"/>
    </mc:Choice>
    <mc:Fallback xmlns="">
      <p:transition spd="slow" advTm="28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en-US" dirty="0" err="1"/>
              <a:t>pojmy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 err="1"/>
              <a:t>Abeceda</a:t>
            </a:r>
            <a:r>
              <a:rPr lang="en-US" b="0" dirty="0"/>
              <a:t> je </a:t>
            </a:r>
            <a:r>
              <a:rPr lang="en-US" b="0" dirty="0" err="1"/>
              <a:t>konečná</a:t>
            </a:r>
            <a:r>
              <a:rPr lang="en-US" b="0" dirty="0"/>
              <a:t> </a:t>
            </a:r>
            <a:r>
              <a:rPr lang="en-US" b="0" dirty="0" err="1"/>
              <a:t>množina</a:t>
            </a:r>
            <a:r>
              <a:rPr lang="en-US" b="0" dirty="0"/>
              <a:t> </a:t>
            </a:r>
            <a:r>
              <a:rPr lang="en-US" b="0" dirty="0" err="1"/>
              <a:t>symbolů</a:t>
            </a:r>
            <a:r>
              <a:rPr lang="en-US" b="0" dirty="0"/>
              <a:t>. </a:t>
            </a:r>
            <a:r>
              <a:rPr lang="en-US" b="0" dirty="0" err="1"/>
              <a:t>Např</a:t>
            </a:r>
            <a:r>
              <a:rPr lang="en-US" b="0" dirty="0"/>
              <a:t>. {𝑎, 𝑏}.</a:t>
            </a:r>
          </a:p>
          <a:p>
            <a:endParaRPr lang="en-US" b="0" dirty="0"/>
          </a:p>
          <a:p>
            <a:r>
              <a:rPr lang="en-US" b="0" dirty="0" err="1"/>
              <a:t>Slovo</a:t>
            </a:r>
            <a:r>
              <a:rPr lang="en-US" b="0" dirty="0"/>
              <a:t> je </a:t>
            </a:r>
            <a:r>
              <a:rPr lang="en-US" b="0" dirty="0" err="1"/>
              <a:t>libovolná</a:t>
            </a:r>
            <a:r>
              <a:rPr lang="en-US" b="0" dirty="0"/>
              <a:t> </a:t>
            </a:r>
            <a:r>
              <a:rPr lang="en-US" b="0" dirty="0" err="1"/>
              <a:t>konečná</a:t>
            </a:r>
            <a:r>
              <a:rPr lang="en-US" b="0" dirty="0"/>
              <a:t> </a:t>
            </a:r>
            <a:r>
              <a:rPr lang="en-US" b="0" dirty="0" err="1"/>
              <a:t>posloupnost</a:t>
            </a:r>
            <a:r>
              <a:rPr lang="en-US" b="0" dirty="0"/>
              <a:t> </a:t>
            </a:r>
            <a:r>
              <a:rPr lang="en-US" b="0" dirty="0" err="1"/>
              <a:t>prvků</a:t>
            </a:r>
            <a:r>
              <a:rPr lang="en-US" b="0" dirty="0"/>
              <a:t> </a:t>
            </a:r>
            <a:r>
              <a:rPr lang="en-US" b="0" dirty="0" err="1"/>
              <a:t>Σ</a:t>
            </a:r>
            <a:r>
              <a:rPr lang="en-US" b="0" dirty="0"/>
              <a:t>, </a:t>
            </a:r>
            <a:r>
              <a:rPr lang="en-US" b="0" dirty="0" err="1"/>
              <a:t>např</a:t>
            </a:r>
            <a:r>
              <a:rPr lang="en-US" b="0" dirty="0"/>
              <a:t>. 𝑎𝑎𝑏𝑎𝑏.</a:t>
            </a:r>
          </a:p>
          <a:p>
            <a:endParaRPr lang="en-US" b="0" dirty="0"/>
          </a:p>
          <a:p>
            <a:r>
              <a:rPr lang="en-US" b="0" dirty="0" err="1"/>
              <a:t>Délka</a:t>
            </a:r>
            <a:r>
              <a:rPr lang="en-US" b="0" dirty="0"/>
              <a:t> </a:t>
            </a:r>
            <a:r>
              <a:rPr lang="en-US" b="0" dirty="0" err="1"/>
              <a:t>slova</a:t>
            </a:r>
            <a:r>
              <a:rPr lang="en-US" b="0" dirty="0"/>
              <a:t> je </a:t>
            </a:r>
            <a:r>
              <a:rPr lang="en-US" b="0" dirty="0" err="1"/>
              <a:t>velikost</a:t>
            </a:r>
            <a:r>
              <a:rPr lang="en-US" b="0" dirty="0"/>
              <a:t> </a:t>
            </a:r>
            <a:r>
              <a:rPr lang="en-US" b="0" dirty="0" err="1"/>
              <a:t>této</a:t>
            </a:r>
            <a:r>
              <a:rPr lang="en-US" b="0" dirty="0"/>
              <a:t> </a:t>
            </a:r>
            <a:r>
              <a:rPr lang="en-US" b="0" dirty="0" err="1"/>
              <a:t>posloupnosti</a:t>
            </a:r>
            <a:r>
              <a:rPr lang="en-US" b="0" dirty="0"/>
              <a:t>, </a:t>
            </a:r>
            <a:r>
              <a:rPr lang="en-US" b="0" dirty="0" err="1"/>
              <a:t>např</a:t>
            </a:r>
            <a:r>
              <a:rPr lang="en-US" b="0" dirty="0"/>
              <a:t>. |𝑎𝑎𝑏𝑎𝑏| = 5.</a:t>
            </a:r>
          </a:p>
          <a:p>
            <a:endParaRPr lang="en-US" b="0" dirty="0"/>
          </a:p>
          <a:p>
            <a:r>
              <a:rPr lang="en-US" b="0" dirty="0" err="1"/>
              <a:t>Prázdné</a:t>
            </a:r>
            <a:r>
              <a:rPr lang="en-US" b="0" dirty="0"/>
              <a:t> </a:t>
            </a:r>
            <a:r>
              <a:rPr lang="en-US" b="0" dirty="0" err="1"/>
              <a:t>slovo</a:t>
            </a:r>
            <a:r>
              <a:rPr lang="en-US" b="0" dirty="0"/>
              <a:t> je </a:t>
            </a:r>
            <a:r>
              <a:rPr lang="en-US" b="0" dirty="0" err="1"/>
              <a:t>slovo</a:t>
            </a:r>
            <a:r>
              <a:rPr lang="en-US" b="0" dirty="0"/>
              <a:t> </a:t>
            </a:r>
            <a:r>
              <a:rPr lang="en-US" b="0" dirty="0" err="1"/>
              <a:t>nulové</a:t>
            </a:r>
            <a:r>
              <a:rPr lang="en-US" b="0" dirty="0"/>
              <a:t> </a:t>
            </a:r>
            <a:r>
              <a:rPr lang="en-US" b="0" dirty="0" err="1"/>
              <a:t>délky</a:t>
            </a:r>
            <a:r>
              <a:rPr lang="en-US" b="0" dirty="0"/>
              <a:t>, </a:t>
            </a:r>
            <a:r>
              <a:rPr lang="en-US" b="0" dirty="0" err="1"/>
              <a:t>značíme</a:t>
            </a:r>
            <a:r>
              <a:rPr lang="en-US" b="0" dirty="0"/>
              <a:t> je 𝜖.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E11D78-F587-0E4D-9FD1-4384D588F8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106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79"/>
    </mc:Choice>
    <mc:Fallback xmlns="">
      <p:transition spd="slow" advTm="135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en-US" dirty="0" err="1"/>
              <a:t>pojmy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 err="1"/>
              <a:t>Σ</a:t>
            </a:r>
            <a:r>
              <a:rPr lang="en-US" b="0" dirty="0"/>
              <a:t>* je </a:t>
            </a:r>
            <a:r>
              <a:rPr lang="en-US" b="0" dirty="0" err="1"/>
              <a:t>množina</a:t>
            </a:r>
            <a:r>
              <a:rPr lang="en-US" b="0" dirty="0"/>
              <a:t> </a:t>
            </a:r>
            <a:r>
              <a:rPr lang="en-US" b="0" dirty="0" err="1"/>
              <a:t>všech</a:t>
            </a:r>
            <a:r>
              <a:rPr lang="en-US" b="0" dirty="0"/>
              <a:t> </a:t>
            </a:r>
            <a:r>
              <a:rPr lang="en-US" b="0" dirty="0" err="1"/>
              <a:t>slov</a:t>
            </a:r>
            <a:r>
              <a:rPr lang="en-US" b="0" dirty="0"/>
              <a:t> </a:t>
            </a:r>
            <a:r>
              <a:rPr lang="en-US" b="0" dirty="0" err="1"/>
              <a:t>nad</a:t>
            </a:r>
            <a:r>
              <a:rPr lang="en-US" b="0" dirty="0"/>
              <a:t> </a:t>
            </a:r>
            <a:r>
              <a:rPr lang="en-US" b="0" dirty="0" err="1"/>
              <a:t>abecedou</a:t>
            </a:r>
            <a:r>
              <a:rPr lang="en-US" b="0" dirty="0"/>
              <a:t> </a:t>
            </a:r>
            <a:r>
              <a:rPr lang="en-US" b="0" dirty="0" err="1"/>
              <a:t>Σ</a:t>
            </a:r>
            <a:r>
              <a:rPr lang="en-US" b="0" dirty="0"/>
              <a:t>, </a:t>
            </a:r>
            <a:r>
              <a:rPr lang="cs-CZ" b="0" dirty="0"/>
              <a:t>např. {𝑎, 𝑏}* = {𝜖, 𝑎, 𝑏, 𝑎𝑎, 𝑏𝑏, 𝑎𝑏, 𝑏𝑎, 𝑎𝑎𝑏, 𝑎𝑏𝑏, ...}.</a:t>
            </a:r>
          </a:p>
          <a:p>
            <a:endParaRPr lang="cs-CZ" b="0" dirty="0"/>
          </a:p>
          <a:p>
            <a:r>
              <a:rPr lang="en-US" b="0" dirty="0" err="1"/>
              <a:t>Operace</a:t>
            </a:r>
            <a:r>
              <a:rPr lang="en-US" b="0" dirty="0"/>
              <a:t> </a:t>
            </a:r>
            <a:r>
              <a:rPr lang="en-US" b="0" dirty="0" err="1"/>
              <a:t>zřetězení</a:t>
            </a:r>
            <a:r>
              <a:rPr lang="en-US" b="0" dirty="0"/>
              <a:t> </a:t>
            </a:r>
            <a:r>
              <a:rPr lang="en-US" b="0" dirty="0" err="1"/>
              <a:t>slov</a:t>
            </a:r>
            <a:r>
              <a:rPr lang="en-US" b="0" dirty="0"/>
              <a:t>, </a:t>
            </a:r>
            <a:r>
              <a:rPr lang="en-US" b="0" dirty="0" err="1"/>
              <a:t>značíme</a:t>
            </a:r>
            <a:r>
              <a:rPr lang="en-US" b="0" dirty="0"/>
              <a:t> </a:t>
            </a:r>
            <a:r>
              <a:rPr lang="en-US" b="0" dirty="0" err="1"/>
              <a:t>tečkou</a:t>
            </a:r>
            <a:r>
              <a:rPr lang="en-US" b="0" dirty="0"/>
              <a:t> (.), je pro </a:t>
            </a:r>
            <a:r>
              <a:rPr lang="en-US" b="0" dirty="0" err="1"/>
              <a:t>dvě</a:t>
            </a:r>
            <a:r>
              <a:rPr lang="en-US" b="0" dirty="0"/>
              <a:t> </a:t>
            </a:r>
            <a:r>
              <a:rPr lang="en-US" b="0" dirty="0" err="1"/>
              <a:t>slova</a:t>
            </a:r>
            <a:r>
              <a:rPr lang="en-US" b="0" dirty="0"/>
              <a:t> 𝑢 a 𝑣 </a:t>
            </a:r>
            <a:r>
              <a:rPr lang="cs-CZ" b="0" dirty="0"/>
              <a:t>definována jako 𝑢 . 𝑣 = 𝑢𝑣, např. 𝑎𝑎𝑏 . 𝑎𝑏 = 𝑎𝑎𝑏𝑎𝑏.</a:t>
            </a:r>
          </a:p>
          <a:p>
            <a:endParaRPr lang="cs-CZ" b="0" dirty="0"/>
          </a:p>
          <a:p>
            <a:r>
              <a:rPr lang="en-US" b="0" dirty="0" err="1"/>
              <a:t>Mocnina</a:t>
            </a:r>
            <a:r>
              <a:rPr lang="en-US" b="0" dirty="0"/>
              <a:t> </a:t>
            </a:r>
            <a:r>
              <a:rPr lang="en-US" b="0" dirty="0" err="1"/>
              <a:t>slova</a:t>
            </a:r>
            <a:r>
              <a:rPr lang="en-US" b="0" dirty="0"/>
              <a:t> je pro </a:t>
            </a:r>
            <a:r>
              <a:rPr lang="en-US" b="0" dirty="0" err="1"/>
              <a:t>slovo</a:t>
            </a:r>
            <a:r>
              <a:rPr lang="en-US" b="0" dirty="0"/>
              <a:t> 𝑢 a </a:t>
            </a:r>
            <a:r>
              <a:rPr lang="en-US" b="0" dirty="0" err="1"/>
              <a:t>přirozené</a:t>
            </a:r>
            <a:r>
              <a:rPr lang="en-US" b="0" dirty="0"/>
              <a:t> </a:t>
            </a:r>
            <a:r>
              <a:rPr lang="en-US" b="0" dirty="0" err="1"/>
              <a:t>číslo</a:t>
            </a:r>
            <a:r>
              <a:rPr lang="en-US" b="0" dirty="0"/>
              <a:t> 𝑖 </a:t>
            </a:r>
            <a:r>
              <a:rPr lang="en-US" b="0" dirty="0" err="1"/>
              <a:t>značena</a:t>
            </a:r>
            <a:r>
              <a:rPr lang="en-US" b="0" dirty="0"/>
              <a:t> 𝑢𝑖 a je </a:t>
            </a:r>
            <a:r>
              <a:rPr lang="en-US" b="0" dirty="0" err="1"/>
              <a:t>definována</a:t>
            </a:r>
            <a:r>
              <a:rPr lang="en-US" b="0" dirty="0"/>
              <a:t> </a:t>
            </a:r>
            <a:r>
              <a:rPr lang="en-US" b="0" dirty="0" err="1"/>
              <a:t>induktivně</a:t>
            </a:r>
            <a:r>
              <a:rPr lang="en-US" b="0" dirty="0"/>
              <a:t>: 𝑢0 = 𝜖,</a:t>
            </a:r>
            <a:r>
              <a:rPr lang="fi-FI" b="0" dirty="0"/>
              <a:t> 𝑢𝑖+1 = 𝑢.𝑢𝑖 </a:t>
            </a:r>
            <a:r>
              <a:rPr lang="cs-CZ" b="0" dirty="0"/>
              <a:t>Např. (𝑎𝑏)3 = 𝑎𝑏𝑎𝑏𝑎𝑏.</a:t>
            </a:r>
          </a:p>
          <a:p>
            <a:endParaRPr lang="en-US" b="0" dirty="0"/>
          </a:p>
          <a:p>
            <a:r>
              <a:rPr lang="en-US" b="0" dirty="0" err="1"/>
              <a:t>Jazyk</a:t>
            </a:r>
            <a:r>
              <a:rPr lang="en-US" b="0" dirty="0"/>
              <a:t> je </a:t>
            </a:r>
            <a:r>
              <a:rPr lang="en-US" b="0" dirty="0" err="1"/>
              <a:t>množina</a:t>
            </a:r>
            <a:r>
              <a:rPr lang="en-US" b="0" dirty="0"/>
              <a:t> </a:t>
            </a:r>
            <a:r>
              <a:rPr lang="en-US" b="0" dirty="0" err="1"/>
              <a:t>některých</a:t>
            </a:r>
            <a:r>
              <a:rPr lang="en-US" b="0" dirty="0"/>
              <a:t> </a:t>
            </a:r>
            <a:r>
              <a:rPr lang="en-US" b="0" dirty="0" err="1"/>
              <a:t>slov</a:t>
            </a:r>
            <a:r>
              <a:rPr lang="en-US" b="0" dirty="0"/>
              <a:t> </a:t>
            </a:r>
            <a:r>
              <a:rPr lang="en-US" b="0" dirty="0" err="1"/>
              <a:t>nad</a:t>
            </a:r>
            <a:r>
              <a:rPr lang="en-US" b="0" dirty="0"/>
              <a:t> </a:t>
            </a:r>
            <a:r>
              <a:rPr lang="en-US" b="0" dirty="0" err="1"/>
              <a:t>danou</a:t>
            </a:r>
            <a:r>
              <a:rPr lang="en-US" b="0" dirty="0"/>
              <a:t> </a:t>
            </a:r>
            <a:r>
              <a:rPr lang="en-US" b="0" dirty="0" err="1"/>
              <a:t>abecedou</a:t>
            </a:r>
            <a:r>
              <a:rPr lang="en-US" b="0" dirty="0"/>
              <a:t>, </a:t>
            </a:r>
            <a:r>
              <a:rPr lang="en-US" b="0" dirty="0" err="1"/>
              <a:t>tedy</a:t>
            </a:r>
            <a:r>
              <a:rPr lang="en-US" b="0" dirty="0"/>
              <a:t> pro </a:t>
            </a:r>
            <a:r>
              <a:rPr lang="en-US" b="0" dirty="0" err="1"/>
              <a:t>každy</a:t>
            </a:r>
            <a:r>
              <a:rPr lang="en-US" b="0" dirty="0"/>
              <a:t>́ </a:t>
            </a:r>
            <a:r>
              <a:rPr lang="sk-SK" b="0" dirty="0"/>
              <a:t>jazyk 𝐿 platí 𝐿 ⊆ Σ*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98265C-584D-D448-8157-32EDCE7E8F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3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518"/>
    </mc:Choice>
    <mc:Fallback xmlns="">
      <p:transition spd="slow" advTm="306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Formální</a:t>
            </a:r>
            <a:r>
              <a:rPr lang="en-US" dirty="0"/>
              <a:t> </a:t>
            </a:r>
            <a:r>
              <a:rPr lang="en-US" dirty="0" err="1"/>
              <a:t>gramatika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 err="1"/>
              <a:t>Formální</a:t>
            </a:r>
            <a:r>
              <a:rPr lang="en-US" b="0" dirty="0"/>
              <a:t> </a:t>
            </a:r>
            <a:r>
              <a:rPr lang="en-US" b="0" dirty="0" err="1"/>
              <a:t>gramatika</a:t>
            </a:r>
            <a:r>
              <a:rPr lang="en-US" b="0" dirty="0"/>
              <a:t> </a:t>
            </a:r>
            <a:r>
              <a:rPr lang="en-US" b="0" dirty="0" err="1"/>
              <a:t>přepisovací</a:t>
            </a:r>
            <a:r>
              <a:rPr lang="en-US" b="0" dirty="0"/>
              <a:t> </a:t>
            </a:r>
            <a:r>
              <a:rPr lang="en-US" b="0" dirty="0" err="1"/>
              <a:t>systém</a:t>
            </a:r>
            <a:r>
              <a:rPr lang="en-US" b="0" dirty="0"/>
              <a:t>, </a:t>
            </a:r>
            <a:r>
              <a:rPr lang="en-US" b="0" dirty="0" err="1"/>
              <a:t>jímž</a:t>
            </a:r>
            <a:r>
              <a:rPr lang="en-US" b="0" dirty="0"/>
              <a:t> </a:t>
            </a:r>
            <a:r>
              <a:rPr lang="en-US" b="0" dirty="0" err="1"/>
              <a:t>lze</a:t>
            </a:r>
            <a:r>
              <a:rPr lang="en-US" b="0" dirty="0"/>
              <a:t> </a:t>
            </a:r>
            <a:r>
              <a:rPr lang="en-US" b="0" dirty="0" err="1"/>
              <a:t>vygenerovat</a:t>
            </a:r>
            <a:r>
              <a:rPr lang="en-US" b="0" dirty="0"/>
              <a:t> </a:t>
            </a:r>
            <a:r>
              <a:rPr lang="en-US" b="0" dirty="0" err="1"/>
              <a:t>slova</a:t>
            </a:r>
            <a:r>
              <a:rPr lang="en-US" b="0" dirty="0"/>
              <a:t> </a:t>
            </a:r>
            <a:r>
              <a:rPr lang="en-US" b="0" dirty="0" err="1"/>
              <a:t>jazyka</a:t>
            </a:r>
            <a:r>
              <a:rPr lang="en-US" b="0" dirty="0"/>
              <a:t>.</a:t>
            </a:r>
          </a:p>
          <a:p>
            <a:r>
              <a:rPr lang="en-US" b="0" dirty="0" err="1"/>
              <a:t>Formálně</a:t>
            </a:r>
            <a:r>
              <a:rPr lang="en-US" b="0" dirty="0"/>
              <a:t>, </a:t>
            </a:r>
            <a:r>
              <a:rPr lang="en-US" b="0" dirty="0" err="1"/>
              <a:t>gramatika</a:t>
            </a:r>
            <a:r>
              <a:rPr lang="en-US" b="0" dirty="0"/>
              <a:t> je </a:t>
            </a:r>
            <a:r>
              <a:rPr lang="en-US" b="0" dirty="0" err="1"/>
              <a:t>čtveřice</a:t>
            </a:r>
            <a:r>
              <a:rPr lang="en-US" b="0" dirty="0"/>
              <a:t> (𝑁,</a:t>
            </a:r>
            <a:r>
              <a:rPr lang="en-US" b="0" dirty="0" err="1"/>
              <a:t>Σ</a:t>
            </a:r>
            <a:r>
              <a:rPr lang="en-US" b="0" dirty="0"/>
              <a:t>, 𝑃, 𝑆), </a:t>
            </a:r>
            <a:r>
              <a:rPr lang="en-US" b="0" dirty="0" err="1"/>
              <a:t>kde</a:t>
            </a:r>
            <a:r>
              <a:rPr lang="en-US" b="0" dirty="0"/>
              <a:t>:</a:t>
            </a:r>
          </a:p>
          <a:p>
            <a:r>
              <a:rPr lang="en-US" b="0" dirty="0"/>
              <a:t>𝑁 je </a:t>
            </a:r>
            <a:r>
              <a:rPr lang="en-US" b="0" dirty="0" err="1"/>
              <a:t>množina</a:t>
            </a:r>
            <a:r>
              <a:rPr lang="en-US" b="0" dirty="0"/>
              <a:t> </a:t>
            </a:r>
            <a:r>
              <a:rPr lang="en-US" b="0" dirty="0" err="1"/>
              <a:t>neterminálů</a:t>
            </a:r>
            <a:r>
              <a:rPr lang="en-US" b="0" dirty="0"/>
              <a:t> (</a:t>
            </a:r>
            <a:r>
              <a:rPr lang="en-US" b="0" dirty="0" err="1"/>
              <a:t>značíme</a:t>
            </a:r>
            <a:r>
              <a:rPr lang="en-US" b="0" dirty="0"/>
              <a:t> </a:t>
            </a:r>
            <a:r>
              <a:rPr lang="en-US" b="0" dirty="0" err="1"/>
              <a:t>nejčastěji</a:t>
            </a:r>
            <a:r>
              <a:rPr lang="en-US" b="0" dirty="0"/>
              <a:t> </a:t>
            </a:r>
            <a:r>
              <a:rPr lang="en-US" b="0" dirty="0" err="1"/>
              <a:t>velkými</a:t>
            </a:r>
            <a:r>
              <a:rPr lang="en-US" b="0" dirty="0"/>
              <a:t> </a:t>
            </a:r>
            <a:r>
              <a:rPr lang="en-US" b="0" dirty="0" err="1"/>
              <a:t>písmeny</a:t>
            </a:r>
            <a:r>
              <a:rPr lang="en-US" b="0" dirty="0"/>
              <a:t>)</a:t>
            </a:r>
          </a:p>
          <a:p>
            <a:r>
              <a:rPr lang="en-US" b="0" dirty="0" err="1"/>
              <a:t>Σ</a:t>
            </a:r>
            <a:r>
              <a:rPr lang="en-US" b="0" dirty="0"/>
              <a:t> je </a:t>
            </a:r>
            <a:r>
              <a:rPr lang="en-US" b="0" dirty="0" err="1"/>
              <a:t>množina</a:t>
            </a:r>
            <a:r>
              <a:rPr lang="en-US" b="0" dirty="0"/>
              <a:t> </a:t>
            </a:r>
            <a:r>
              <a:rPr lang="en-US" b="0" dirty="0" err="1"/>
              <a:t>terminálů</a:t>
            </a:r>
            <a:r>
              <a:rPr lang="en-US" b="0" dirty="0"/>
              <a:t> (</a:t>
            </a:r>
            <a:r>
              <a:rPr lang="en-US" b="0" dirty="0" err="1"/>
              <a:t>symbolů</a:t>
            </a:r>
            <a:r>
              <a:rPr lang="en-US" b="0" dirty="0"/>
              <a:t> </a:t>
            </a:r>
            <a:r>
              <a:rPr lang="en-US" b="0" dirty="0" err="1"/>
              <a:t>abecedy</a:t>
            </a:r>
            <a:r>
              <a:rPr lang="en-US" b="0" dirty="0"/>
              <a:t>, </a:t>
            </a:r>
            <a:r>
              <a:rPr lang="en-US" b="0" dirty="0" err="1"/>
              <a:t>značíme</a:t>
            </a:r>
            <a:r>
              <a:rPr lang="en-US" b="0" dirty="0"/>
              <a:t> </a:t>
            </a:r>
            <a:r>
              <a:rPr lang="en-US" b="0" dirty="0" err="1"/>
              <a:t>malými</a:t>
            </a:r>
            <a:r>
              <a:rPr lang="en-US" b="0" dirty="0"/>
              <a:t> </a:t>
            </a:r>
            <a:r>
              <a:rPr lang="en-US" b="0" dirty="0" err="1"/>
              <a:t>písmeny</a:t>
            </a:r>
            <a:r>
              <a:rPr lang="en-US" b="0" dirty="0"/>
              <a:t>), je </a:t>
            </a:r>
            <a:r>
              <a:rPr lang="en-US" b="0" dirty="0" err="1"/>
              <a:t>disjunktní</a:t>
            </a:r>
            <a:r>
              <a:rPr lang="en-US" b="0" dirty="0"/>
              <a:t> s </a:t>
            </a:r>
            <a:r>
              <a:rPr lang="en-US" b="0" dirty="0" err="1"/>
              <a:t>množinou</a:t>
            </a:r>
            <a:r>
              <a:rPr lang="en-US" b="0" dirty="0"/>
              <a:t> 𝑁 a 𝑁 ∪ </a:t>
            </a:r>
            <a:r>
              <a:rPr lang="en-US" b="0" dirty="0" err="1"/>
              <a:t>Σ</a:t>
            </a:r>
            <a:r>
              <a:rPr lang="en-US" b="0" dirty="0"/>
              <a:t> </a:t>
            </a:r>
            <a:r>
              <a:rPr lang="en-US" b="0" dirty="0" err="1"/>
              <a:t>označujeme</a:t>
            </a:r>
            <a:r>
              <a:rPr lang="en-US" b="0" dirty="0"/>
              <a:t> </a:t>
            </a:r>
            <a:r>
              <a:rPr lang="en-US" b="0" dirty="0" err="1"/>
              <a:t>jako</a:t>
            </a:r>
            <a:r>
              <a:rPr lang="en-US" b="0" dirty="0"/>
              <a:t> 𝑉 (</a:t>
            </a:r>
            <a:r>
              <a:rPr lang="en-US" b="0" dirty="0" err="1"/>
              <a:t>množina</a:t>
            </a:r>
            <a:r>
              <a:rPr lang="en-US" b="0" dirty="0"/>
              <a:t> </a:t>
            </a:r>
            <a:r>
              <a:rPr lang="en-US" b="0" dirty="0" err="1"/>
              <a:t>všech</a:t>
            </a:r>
            <a:r>
              <a:rPr lang="en-US" b="0" dirty="0"/>
              <a:t> </a:t>
            </a:r>
            <a:r>
              <a:rPr lang="en-US" b="0" dirty="0" err="1"/>
              <a:t>symbolů</a:t>
            </a:r>
            <a:r>
              <a:rPr lang="en-US" b="0" dirty="0"/>
              <a:t>)</a:t>
            </a:r>
          </a:p>
          <a:p>
            <a:r>
              <a:rPr lang="en-US" b="0" dirty="0"/>
              <a:t>𝑃 je </a:t>
            </a:r>
            <a:r>
              <a:rPr lang="en-US" b="0" dirty="0" err="1"/>
              <a:t>množina</a:t>
            </a:r>
            <a:r>
              <a:rPr lang="en-US" b="0" dirty="0"/>
              <a:t> </a:t>
            </a:r>
            <a:r>
              <a:rPr lang="en-US" b="0" dirty="0" err="1"/>
              <a:t>pravidel</a:t>
            </a:r>
            <a:r>
              <a:rPr lang="en-US" b="0" dirty="0"/>
              <a:t>, </a:t>
            </a:r>
            <a:r>
              <a:rPr lang="en-US" b="0" dirty="0" err="1"/>
              <a:t>tj</a:t>
            </a:r>
            <a:r>
              <a:rPr lang="en-US" b="0" dirty="0"/>
              <a:t>. </a:t>
            </a:r>
            <a:r>
              <a:rPr lang="en-US" b="0" dirty="0" err="1"/>
              <a:t>množina</a:t>
            </a:r>
            <a:r>
              <a:rPr lang="en-US" b="0" dirty="0"/>
              <a:t> </a:t>
            </a:r>
            <a:r>
              <a:rPr lang="en-US" b="0" dirty="0" err="1"/>
              <a:t>dvojic</a:t>
            </a:r>
            <a:r>
              <a:rPr lang="en-US" b="0" dirty="0"/>
              <a:t>, </a:t>
            </a:r>
            <a:r>
              <a:rPr lang="en-US" b="0" dirty="0" err="1"/>
              <a:t>kde</a:t>
            </a:r>
            <a:r>
              <a:rPr lang="en-US" b="0" dirty="0"/>
              <a:t> </a:t>
            </a:r>
            <a:r>
              <a:rPr lang="en-US" b="0" dirty="0" err="1"/>
              <a:t>prvním</a:t>
            </a:r>
            <a:r>
              <a:rPr lang="en-US" b="0" dirty="0"/>
              <a:t> </a:t>
            </a:r>
            <a:r>
              <a:rPr lang="en-US" b="0" dirty="0" err="1"/>
              <a:t>prvkem</a:t>
            </a:r>
            <a:r>
              <a:rPr lang="en-US" b="0" dirty="0"/>
              <a:t> je </a:t>
            </a:r>
            <a:r>
              <a:rPr lang="en-US" b="0" dirty="0" err="1"/>
              <a:t>řetězec</a:t>
            </a:r>
            <a:r>
              <a:rPr lang="en-US" b="0" dirty="0"/>
              <a:t> </a:t>
            </a:r>
            <a:r>
              <a:rPr lang="en-US" b="0" dirty="0" err="1"/>
              <a:t>obsahující</a:t>
            </a:r>
            <a:r>
              <a:rPr lang="en-US" b="0" dirty="0"/>
              <a:t> </a:t>
            </a:r>
            <a:r>
              <a:rPr lang="en-US" b="0" dirty="0" err="1"/>
              <a:t>alespoň</a:t>
            </a:r>
            <a:r>
              <a:rPr lang="en-US" b="0" dirty="0"/>
              <a:t> </a:t>
            </a:r>
            <a:r>
              <a:rPr lang="en-US" b="0" dirty="0" err="1"/>
              <a:t>jeden</a:t>
            </a:r>
            <a:r>
              <a:rPr lang="en-US" b="0" dirty="0"/>
              <a:t> </a:t>
            </a:r>
            <a:r>
              <a:rPr lang="en-US" b="0" dirty="0" err="1"/>
              <a:t>neterminál</a:t>
            </a:r>
            <a:r>
              <a:rPr lang="en-US" b="0" dirty="0"/>
              <a:t> a </a:t>
            </a:r>
            <a:r>
              <a:rPr lang="en-US" b="0" dirty="0" err="1"/>
              <a:t>druhým</a:t>
            </a:r>
            <a:r>
              <a:rPr lang="en-US" b="0" dirty="0"/>
              <a:t> </a:t>
            </a:r>
            <a:r>
              <a:rPr lang="en-US" b="0" dirty="0" err="1"/>
              <a:t>prvkem</a:t>
            </a:r>
            <a:r>
              <a:rPr lang="en-US" b="0" dirty="0"/>
              <a:t> je </a:t>
            </a:r>
            <a:r>
              <a:rPr lang="en-US" b="0" dirty="0" err="1"/>
              <a:t>libovolný</a:t>
            </a:r>
            <a:r>
              <a:rPr lang="en-US" b="0" dirty="0"/>
              <a:t> </a:t>
            </a:r>
            <a:r>
              <a:rPr lang="en-US" b="0" dirty="0" err="1"/>
              <a:t>řetězec</a:t>
            </a:r>
            <a:r>
              <a:rPr lang="en-US" b="0" dirty="0"/>
              <a:t>.</a:t>
            </a:r>
          </a:p>
          <a:p>
            <a:r>
              <a:rPr lang="en-US" b="0" dirty="0"/>
              <a:t>𝑆 je </a:t>
            </a:r>
            <a:r>
              <a:rPr lang="en-US" b="0" dirty="0" err="1"/>
              <a:t>počáteční</a:t>
            </a:r>
            <a:r>
              <a:rPr lang="en-US" b="0" dirty="0"/>
              <a:t> symbol </a:t>
            </a:r>
            <a:r>
              <a:rPr lang="en-US" b="0" dirty="0" err="1"/>
              <a:t>gramatiky</a:t>
            </a:r>
            <a:endParaRPr lang="en-US" b="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DC5271-B3B4-C845-922F-AFC88A6A41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2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20"/>
    </mc:Choice>
    <mc:Fallback xmlns="">
      <p:transition spd="slow" advTm="194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gramatika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 err="1"/>
              <a:t>Pravidla</a:t>
            </a:r>
            <a:r>
              <a:rPr lang="en-US" b="0" dirty="0"/>
              <a:t> </a:t>
            </a:r>
            <a:r>
              <a:rPr lang="en-US" b="0" dirty="0" err="1"/>
              <a:t>gramatiky</a:t>
            </a:r>
            <a:r>
              <a:rPr lang="en-US" b="0" dirty="0"/>
              <a:t> </a:t>
            </a:r>
            <a:r>
              <a:rPr lang="en-US" b="0" dirty="0" err="1"/>
              <a:t>jako</a:t>
            </a:r>
            <a:r>
              <a:rPr lang="en-US" b="0" dirty="0"/>
              <a:t> </a:t>
            </a:r>
            <a:r>
              <a:rPr lang="en-US" b="0" dirty="0" err="1"/>
              <a:t>dvojice</a:t>
            </a:r>
            <a:r>
              <a:rPr lang="en-US" b="0" dirty="0"/>
              <a:t> </a:t>
            </a:r>
            <a:r>
              <a:rPr lang="en-US" b="0" dirty="0" err="1"/>
              <a:t>řetězců</a:t>
            </a:r>
            <a:r>
              <a:rPr lang="en-US" b="0" dirty="0"/>
              <a:t> (</a:t>
            </a:r>
            <a:r>
              <a:rPr lang="en-US" b="0" dirty="0" err="1"/>
              <a:t>slov</a:t>
            </a:r>
            <a:r>
              <a:rPr lang="en-US" b="0" dirty="0"/>
              <a:t> </a:t>
            </a:r>
            <a:r>
              <a:rPr lang="en-US" b="0" dirty="0" err="1"/>
              <a:t>nad</a:t>
            </a:r>
            <a:r>
              <a:rPr lang="en-US" b="0" dirty="0"/>
              <a:t> </a:t>
            </a:r>
            <a:r>
              <a:rPr lang="en-US" b="0" dirty="0" err="1"/>
              <a:t>množinou</a:t>
            </a:r>
            <a:r>
              <a:rPr lang="en-US" b="0" dirty="0"/>
              <a:t> 𝑉 )   (𝛼, 𝛽) </a:t>
            </a:r>
            <a:r>
              <a:rPr lang="en-US" b="0" dirty="0" err="1"/>
              <a:t>zapisujeme</a:t>
            </a:r>
            <a:r>
              <a:rPr lang="en-US" b="0" dirty="0"/>
              <a:t> </a:t>
            </a:r>
            <a:r>
              <a:rPr lang="en-US" b="0" dirty="0" err="1"/>
              <a:t>jako</a:t>
            </a:r>
            <a:r>
              <a:rPr lang="en-US" b="0" dirty="0"/>
              <a:t> 𝛼 → 𝛽. 𝛼 </a:t>
            </a:r>
            <a:r>
              <a:rPr lang="en-US" b="0" dirty="0" err="1"/>
              <a:t>nazýváme</a:t>
            </a:r>
            <a:r>
              <a:rPr lang="en-US" b="0" dirty="0"/>
              <a:t> </a:t>
            </a:r>
            <a:r>
              <a:rPr lang="en-US" b="0" dirty="0" err="1"/>
              <a:t>levou</a:t>
            </a:r>
            <a:r>
              <a:rPr lang="en-US" b="0" dirty="0"/>
              <a:t> </a:t>
            </a:r>
            <a:r>
              <a:rPr lang="en-US" b="0" dirty="0" err="1"/>
              <a:t>stranou</a:t>
            </a:r>
            <a:r>
              <a:rPr lang="en-US" b="0" dirty="0"/>
              <a:t> </a:t>
            </a:r>
            <a:r>
              <a:rPr lang="en-US" b="0" dirty="0" err="1"/>
              <a:t>pravidla</a:t>
            </a:r>
            <a:r>
              <a:rPr lang="en-US" b="0" dirty="0"/>
              <a:t> a </a:t>
            </a:r>
            <a:r>
              <a:rPr lang="en-US" b="0" dirty="0" err="1"/>
              <a:t>musí</a:t>
            </a:r>
            <a:r>
              <a:rPr lang="en-US" b="0" dirty="0"/>
              <a:t> </a:t>
            </a:r>
            <a:r>
              <a:rPr lang="en-US" b="0" dirty="0" err="1"/>
              <a:t>obsahovat</a:t>
            </a:r>
            <a:r>
              <a:rPr lang="en-US" b="0" dirty="0"/>
              <a:t> </a:t>
            </a:r>
            <a:r>
              <a:rPr lang="en-US" b="0" dirty="0" err="1"/>
              <a:t>alespoň</a:t>
            </a:r>
            <a:r>
              <a:rPr lang="en-US" b="0" dirty="0"/>
              <a:t> </a:t>
            </a:r>
            <a:r>
              <a:rPr lang="en-US" b="0" dirty="0" err="1"/>
              <a:t>jeden</a:t>
            </a:r>
            <a:r>
              <a:rPr lang="en-US" b="0" dirty="0"/>
              <a:t> </a:t>
            </a:r>
            <a:r>
              <a:rPr lang="en-US" b="0" dirty="0" err="1"/>
              <a:t>neterminál</a:t>
            </a:r>
            <a:r>
              <a:rPr lang="en-US" b="0" dirty="0"/>
              <a:t>. 𝛽 </a:t>
            </a:r>
            <a:r>
              <a:rPr lang="en-US" b="0" dirty="0" err="1"/>
              <a:t>nazýváme</a:t>
            </a:r>
            <a:r>
              <a:rPr lang="en-US" b="0" dirty="0"/>
              <a:t> </a:t>
            </a:r>
            <a:r>
              <a:rPr lang="en-US" b="0" dirty="0" err="1"/>
              <a:t>pravou</a:t>
            </a:r>
            <a:r>
              <a:rPr lang="en-US" b="0" dirty="0"/>
              <a:t> </a:t>
            </a:r>
            <a:r>
              <a:rPr lang="en-US" b="0" dirty="0" err="1"/>
              <a:t>stranou</a:t>
            </a:r>
            <a:r>
              <a:rPr lang="en-US" b="0" dirty="0"/>
              <a:t> </a:t>
            </a:r>
            <a:r>
              <a:rPr lang="en-US" b="0" dirty="0" err="1"/>
              <a:t>pravidla</a:t>
            </a:r>
            <a:r>
              <a:rPr lang="en-US" b="0" dirty="0"/>
              <a:t>.</a:t>
            </a:r>
          </a:p>
          <a:p>
            <a:r>
              <a:rPr lang="en-US" b="0" dirty="0" err="1"/>
              <a:t>Gramatika</a:t>
            </a:r>
            <a:r>
              <a:rPr lang="en-US" b="0" dirty="0"/>
              <a:t> je </a:t>
            </a:r>
            <a:r>
              <a:rPr lang="en-US" b="0" dirty="0" err="1"/>
              <a:t>modelem</a:t>
            </a:r>
            <a:r>
              <a:rPr lang="en-US" b="0" dirty="0"/>
              <a:t>, </a:t>
            </a:r>
            <a:r>
              <a:rPr lang="en-US" b="0" dirty="0" err="1"/>
              <a:t>kterým</a:t>
            </a:r>
            <a:r>
              <a:rPr lang="en-US" b="0" dirty="0"/>
              <a:t> </a:t>
            </a:r>
            <a:r>
              <a:rPr lang="en-US" b="0" dirty="0" err="1"/>
              <a:t>lze</a:t>
            </a:r>
            <a:r>
              <a:rPr lang="en-US" b="0" dirty="0"/>
              <a:t> </a:t>
            </a:r>
            <a:r>
              <a:rPr lang="en-US" b="0" dirty="0" err="1"/>
              <a:t>generovat</a:t>
            </a:r>
            <a:r>
              <a:rPr lang="en-US" b="0" dirty="0"/>
              <a:t> </a:t>
            </a:r>
            <a:r>
              <a:rPr lang="en-US" b="0" dirty="0" err="1"/>
              <a:t>slova</a:t>
            </a:r>
            <a:r>
              <a:rPr lang="en-US" b="0" dirty="0"/>
              <a:t> </a:t>
            </a:r>
            <a:r>
              <a:rPr lang="en-US" b="0" dirty="0" err="1"/>
              <a:t>jazyka</a:t>
            </a:r>
            <a:r>
              <a:rPr lang="en-US" b="0" dirty="0"/>
              <a:t>: </a:t>
            </a:r>
          </a:p>
          <a:p>
            <a:r>
              <a:rPr lang="en-US" b="0" dirty="0" err="1"/>
              <a:t>začneme</a:t>
            </a:r>
            <a:r>
              <a:rPr lang="en-US" b="0" dirty="0"/>
              <a:t> z </a:t>
            </a:r>
            <a:r>
              <a:rPr lang="en-US" b="0" dirty="0" err="1"/>
              <a:t>počátečního</a:t>
            </a:r>
            <a:r>
              <a:rPr lang="en-US" b="0" dirty="0"/>
              <a:t> </a:t>
            </a:r>
            <a:r>
              <a:rPr lang="en-US" b="0" dirty="0" err="1"/>
              <a:t>symbolu</a:t>
            </a:r>
            <a:r>
              <a:rPr lang="en-US" b="0" dirty="0"/>
              <a:t> </a:t>
            </a:r>
            <a:r>
              <a:rPr lang="en-US" b="0" dirty="0" err="1"/>
              <a:t>gramatiky</a:t>
            </a:r>
            <a:r>
              <a:rPr lang="en-US" b="0" dirty="0"/>
              <a:t> 𝑆 a </a:t>
            </a:r>
            <a:r>
              <a:rPr lang="en-US" b="0" dirty="0" err="1"/>
              <a:t>pravidla</a:t>
            </a:r>
            <a:r>
              <a:rPr lang="en-US" b="0" dirty="0"/>
              <a:t> </a:t>
            </a:r>
            <a:r>
              <a:rPr lang="en-US" b="0" dirty="0" err="1"/>
              <a:t>gramatiky</a:t>
            </a:r>
            <a:r>
              <a:rPr lang="en-US" b="0" dirty="0"/>
              <a:t> </a:t>
            </a:r>
            <a:r>
              <a:rPr lang="en-US" b="0" dirty="0" err="1"/>
              <a:t>používáme</a:t>
            </a:r>
            <a:r>
              <a:rPr lang="en-US" b="0" dirty="0"/>
              <a:t> </a:t>
            </a:r>
            <a:r>
              <a:rPr lang="en-US" b="0" dirty="0" err="1"/>
              <a:t>jako</a:t>
            </a:r>
            <a:r>
              <a:rPr lang="en-US" b="0" dirty="0"/>
              <a:t> </a:t>
            </a:r>
            <a:r>
              <a:rPr lang="en-US" b="0" dirty="0" err="1"/>
              <a:t>přepisovací</a:t>
            </a:r>
            <a:r>
              <a:rPr lang="en-US" b="0" dirty="0"/>
              <a:t> </a:t>
            </a:r>
            <a:r>
              <a:rPr lang="en-US" b="0" dirty="0" err="1"/>
              <a:t>systém</a:t>
            </a:r>
            <a:r>
              <a:rPr lang="en-US" b="0" dirty="0"/>
              <a:t>, to </a:t>
            </a:r>
            <a:r>
              <a:rPr lang="en-US" b="0" dirty="0" err="1"/>
              <a:t>znamená</a:t>
            </a:r>
            <a:r>
              <a:rPr lang="en-US" b="0" dirty="0"/>
              <a:t>, </a:t>
            </a:r>
            <a:r>
              <a:rPr lang="en-US" b="0" dirty="0" err="1"/>
              <a:t>že</a:t>
            </a:r>
            <a:r>
              <a:rPr lang="en-US" b="0" dirty="0"/>
              <a:t> v </a:t>
            </a:r>
            <a:r>
              <a:rPr lang="en-US" b="0" dirty="0" err="1"/>
              <a:t>jednom</a:t>
            </a:r>
            <a:r>
              <a:rPr lang="en-US" b="0" dirty="0"/>
              <a:t> </a:t>
            </a:r>
            <a:r>
              <a:rPr lang="en-US" b="0" dirty="0" err="1"/>
              <a:t>kroku</a:t>
            </a:r>
            <a:r>
              <a:rPr lang="en-US" b="0" dirty="0"/>
              <a:t> </a:t>
            </a:r>
            <a:r>
              <a:rPr lang="en-US" b="0" dirty="0" err="1"/>
              <a:t>přepisu</a:t>
            </a:r>
            <a:r>
              <a:rPr lang="en-US" b="0" dirty="0"/>
              <a:t> </a:t>
            </a:r>
            <a:r>
              <a:rPr lang="en-US" b="0" dirty="0" err="1"/>
              <a:t>můžeme</a:t>
            </a:r>
            <a:r>
              <a:rPr lang="en-US" b="0" dirty="0"/>
              <a:t> </a:t>
            </a:r>
            <a:r>
              <a:rPr lang="en-US" b="0" dirty="0" err="1"/>
              <a:t>nahradit</a:t>
            </a:r>
            <a:r>
              <a:rPr lang="en-US" b="0" dirty="0"/>
              <a:t> </a:t>
            </a:r>
            <a:r>
              <a:rPr lang="en-US" b="0" dirty="0" err="1"/>
              <a:t>některy</a:t>
            </a:r>
            <a:r>
              <a:rPr lang="en-US" b="0" dirty="0"/>
              <a:t>́ </a:t>
            </a:r>
            <a:r>
              <a:rPr lang="en-US" b="0" dirty="0" err="1"/>
              <a:t>řetězec</a:t>
            </a:r>
            <a:r>
              <a:rPr lang="en-US" b="0" dirty="0"/>
              <a:t> </a:t>
            </a:r>
            <a:r>
              <a:rPr lang="en-US" b="0" dirty="0" err="1"/>
              <a:t>terminálů</a:t>
            </a:r>
            <a:r>
              <a:rPr lang="en-US" b="0" dirty="0"/>
              <a:t> a </a:t>
            </a:r>
            <a:r>
              <a:rPr lang="en-US" b="0" dirty="0" err="1"/>
              <a:t>neterminálů</a:t>
            </a:r>
            <a:r>
              <a:rPr lang="en-US" b="0" dirty="0"/>
              <a:t>, </a:t>
            </a:r>
            <a:r>
              <a:rPr lang="en-US" b="0" dirty="0" err="1"/>
              <a:t>který</a:t>
            </a:r>
            <a:r>
              <a:rPr lang="en-US" b="0" dirty="0"/>
              <a:t> je </a:t>
            </a:r>
            <a:r>
              <a:rPr lang="en-US" b="0" dirty="0" err="1"/>
              <a:t>současně</a:t>
            </a:r>
            <a:r>
              <a:rPr lang="en-US" b="0" dirty="0"/>
              <a:t> </a:t>
            </a:r>
            <a:r>
              <a:rPr lang="en-US" b="0" dirty="0" err="1"/>
              <a:t>na</a:t>
            </a:r>
            <a:r>
              <a:rPr lang="en-US" b="0" dirty="0"/>
              <a:t> </a:t>
            </a:r>
            <a:r>
              <a:rPr lang="en-US" b="0" dirty="0" err="1"/>
              <a:t>levé</a:t>
            </a:r>
            <a:r>
              <a:rPr lang="en-US" b="0" dirty="0"/>
              <a:t> </a:t>
            </a:r>
            <a:r>
              <a:rPr lang="en-US" b="0" dirty="0" err="1"/>
              <a:t>straně</a:t>
            </a:r>
            <a:r>
              <a:rPr lang="en-US" b="0" dirty="0"/>
              <a:t> </a:t>
            </a:r>
            <a:r>
              <a:rPr lang="en-US" b="0" dirty="0" err="1"/>
              <a:t>nějakého</a:t>
            </a:r>
            <a:r>
              <a:rPr lang="en-US" b="0" dirty="0"/>
              <a:t> </a:t>
            </a:r>
            <a:r>
              <a:rPr lang="en-US" b="0" dirty="0" err="1"/>
              <a:t>pravidla</a:t>
            </a:r>
            <a:r>
              <a:rPr lang="en-US" b="0" dirty="0"/>
              <a:t>, </a:t>
            </a:r>
            <a:r>
              <a:rPr lang="en-US" b="0" dirty="0" err="1"/>
              <a:t>pravou</a:t>
            </a:r>
            <a:r>
              <a:rPr lang="en-US" b="0" dirty="0"/>
              <a:t> </a:t>
            </a:r>
            <a:r>
              <a:rPr lang="en-US" b="0" dirty="0" err="1"/>
              <a:t>stranou</a:t>
            </a:r>
            <a:r>
              <a:rPr lang="en-US" b="0" dirty="0"/>
              <a:t> </a:t>
            </a:r>
            <a:r>
              <a:rPr lang="en-US" b="0" dirty="0" err="1"/>
              <a:t>tohoto</a:t>
            </a:r>
            <a:r>
              <a:rPr lang="en-US" b="0" dirty="0"/>
              <a:t> </a:t>
            </a:r>
            <a:r>
              <a:rPr lang="en-US" b="0" dirty="0" err="1"/>
              <a:t>pravidla</a:t>
            </a:r>
            <a:r>
              <a:rPr lang="en-US" b="0" dirty="0"/>
              <a:t>. </a:t>
            </a:r>
            <a:r>
              <a:rPr lang="en-US" b="0" dirty="0" err="1"/>
              <a:t>Tento</a:t>
            </a:r>
            <a:r>
              <a:rPr lang="en-US" b="0" dirty="0"/>
              <a:t> </a:t>
            </a:r>
            <a:r>
              <a:rPr lang="en-US" b="0" dirty="0" err="1"/>
              <a:t>postup</a:t>
            </a:r>
            <a:r>
              <a:rPr lang="en-US" b="0" dirty="0"/>
              <a:t> </a:t>
            </a:r>
            <a:r>
              <a:rPr lang="en-US" b="0" dirty="0" err="1"/>
              <a:t>opakujeme</a:t>
            </a:r>
            <a:r>
              <a:rPr lang="en-US" b="0" dirty="0"/>
              <a:t>, </a:t>
            </a:r>
            <a:r>
              <a:rPr lang="en-US" b="0" dirty="0" err="1"/>
              <a:t>dokud</a:t>
            </a:r>
            <a:r>
              <a:rPr lang="en-US" b="0" dirty="0"/>
              <a:t> </a:t>
            </a:r>
            <a:r>
              <a:rPr lang="en-US" b="0" dirty="0" err="1"/>
              <a:t>nedostaneme</a:t>
            </a:r>
            <a:r>
              <a:rPr lang="en-US" b="0" dirty="0"/>
              <a:t> </a:t>
            </a:r>
            <a:r>
              <a:rPr lang="en-US" b="0" dirty="0" err="1"/>
              <a:t>řetězec</a:t>
            </a:r>
            <a:r>
              <a:rPr lang="en-US" b="0" dirty="0"/>
              <a:t> </a:t>
            </a:r>
            <a:r>
              <a:rPr lang="en-US" b="0" dirty="0" err="1"/>
              <a:t>terminálních</a:t>
            </a:r>
            <a:r>
              <a:rPr lang="en-US" b="0" dirty="0"/>
              <a:t> </a:t>
            </a:r>
            <a:r>
              <a:rPr lang="en-US" b="0" dirty="0" err="1"/>
              <a:t>symbolů</a:t>
            </a:r>
            <a:r>
              <a:rPr lang="en-US" b="0" dirty="0"/>
              <a:t> (</a:t>
            </a:r>
            <a:r>
              <a:rPr lang="en-US" b="0" dirty="0" err="1"/>
              <a:t>čili</a:t>
            </a:r>
            <a:r>
              <a:rPr lang="en-US" b="0" dirty="0"/>
              <a:t> </a:t>
            </a:r>
            <a:r>
              <a:rPr lang="en-US" b="0" dirty="0" err="1"/>
              <a:t>slovo</a:t>
            </a:r>
            <a:r>
              <a:rPr lang="en-US" b="0" dirty="0"/>
              <a:t> </a:t>
            </a:r>
            <a:r>
              <a:rPr lang="en-US" b="0" dirty="0" err="1"/>
              <a:t>nad</a:t>
            </a:r>
            <a:r>
              <a:rPr lang="en-US" b="0" dirty="0"/>
              <a:t> </a:t>
            </a:r>
            <a:r>
              <a:rPr lang="en-US" b="0" dirty="0" err="1"/>
              <a:t>Σ</a:t>
            </a:r>
            <a:r>
              <a:rPr lang="en-US" b="0" dirty="0"/>
              <a:t>). </a:t>
            </a:r>
          </a:p>
          <a:p>
            <a:r>
              <a:rPr lang="en-US" b="0" dirty="0" err="1"/>
              <a:t>Tomuto</a:t>
            </a:r>
            <a:r>
              <a:rPr lang="en-US" b="0" dirty="0"/>
              <a:t> </a:t>
            </a:r>
            <a:r>
              <a:rPr lang="en-US" b="0" dirty="0" err="1"/>
              <a:t>procesu</a:t>
            </a:r>
            <a:r>
              <a:rPr lang="en-US" b="0" dirty="0"/>
              <a:t> </a:t>
            </a:r>
            <a:r>
              <a:rPr lang="en-US" b="0" dirty="0" err="1"/>
              <a:t>říkáme</a:t>
            </a:r>
            <a:r>
              <a:rPr lang="en-US" b="0" dirty="0"/>
              <a:t> </a:t>
            </a:r>
            <a:r>
              <a:rPr lang="en-US" b="0" dirty="0" err="1"/>
              <a:t>odvození</a:t>
            </a:r>
            <a:r>
              <a:rPr lang="en-US" b="0" dirty="0"/>
              <a:t> </a:t>
            </a:r>
            <a:r>
              <a:rPr lang="en-US" b="0" dirty="0" err="1"/>
              <a:t>slova</a:t>
            </a:r>
            <a:r>
              <a:rPr lang="en-US" b="0" dirty="0"/>
              <a:t> z </a:t>
            </a:r>
            <a:r>
              <a:rPr lang="en-US" b="0" dirty="0" err="1"/>
              <a:t>gramatiky</a:t>
            </a:r>
            <a:r>
              <a:rPr lang="en-US" b="0" dirty="0"/>
              <a:t>.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730D0C-2E46-214E-AD75-B02EE1BCF1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69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102"/>
    </mc:Choice>
    <mc:Fallback xmlns="">
      <p:transition spd="slow" advTm="232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gramatika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0" dirty="0" err="1"/>
              <a:t>Řekneme</a:t>
            </a:r>
            <a:r>
              <a:rPr lang="en-US" b="0" dirty="0"/>
              <a:t>, </a:t>
            </a:r>
            <a:r>
              <a:rPr lang="en-US" b="0" dirty="0" err="1"/>
              <a:t>že</a:t>
            </a:r>
            <a:r>
              <a:rPr lang="en-US" b="0" dirty="0"/>
              <a:t> </a:t>
            </a:r>
            <a:r>
              <a:rPr lang="en-US" b="0" dirty="0" err="1"/>
              <a:t>gramatika</a:t>
            </a:r>
            <a:r>
              <a:rPr lang="en-US" b="0" dirty="0"/>
              <a:t> 𝐺 </a:t>
            </a:r>
            <a:r>
              <a:rPr lang="en-US" b="0" dirty="0" err="1"/>
              <a:t>generuje</a:t>
            </a:r>
            <a:r>
              <a:rPr lang="en-US" b="0" dirty="0"/>
              <a:t> </a:t>
            </a:r>
            <a:r>
              <a:rPr lang="en-US" b="0" dirty="0" err="1"/>
              <a:t>jazyk</a:t>
            </a:r>
            <a:r>
              <a:rPr lang="en-US" b="0" dirty="0"/>
              <a:t> 𝐿, </a:t>
            </a:r>
            <a:r>
              <a:rPr lang="en-US" b="0" dirty="0" err="1"/>
              <a:t>pokud</a:t>
            </a:r>
            <a:r>
              <a:rPr lang="en-US" b="0" dirty="0"/>
              <a:t> </a:t>
            </a:r>
            <a:r>
              <a:rPr lang="en-US" b="0" dirty="0" err="1"/>
              <a:t>existuje</a:t>
            </a:r>
            <a:r>
              <a:rPr lang="en-US" b="0" dirty="0"/>
              <a:t> </a:t>
            </a:r>
            <a:r>
              <a:rPr lang="en-US" b="0" dirty="0" err="1"/>
              <a:t>odvození</a:t>
            </a:r>
            <a:r>
              <a:rPr lang="en-US" b="0" dirty="0"/>
              <a:t> </a:t>
            </a:r>
            <a:r>
              <a:rPr lang="en-US" b="0" dirty="0" err="1"/>
              <a:t>každého</a:t>
            </a:r>
            <a:r>
              <a:rPr lang="en-US" b="0" dirty="0"/>
              <a:t> </a:t>
            </a:r>
            <a:r>
              <a:rPr lang="en-US" b="0" dirty="0" err="1"/>
              <a:t>slova</a:t>
            </a:r>
            <a:r>
              <a:rPr lang="en-US" b="0" dirty="0"/>
              <a:t> </a:t>
            </a:r>
            <a:r>
              <a:rPr lang="en-US" b="0" dirty="0" err="1"/>
              <a:t>jazyka</a:t>
            </a:r>
            <a:r>
              <a:rPr lang="en-US" b="0" dirty="0"/>
              <a:t> 𝐿 z </a:t>
            </a:r>
            <a:r>
              <a:rPr lang="en-US" b="0" dirty="0" err="1"/>
              <a:t>gramatiky</a:t>
            </a:r>
            <a:r>
              <a:rPr lang="en-US" b="0" dirty="0"/>
              <a:t> 𝐺. </a:t>
            </a:r>
            <a:r>
              <a:rPr lang="en-US" b="0" dirty="0" err="1"/>
              <a:t>Jazyk</a:t>
            </a:r>
            <a:r>
              <a:rPr lang="en-US" b="0" dirty="0"/>
              <a:t> </a:t>
            </a:r>
            <a:r>
              <a:rPr lang="en-US" b="0" dirty="0" err="1"/>
              <a:t>generovany</a:t>
            </a:r>
            <a:r>
              <a:rPr lang="en-US" b="0" dirty="0"/>
              <a:t>́ </a:t>
            </a:r>
            <a:r>
              <a:rPr lang="en-US" b="0" dirty="0" err="1"/>
              <a:t>gramatikou</a:t>
            </a:r>
            <a:r>
              <a:rPr lang="en-US" b="0" dirty="0"/>
              <a:t> 𝐺 </a:t>
            </a:r>
            <a:r>
              <a:rPr lang="en-US" b="0" dirty="0" err="1"/>
              <a:t>značíme</a:t>
            </a:r>
            <a:r>
              <a:rPr lang="en-US" b="0" dirty="0"/>
              <a:t> </a:t>
            </a:r>
            <a:r>
              <a:rPr lang="en-US" b="0" dirty="0" err="1"/>
              <a:t>většinou</a:t>
            </a:r>
            <a:r>
              <a:rPr lang="en-US" b="0" dirty="0"/>
              <a:t> 𝐿(𝐺).</a:t>
            </a:r>
          </a:p>
          <a:p>
            <a:endParaRPr lang="en-US" b="0" dirty="0"/>
          </a:p>
          <a:p>
            <a:r>
              <a:rPr lang="en-US" b="0" dirty="0" err="1"/>
              <a:t>Příklad</a:t>
            </a:r>
            <a:r>
              <a:rPr lang="en-US" b="0" dirty="0"/>
              <a:t>!</a:t>
            </a:r>
          </a:p>
          <a:p>
            <a:r>
              <a:rPr lang="cs-CZ" b="0" dirty="0"/>
              <a:t>Mějme gramatiku (𝑁,</a:t>
            </a:r>
            <a:r>
              <a:rPr lang="cs-CZ" b="0" dirty="0" err="1"/>
              <a:t>Σ</a:t>
            </a:r>
            <a:r>
              <a:rPr lang="cs-CZ" b="0" dirty="0"/>
              <a:t>, 𝑃, 𝑆), kde</a:t>
            </a:r>
            <a:endParaRPr lang="en-US" b="0" dirty="0"/>
          </a:p>
          <a:p>
            <a:r>
              <a:rPr lang="el-GR" b="0" dirty="0"/>
              <a:t>Σ = {𝑎, 𝑏}</a:t>
            </a:r>
          </a:p>
          <a:p>
            <a:r>
              <a:rPr lang="el-GR" b="0" dirty="0"/>
              <a:t>𝑁 = {𝑆,𝐴}</a:t>
            </a:r>
          </a:p>
          <a:p>
            <a:r>
              <a:rPr lang="is-IS" b="0" dirty="0"/>
              <a:t>𝑃 = { 𝑆 → 𝐴, 𝐴 → 𝐴𝐴, 𝐴 → 𝑎 }</a:t>
            </a:r>
            <a:endParaRPr lang="en-US" b="0" dirty="0"/>
          </a:p>
          <a:p>
            <a:endParaRPr lang="en-US" dirty="0"/>
          </a:p>
          <a:p>
            <a:r>
              <a:rPr lang="en-US" b="0" dirty="0"/>
              <a:t>𝑆 ⇒ 𝐴 ⇒ 𝑎</a:t>
            </a:r>
          </a:p>
          <a:p>
            <a:r>
              <a:rPr lang="en-US" b="0" dirty="0"/>
              <a:t>𝑆 ⇒ 𝐴 ⇒ 𝐴𝐴 ⇒ 𝑎𝐴 ⇒ 𝑎𝐴𝐴 ⇒ 𝑎𝑎𝐴 ⇒ 𝑎𝑎𝑎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AFB0AC-789E-1141-B006-2146000799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78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921"/>
    </mc:Choice>
    <mc:Fallback xmlns="">
      <p:transition spd="slow" advTm="413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Chomského</a:t>
            </a:r>
            <a:r>
              <a:rPr lang="en-US" dirty="0"/>
              <a:t> </a:t>
            </a:r>
            <a:r>
              <a:rPr lang="en-US" dirty="0" err="1"/>
              <a:t>hierarchie</a:t>
            </a:r>
            <a:r>
              <a:rPr lang="en-US" dirty="0"/>
              <a:t> </a:t>
            </a:r>
            <a:r>
              <a:rPr lang="en-US" dirty="0" err="1"/>
              <a:t>jazyků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0" dirty="0" err="1"/>
              <a:t>Gramatika</a:t>
            </a:r>
            <a:r>
              <a:rPr lang="en-US" b="0" dirty="0"/>
              <a:t> </a:t>
            </a:r>
            <a:r>
              <a:rPr lang="en-US" b="0" dirty="0" err="1"/>
              <a:t>typu</a:t>
            </a:r>
            <a:r>
              <a:rPr lang="en-US" b="0" dirty="0"/>
              <a:t> 0 </a:t>
            </a:r>
            <a:r>
              <a:rPr lang="en-US" b="0" dirty="0" err="1"/>
              <a:t>neklade</a:t>
            </a:r>
            <a:r>
              <a:rPr lang="en-US" b="0" dirty="0"/>
              <a:t> </a:t>
            </a:r>
            <a:r>
              <a:rPr lang="en-US" b="0" dirty="0" err="1"/>
              <a:t>žádná</a:t>
            </a:r>
            <a:r>
              <a:rPr lang="en-US" b="0" dirty="0"/>
              <a:t> </a:t>
            </a:r>
            <a:r>
              <a:rPr lang="en-US" b="0" dirty="0" err="1"/>
              <a:t>omezení</a:t>
            </a:r>
            <a:r>
              <a:rPr lang="en-US" b="0" dirty="0"/>
              <a:t> </a:t>
            </a:r>
            <a:r>
              <a:rPr lang="en-US" b="0" dirty="0" err="1"/>
              <a:t>na</a:t>
            </a:r>
            <a:r>
              <a:rPr lang="en-US" b="0" dirty="0"/>
              <a:t> </a:t>
            </a:r>
            <a:r>
              <a:rPr lang="en-US" b="0" dirty="0" err="1"/>
              <a:t>množinu</a:t>
            </a:r>
            <a:r>
              <a:rPr lang="en-US" b="0" dirty="0"/>
              <a:t> </a:t>
            </a:r>
            <a:r>
              <a:rPr lang="en-US" b="0" dirty="0" err="1"/>
              <a:t>pravidel</a:t>
            </a:r>
            <a:r>
              <a:rPr lang="en-US" b="0" dirty="0"/>
              <a:t>, </a:t>
            </a:r>
            <a:r>
              <a:rPr lang="en-US" b="0" dirty="0" err="1"/>
              <a:t>libovolná</a:t>
            </a:r>
            <a:r>
              <a:rPr lang="en-US" b="0" dirty="0"/>
              <a:t> </a:t>
            </a:r>
            <a:r>
              <a:rPr lang="en-US" b="0" dirty="0" err="1"/>
              <a:t>gramatika</a:t>
            </a:r>
            <a:r>
              <a:rPr lang="en-US" b="0" dirty="0"/>
              <a:t> je </a:t>
            </a:r>
            <a:r>
              <a:rPr lang="en-US" b="0" dirty="0" err="1"/>
              <a:t>gramatikou</a:t>
            </a:r>
            <a:r>
              <a:rPr lang="en-US" b="0" dirty="0"/>
              <a:t> </a:t>
            </a:r>
            <a:r>
              <a:rPr lang="en-US" b="0" dirty="0" err="1"/>
              <a:t>typu</a:t>
            </a:r>
            <a:r>
              <a:rPr lang="en-US" b="0" dirty="0"/>
              <a:t> 0.</a:t>
            </a:r>
          </a:p>
          <a:p>
            <a:endParaRPr lang="en-US" b="0" dirty="0"/>
          </a:p>
          <a:p>
            <a:r>
              <a:rPr lang="en-US" b="0" dirty="0" err="1"/>
              <a:t>Gramatika</a:t>
            </a:r>
            <a:r>
              <a:rPr lang="en-US" b="0" dirty="0"/>
              <a:t> </a:t>
            </a:r>
            <a:r>
              <a:rPr lang="en-US" b="0" dirty="0" err="1"/>
              <a:t>typu</a:t>
            </a:r>
            <a:r>
              <a:rPr lang="en-US" b="0" dirty="0"/>
              <a:t> 1 </a:t>
            </a:r>
            <a:r>
              <a:rPr lang="en-US" b="0" dirty="0" err="1"/>
              <a:t>neboli</a:t>
            </a:r>
            <a:r>
              <a:rPr lang="en-US" b="0" dirty="0"/>
              <a:t> </a:t>
            </a:r>
            <a:r>
              <a:rPr lang="en-US" b="0" dirty="0" err="1"/>
              <a:t>kontextová</a:t>
            </a:r>
            <a:r>
              <a:rPr lang="en-US" b="0" dirty="0"/>
              <a:t> </a:t>
            </a:r>
            <a:r>
              <a:rPr lang="en-US" b="0" dirty="0" err="1"/>
              <a:t>gramatika</a:t>
            </a:r>
            <a:r>
              <a:rPr lang="en-US" b="0" dirty="0"/>
              <a:t> </a:t>
            </a:r>
            <a:r>
              <a:rPr lang="en-US" b="0" dirty="0" err="1"/>
              <a:t>klade</a:t>
            </a:r>
            <a:r>
              <a:rPr lang="en-US" b="0" dirty="0"/>
              <a:t> </a:t>
            </a:r>
            <a:r>
              <a:rPr lang="en-US" b="0" dirty="0" err="1"/>
              <a:t>na</a:t>
            </a:r>
            <a:r>
              <a:rPr lang="en-US" b="0" dirty="0"/>
              <a:t> </a:t>
            </a:r>
            <a:r>
              <a:rPr lang="en-US" b="0" dirty="0" err="1"/>
              <a:t>všechna</a:t>
            </a:r>
            <a:r>
              <a:rPr lang="en-US" b="0" dirty="0"/>
              <a:t> </a:t>
            </a:r>
            <a:r>
              <a:rPr lang="en-US" b="0" dirty="0" err="1"/>
              <a:t>pravidla</a:t>
            </a:r>
            <a:r>
              <a:rPr lang="en-US" b="0" dirty="0"/>
              <a:t> 𝛼 → 𝛽 </a:t>
            </a:r>
            <a:r>
              <a:rPr lang="en-US" b="0" dirty="0" err="1"/>
              <a:t>podmínku</a:t>
            </a:r>
            <a:r>
              <a:rPr lang="en-US" b="0" dirty="0"/>
              <a:t> |𝛼| ≤ |𝛽|, </a:t>
            </a:r>
            <a:r>
              <a:rPr lang="en-US" b="0" dirty="0" err="1"/>
              <a:t>tedy</a:t>
            </a:r>
            <a:r>
              <a:rPr lang="en-US" b="0" dirty="0"/>
              <a:t> </a:t>
            </a:r>
            <a:r>
              <a:rPr lang="en-US" b="0" dirty="0" err="1"/>
              <a:t>levá</a:t>
            </a:r>
            <a:r>
              <a:rPr lang="en-US" b="0" dirty="0"/>
              <a:t> </a:t>
            </a:r>
            <a:r>
              <a:rPr lang="en-US" b="0" dirty="0" err="1"/>
              <a:t>strana</a:t>
            </a:r>
            <a:r>
              <a:rPr lang="en-US" b="0" dirty="0"/>
              <a:t> </a:t>
            </a:r>
            <a:r>
              <a:rPr lang="en-US" b="0" dirty="0" err="1"/>
              <a:t>každého</a:t>
            </a:r>
            <a:r>
              <a:rPr lang="en-US" b="0" dirty="0"/>
              <a:t> </a:t>
            </a:r>
            <a:r>
              <a:rPr lang="en-US" b="0" dirty="0" err="1"/>
              <a:t>pravidla</a:t>
            </a:r>
            <a:r>
              <a:rPr lang="en-US" b="0" dirty="0"/>
              <a:t> </a:t>
            </a:r>
            <a:r>
              <a:rPr lang="en-US" b="0" dirty="0" err="1"/>
              <a:t>musí</a:t>
            </a:r>
            <a:r>
              <a:rPr lang="en-US" b="0" dirty="0"/>
              <a:t> </a:t>
            </a:r>
            <a:r>
              <a:rPr lang="en-US" b="0" dirty="0" err="1"/>
              <a:t>být</a:t>
            </a:r>
            <a:r>
              <a:rPr lang="en-US" b="0" dirty="0"/>
              <a:t> </a:t>
            </a:r>
            <a:r>
              <a:rPr lang="en-US" b="0" dirty="0" err="1"/>
              <a:t>kratší</a:t>
            </a:r>
            <a:r>
              <a:rPr lang="en-US" b="0" dirty="0"/>
              <a:t> </a:t>
            </a:r>
            <a:r>
              <a:rPr lang="en-US" b="0" dirty="0" err="1"/>
              <a:t>než</a:t>
            </a:r>
            <a:r>
              <a:rPr lang="en-US" b="0" dirty="0"/>
              <a:t> </a:t>
            </a:r>
            <a:r>
              <a:rPr lang="en-US" b="0" dirty="0" err="1"/>
              <a:t>jeho</a:t>
            </a:r>
            <a:r>
              <a:rPr lang="en-US" b="0" dirty="0"/>
              <a:t> </a:t>
            </a:r>
            <a:r>
              <a:rPr lang="en-US" b="0" dirty="0" err="1"/>
              <a:t>pravá</a:t>
            </a:r>
            <a:r>
              <a:rPr lang="en-US" b="0" dirty="0"/>
              <a:t> </a:t>
            </a:r>
            <a:r>
              <a:rPr lang="en-US" b="0" dirty="0" err="1"/>
              <a:t>strana</a:t>
            </a:r>
            <a:r>
              <a:rPr lang="en-US" b="0" dirty="0"/>
              <a:t>. </a:t>
            </a:r>
            <a:r>
              <a:rPr lang="en-US" b="0" dirty="0" err="1"/>
              <a:t>Výjimkou</a:t>
            </a:r>
            <a:r>
              <a:rPr lang="en-US" b="0" dirty="0"/>
              <a:t> z </a:t>
            </a:r>
            <a:r>
              <a:rPr lang="en-US" b="0" dirty="0" err="1"/>
              <a:t>tohoto</a:t>
            </a:r>
            <a:r>
              <a:rPr lang="en-US" b="0" dirty="0"/>
              <a:t> </a:t>
            </a:r>
            <a:r>
              <a:rPr lang="en-US" b="0" dirty="0" err="1"/>
              <a:t>omezení</a:t>
            </a:r>
            <a:r>
              <a:rPr lang="en-US" b="0" dirty="0"/>
              <a:t> je </a:t>
            </a:r>
            <a:r>
              <a:rPr lang="en-US" b="0" dirty="0" err="1"/>
              <a:t>pravidlo</a:t>
            </a:r>
            <a:r>
              <a:rPr lang="en-US" b="0" dirty="0"/>
              <a:t> 𝑆 → 𝜖, </a:t>
            </a:r>
            <a:r>
              <a:rPr lang="en-US" b="0" dirty="0" err="1"/>
              <a:t>které</a:t>
            </a:r>
            <a:r>
              <a:rPr lang="en-US" b="0" dirty="0"/>
              <a:t> </a:t>
            </a:r>
            <a:r>
              <a:rPr lang="en-US" b="0" dirty="0" err="1"/>
              <a:t>může</a:t>
            </a:r>
            <a:r>
              <a:rPr lang="en-US" b="0" dirty="0"/>
              <a:t> </a:t>
            </a:r>
            <a:r>
              <a:rPr lang="en-US" b="0" dirty="0" err="1"/>
              <a:t>být</a:t>
            </a:r>
            <a:r>
              <a:rPr lang="en-US" b="0" dirty="0"/>
              <a:t> </a:t>
            </a:r>
            <a:r>
              <a:rPr lang="en-US" b="0" dirty="0" err="1"/>
              <a:t>přítomno</a:t>
            </a:r>
            <a:r>
              <a:rPr lang="en-US" b="0" dirty="0"/>
              <a:t>.</a:t>
            </a:r>
          </a:p>
          <a:p>
            <a:endParaRPr lang="en-US" b="0" dirty="0"/>
          </a:p>
          <a:p>
            <a:r>
              <a:rPr lang="en-US" b="0" dirty="0" err="1"/>
              <a:t>Gramatika</a:t>
            </a:r>
            <a:r>
              <a:rPr lang="en-US" b="0" dirty="0"/>
              <a:t> </a:t>
            </a:r>
            <a:r>
              <a:rPr lang="en-US" b="0" dirty="0" err="1"/>
              <a:t>typu</a:t>
            </a:r>
            <a:r>
              <a:rPr lang="en-US" b="0" dirty="0"/>
              <a:t> 2 </a:t>
            </a:r>
            <a:r>
              <a:rPr lang="en-US" b="0" dirty="0" err="1"/>
              <a:t>neboli</a:t>
            </a:r>
            <a:r>
              <a:rPr lang="en-US" b="0" dirty="0"/>
              <a:t> </a:t>
            </a:r>
            <a:r>
              <a:rPr lang="en-US" b="0" dirty="0" err="1"/>
              <a:t>bezkontextová</a:t>
            </a:r>
            <a:r>
              <a:rPr lang="en-US" b="0" dirty="0"/>
              <a:t> </a:t>
            </a:r>
            <a:r>
              <a:rPr lang="en-US" b="0" dirty="0" err="1"/>
              <a:t>gramatika</a:t>
            </a:r>
            <a:r>
              <a:rPr lang="en-US" b="0" dirty="0"/>
              <a:t> </a:t>
            </a:r>
            <a:r>
              <a:rPr lang="en-US" b="0" dirty="0" err="1"/>
              <a:t>má</a:t>
            </a:r>
            <a:r>
              <a:rPr lang="en-US" b="0" dirty="0"/>
              <a:t> </a:t>
            </a:r>
            <a:r>
              <a:rPr lang="en-US" b="0" dirty="0" err="1"/>
              <a:t>všechna</a:t>
            </a:r>
            <a:r>
              <a:rPr lang="en-US" b="0" dirty="0"/>
              <a:t> </a:t>
            </a:r>
            <a:r>
              <a:rPr lang="en-US" b="0" dirty="0" err="1"/>
              <a:t>pravidla</a:t>
            </a:r>
            <a:r>
              <a:rPr lang="en-US" b="0" dirty="0"/>
              <a:t> </a:t>
            </a:r>
            <a:r>
              <a:rPr lang="en-US" b="0" dirty="0" err="1"/>
              <a:t>ve</a:t>
            </a:r>
            <a:r>
              <a:rPr lang="en-US" b="0" dirty="0"/>
              <a:t> </a:t>
            </a:r>
            <a:r>
              <a:rPr lang="en-US" b="0" dirty="0" err="1"/>
              <a:t>tvaru</a:t>
            </a:r>
            <a:r>
              <a:rPr lang="en-US" b="0" dirty="0"/>
              <a:t> 𝐴 → 𝛽 (</a:t>
            </a:r>
            <a:r>
              <a:rPr lang="en-US" b="0" dirty="0" err="1"/>
              <a:t>tak</a:t>
            </a:r>
            <a:r>
              <a:rPr lang="en-US" b="0" dirty="0"/>
              <a:t>, </a:t>
            </a:r>
            <a:r>
              <a:rPr lang="en-US" b="0" dirty="0" err="1"/>
              <a:t>že</a:t>
            </a:r>
            <a:r>
              <a:rPr lang="en-US" b="0" dirty="0"/>
              <a:t> 𝐴 ∈ 𝑁), </a:t>
            </a:r>
            <a:r>
              <a:rPr lang="en-US" b="0" dirty="0" err="1"/>
              <a:t>tedy</a:t>
            </a:r>
            <a:r>
              <a:rPr lang="en-US" b="0" dirty="0"/>
              <a:t> </a:t>
            </a:r>
            <a:r>
              <a:rPr lang="en-US" b="0" dirty="0" err="1"/>
              <a:t>na</a:t>
            </a:r>
            <a:r>
              <a:rPr lang="en-US" b="0" dirty="0"/>
              <a:t> </a:t>
            </a:r>
            <a:r>
              <a:rPr lang="en-US" b="0" dirty="0" err="1"/>
              <a:t>levé</a:t>
            </a:r>
            <a:r>
              <a:rPr lang="en-US" b="0" dirty="0"/>
              <a:t> </a:t>
            </a:r>
            <a:r>
              <a:rPr lang="en-US" b="0" dirty="0" err="1"/>
              <a:t>straně</a:t>
            </a:r>
            <a:r>
              <a:rPr lang="en-US" b="0" dirty="0"/>
              <a:t> je </a:t>
            </a:r>
            <a:r>
              <a:rPr lang="en-US" b="0" dirty="0" err="1"/>
              <a:t>vždy</a:t>
            </a:r>
            <a:r>
              <a:rPr lang="en-US" b="0" dirty="0"/>
              <a:t> </a:t>
            </a:r>
            <a:r>
              <a:rPr lang="en-US" b="0" dirty="0" err="1"/>
              <a:t>právě</a:t>
            </a:r>
            <a:r>
              <a:rPr lang="en-US" b="0" dirty="0"/>
              <a:t> </a:t>
            </a:r>
            <a:r>
              <a:rPr lang="en-US" b="0" dirty="0" err="1"/>
              <a:t>jeden</a:t>
            </a:r>
            <a:r>
              <a:rPr lang="en-US" b="0" dirty="0"/>
              <a:t> </a:t>
            </a:r>
            <a:r>
              <a:rPr lang="en-US" b="0" dirty="0" err="1"/>
              <a:t>neterminál</a:t>
            </a:r>
            <a:r>
              <a:rPr lang="en-US" b="0" dirty="0"/>
              <a:t> a 𝛽 je </a:t>
            </a:r>
            <a:r>
              <a:rPr lang="en-US" b="0" dirty="0" err="1"/>
              <a:t>neprázdné</a:t>
            </a:r>
            <a:r>
              <a:rPr lang="en-US" b="0" dirty="0"/>
              <a:t>. </a:t>
            </a:r>
            <a:r>
              <a:rPr lang="en-US" b="0" dirty="0" err="1"/>
              <a:t>Výjimkou</a:t>
            </a:r>
            <a:r>
              <a:rPr lang="en-US" b="0" dirty="0"/>
              <a:t> z </a:t>
            </a:r>
            <a:r>
              <a:rPr lang="en-US" b="0" dirty="0" err="1"/>
              <a:t>tohoto</a:t>
            </a:r>
            <a:r>
              <a:rPr lang="en-US" b="0" dirty="0"/>
              <a:t> </a:t>
            </a:r>
            <a:r>
              <a:rPr lang="en-US" b="0" dirty="0" err="1"/>
              <a:t>omezení</a:t>
            </a:r>
            <a:r>
              <a:rPr lang="en-US" b="0" dirty="0"/>
              <a:t> je </a:t>
            </a:r>
            <a:r>
              <a:rPr lang="en-US" b="0" dirty="0" err="1"/>
              <a:t>pravidlo</a:t>
            </a:r>
            <a:r>
              <a:rPr lang="en-US" b="0" dirty="0"/>
              <a:t> 𝑆 → 𝜖, </a:t>
            </a:r>
            <a:r>
              <a:rPr lang="en-US" b="0" dirty="0" err="1"/>
              <a:t>které</a:t>
            </a:r>
            <a:r>
              <a:rPr lang="en-US" b="0" dirty="0"/>
              <a:t> </a:t>
            </a:r>
            <a:r>
              <a:rPr lang="en-US" b="0" dirty="0" err="1"/>
              <a:t>může</a:t>
            </a:r>
            <a:r>
              <a:rPr lang="en-US" b="0" dirty="0"/>
              <a:t> </a:t>
            </a:r>
            <a:r>
              <a:rPr lang="en-US" b="0" dirty="0" err="1"/>
              <a:t>být</a:t>
            </a:r>
            <a:r>
              <a:rPr lang="en-US" b="0" dirty="0"/>
              <a:t> </a:t>
            </a:r>
            <a:r>
              <a:rPr lang="en-US" b="0" dirty="0" err="1"/>
              <a:t>přítomno</a:t>
            </a:r>
            <a:r>
              <a:rPr lang="en-US" b="0" dirty="0"/>
              <a:t>.</a:t>
            </a:r>
          </a:p>
          <a:p>
            <a:endParaRPr lang="en-US" b="0" dirty="0"/>
          </a:p>
          <a:p>
            <a:r>
              <a:rPr lang="en-US" b="0" dirty="0" err="1"/>
              <a:t>Gramatika</a:t>
            </a:r>
            <a:r>
              <a:rPr lang="en-US" b="0" dirty="0"/>
              <a:t> </a:t>
            </a:r>
            <a:r>
              <a:rPr lang="en-US" b="0" dirty="0" err="1"/>
              <a:t>typu</a:t>
            </a:r>
            <a:r>
              <a:rPr lang="en-US" b="0" dirty="0"/>
              <a:t> 3 </a:t>
            </a:r>
            <a:r>
              <a:rPr lang="en-US" b="0" dirty="0" err="1"/>
              <a:t>neboli</a:t>
            </a:r>
            <a:r>
              <a:rPr lang="en-US" b="0" dirty="0"/>
              <a:t> </a:t>
            </a:r>
            <a:r>
              <a:rPr lang="en-US" b="0" dirty="0" err="1"/>
              <a:t>regulární</a:t>
            </a:r>
            <a:r>
              <a:rPr lang="en-US" b="0" dirty="0"/>
              <a:t> </a:t>
            </a:r>
            <a:r>
              <a:rPr lang="en-US" b="0" dirty="0" err="1"/>
              <a:t>gramatika</a:t>
            </a:r>
            <a:r>
              <a:rPr lang="en-US" b="0" dirty="0"/>
              <a:t> </a:t>
            </a:r>
            <a:r>
              <a:rPr lang="en-US" b="0" dirty="0" err="1"/>
              <a:t>má</a:t>
            </a:r>
            <a:r>
              <a:rPr lang="en-US" b="0" dirty="0"/>
              <a:t> </a:t>
            </a:r>
            <a:r>
              <a:rPr lang="en-US" b="0" dirty="0" err="1"/>
              <a:t>všechna</a:t>
            </a:r>
            <a:r>
              <a:rPr lang="en-US" b="0" dirty="0"/>
              <a:t> </a:t>
            </a:r>
            <a:r>
              <a:rPr lang="en-US" b="0" dirty="0" err="1"/>
              <a:t>pravidla</a:t>
            </a:r>
            <a:r>
              <a:rPr lang="en-US" b="0" dirty="0"/>
              <a:t> </a:t>
            </a:r>
            <a:r>
              <a:rPr lang="en-US" b="0" dirty="0" err="1"/>
              <a:t>ve</a:t>
            </a:r>
            <a:r>
              <a:rPr lang="en-US" b="0" dirty="0"/>
              <a:t> </a:t>
            </a:r>
            <a:r>
              <a:rPr lang="en-US" b="0" dirty="0" err="1"/>
              <a:t>tvaru</a:t>
            </a:r>
            <a:r>
              <a:rPr lang="en-US" b="0" dirty="0"/>
              <a:t> 𝐴 → 𝑎𝐵 </a:t>
            </a:r>
            <a:r>
              <a:rPr lang="en-US" b="0" dirty="0" err="1"/>
              <a:t>nebo</a:t>
            </a:r>
            <a:r>
              <a:rPr lang="en-US" b="0" dirty="0"/>
              <a:t> 𝐴 → 𝑎, </a:t>
            </a:r>
            <a:r>
              <a:rPr lang="en-US" b="0" dirty="0" err="1"/>
              <a:t>kde</a:t>
            </a:r>
            <a:r>
              <a:rPr lang="en-US" b="0" dirty="0"/>
              <a:t> 𝐴,𝐵 </a:t>
            </a:r>
            <a:r>
              <a:rPr lang="en-US" b="0" dirty="0" err="1"/>
              <a:t>jsou</a:t>
            </a:r>
            <a:r>
              <a:rPr lang="en-US" b="0" dirty="0"/>
              <a:t> </a:t>
            </a:r>
            <a:r>
              <a:rPr lang="en-US" b="0" dirty="0" err="1"/>
              <a:t>neterminály</a:t>
            </a:r>
            <a:r>
              <a:rPr lang="en-US" b="0" dirty="0"/>
              <a:t> a 𝑎 je </a:t>
            </a:r>
            <a:r>
              <a:rPr lang="en-US" b="0" dirty="0" err="1"/>
              <a:t>terminál</a:t>
            </a:r>
            <a:r>
              <a:rPr lang="en-US" b="0" dirty="0"/>
              <a:t>. </a:t>
            </a:r>
            <a:r>
              <a:rPr lang="en-US" b="0" dirty="0" err="1"/>
              <a:t>Výjimkou</a:t>
            </a:r>
            <a:r>
              <a:rPr lang="en-US" b="0" dirty="0"/>
              <a:t> z </a:t>
            </a:r>
            <a:r>
              <a:rPr lang="en-US" b="0" dirty="0" err="1"/>
              <a:t>tohoto</a:t>
            </a:r>
            <a:r>
              <a:rPr lang="en-US" b="0" dirty="0"/>
              <a:t> </a:t>
            </a:r>
            <a:r>
              <a:rPr lang="en-US" b="0" dirty="0" err="1"/>
              <a:t>omezení</a:t>
            </a:r>
            <a:r>
              <a:rPr lang="en-US" b="0" dirty="0"/>
              <a:t> je </a:t>
            </a:r>
            <a:r>
              <a:rPr lang="en-US" b="0" dirty="0" err="1"/>
              <a:t>pravidlo</a:t>
            </a:r>
            <a:r>
              <a:rPr lang="en-US" b="0" dirty="0"/>
              <a:t> 𝑆 → 𝜖, </a:t>
            </a:r>
            <a:r>
              <a:rPr lang="en-US" b="0" dirty="0" err="1"/>
              <a:t>které</a:t>
            </a:r>
            <a:r>
              <a:rPr lang="en-US" b="0" dirty="0"/>
              <a:t> </a:t>
            </a:r>
            <a:r>
              <a:rPr lang="en-US" b="0" dirty="0" err="1"/>
              <a:t>může</a:t>
            </a:r>
            <a:r>
              <a:rPr lang="en-US" b="0" dirty="0"/>
              <a:t> </a:t>
            </a:r>
            <a:r>
              <a:rPr lang="en-US" b="0" dirty="0" err="1"/>
              <a:t>být</a:t>
            </a:r>
            <a:r>
              <a:rPr lang="en-US" b="0" dirty="0"/>
              <a:t> </a:t>
            </a:r>
            <a:r>
              <a:rPr lang="en-US" b="0" dirty="0" err="1"/>
              <a:t>přítomno</a:t>
            </a:r>
            <a:r>
              <a:rPr lang="en-US" b="0" dirty="0"/>
              <a:t>.</a:t>
            </a:r>
          </a:p>
          <a:p>
            <a:endParaRPr lang="en-US" b="0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E8010A-A946-2A43-A2EE-35F670479F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90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9.8|57.4|2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00.3|59.1|11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8.9|33.5|20.8|35.2|4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75.4|7.6|12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72.6|112.3|3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2.5|1.3|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428</TotalTime>
  <Words>656</Words>
  <Application>Microsoft Macintosh PowerPoint</Application>
  <PresentationFormat>On-screen Show (4:3)</PresentationFormat>
  <Paragraphs>48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Arial Black</vt:lpstr>
      <vt:lpstr>Essential</vt:lpstr>
      <vt:lpstr>Formální lingvistika</vt:lpstr>
      <vt:lpstr>Základní pojmy</vt:lpstr>
      <vt:lpstr>Základní pojmy</vt:lpstr>
      <vt:lpstr>Formální gramatika</vt:lpstr>
      <vt:lpstr>gramatika</vt:lpstr>
      <vt:lpstr>gramatika</vt:lpstr>
      <vt:lpstr>Chomského hierarchie jazyků</vt:lpstr>
    </vt:vector>
  </TitlesOfParts>
  <Company>Fort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Formální lingvistika</dc:title>
  <dc:creator>Bohumil Fort</dc:creator>
  <cp:lastModifiedBy>Bohumil Fořt</cp:lastModifiedBy>
  <cp:revision>7</cp:revision>
  <dcterms:created xsi:type="dcterms:W3CDTF">2017-11-28T14:48:15Z</dcterms:created>
  <dcterms:modified xsi:type="dcterms:W3CDTF">2020-04-24T08:46:13Z</dcterms:modified>
</cp:coreProperties>
</file>