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 smtClean="0"/>
              <a:t>Formální</a:t>
            </a:r>
            <a:r>
              <a:rPr lang="en-US" sz="8000" dirty="0" smtClean="0"/>
              <a:t> lingvistika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Abeceda</a:t>
            </a:r>
            <a:r>
              <a:rPr lang="en-US" b="0" dirty="0"/>
              <a:t> je </a:t>
            </a:r>
            <a:r>
              <a:rPr lang="en-US" b="0" dirty="0" err="1"/>
              <a:t>konečná</a:t>
            </a:r>
            <a:r>
              <a:rPr lang="en-US" b="0" dirty="0"/>
              <a:t>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 smtClean="0"/>
              <a:t>symbolů</a:t>
            </a:r>
            <a:r>
              <a:rPr lang="en-US" b="0" dirty="0" smtClean="0"/>
              <a:t>. </a:t>
            </a:r>
            <a:r>
              <a:rPr lang="en-US" b="0" dirty="0" err="1" smtClean="0"/>
              <a:t>Např</a:t>
            </a:r>
            <a:r>
              <a:rPr lang="en-US" b="0" dirty="0" smtClean="0"/>
              <a:t>. </a:t>
            </a:r>
            <a:r>
              <a:rPr lang="en-US" b="0" dirty="0"/>
              <a:t>{𝑎, 𝑏}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dirty="0" err="1"/>
              <a:t>Slovo</a:t>
            </a:r>
            <a:r>
              <a:rPr lang="en-US" b="0" dirty="0"/>
              <a:t> je </a:t>
            </a:r>
            <a:r>
              <a:rPr lang="en-US" b="0" dirty="0" err="1"/>
              <a:t>libovolná</a:t>
            </a:r>
            <a:r>
              <a:rPr lang="en-US" b="0" dirty="0"/>
              <a:t> </a:t>
            </a:r>
            <a:r>
              <a:rPr lang="en-US" b="0" dirty="0" err="1"/>
              <a:t>konečná</a:t>
            </a:r>
            <a:r>
              <a:rPr lang="en-US" b="0" dirty="0"/>
              <a:t> </a:t>
            </a:r>
            <a:r>
              <a:rPr lang="en-US" b="0" dirty="0" err="1"/>
              <a:t>posloupnost</a:t>
            </a:r>
            <a:r>
              <a:rPr lang="en-US" b="0" dirty="0"/>
              <a:t> </a:t>
            </a:r>
            <a:r>
              <a:rPr lang="en-US" b="0" dirty="0" err="1"/>
              <a:t>prvků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, </a:t>
            </a:r>
            <a:r>
              <a:rPr lang="en-US" b="0" dirty="0" err="1"/>
              <a:t>např</a:t>
            </a:r>
            <a:r>
              <a:rPr lang="en-US" b="0" dirty="0"/>
              <a:t>. 𝑎𝑎𝑏𝑎𝑏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dirty="0" err="1"/>
              <a:t>Délka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b="0" dirty="0"/>
              <a:t>je </a:t>
            </a:r>
            <a:r>
              <a:rPr lang="en-US" b="0" dirty="0" err="1"/>
              <a:t>velikost</a:t>
            </a:r>
            <a:r>
              <a:rPr lang="en-US" b="0" dirty="0"/>
              <a:t> </a:t>
            </a:r>
            <a:r>
              <a:rPr lang="en-US" b="0" dirty="0" err="1"/>
              <a:t>této</a:t>
            </a:r>
            <a:r>
              <a:rPr lang="en-US" b="0" dirty="0"/>
              <a:t> </a:t>
            </a:r>
            <a:r>
              <a:rPr lang="en-US" b="0" dirty="0" err="1"/>
              <a:t>posloupnosti</a:t>
            </a:r>
            <a:r>
              <a:rPr lang="en-US" b="0" dirty="0"/>
              <a:t>, </a:t>
            </a:r>
            <a:r>
              <a:rPr lang="en-US" b="0" dirty="0" err="1"/>
              <a:t>např</a:t>
            </a:r>
            <a:r>
              <a:rPr lang="en-US" b="0" dirty="0"/>
              <a:t>. |𝑎𝑎𝑏𝑎𝑏| = 5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dirty="0" err="1"/>
              <a:t>Prázdné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b="0" dirty="0"/>
              <a:t>je </a:t>
            </a:r>
            <a:r>
              <a:rPr lang="en-US" b="0" dirty="0" err="1"/>
              <a:t>slovo</a:t>
            </a:r>
            <a:r>
              <a:rPr lang="en-US" b="0" dirty="0"/>
              <a:t> </a:t>
            </a:r>
            <a:r>
              <a:rPr lang="en-US" b="0" dirty="0" err="1"/>
              <a:t>nulové</a:t>
            </a:r>
            <a:r>
              <a:rPr lang="en-US" b="0" dirty="0"/>
              <a:t> </a:t>
            </a:r>
            <a:r>
              <a:rPr lang="en-US" b="0" dirty="0" err="1"/>
              <a:t>délky</a:t>
            </a:r>
            <a:r>
              <a:rPr lang="en-US" b="0" dirty="0"/>
              <a:t>, </a:t>
            </a:r>
            <a:r>
              <a:rPr lang="en-US" b="0" dirty="0" err="1"/>
              <a:t>značíme</a:t>
            </a:r>
            <a:r>
              <a:rPr lang="en-US" b="0" dirty="0"/>
              <a:t> je 𝜖</a:t>
            </a:r>
            <a:r>
              <a:rPr lang="en-US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106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Σ</a:t>
            </a:r>
            <a:r>
              <a:rPr lang="en-US" b="0" dirty="0"/>
              <a:t>*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všech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abecedou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, </a:t>
            </a:r>
            <a:r>
              <a:rPr lang="cs-CZ" b="0" dirty="0"/>
              <a:t>např. {𝑎, 𝑏}* = {𝜖, 𝑎, 𝑏, 𝑎𝑎, 𝑏𝑏, 𝑎𝑏, 𝑏𝑎, 𝑎𝑎𝑏, 𝑎𝑏𝑏, ...}</a:t>
            </a:r>
            <a:r>
              <a:rPr lang="cs-CZ" b="0" dirty="0" smtClean="0"/>
              <a:t>.</a:t>
            </a:r>
          </a:p>
          <a:p>
            <a:endParaRPr lang="cs-CZ" b="0" dirty="0"/>
          </a:p>
          <a:p>
            <a:r>
              <a:rPr lang="en-US" b="0" dirty="0" err="1"/>
              <a:t>Operace</a:t>
            </a:r>
            <a:r>
              <a:rPr lang="en-US" b="0" dirty="0"/>
              <a:t> </a:t>
            </a:r>
            <a:r>
              <a:rPr lang="en-US" b="0" dirty="0" err="1"/>
              <a:t>zřetězení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, </a:t>
            </a:r>
            <a:r>
              <a:rPr lang="en-US" b="0" dirty="0" err="1"/>
              <a:t>značíme</a:t>
            </a:r>
            <a:r>
              <a:rPr lang="en-US" b="0" dirty="0"/>
              <a:t> </a:t>
            </a:r>
            <a:r>
              <a:rPr lang="en-US" b="0" dirty="0" err="1"/>
              <a:t>tečkou</a:t>
            </a:r>
            <a:r>
              <a:rPr lang="en-US" b="0" dirty="0"/>
              <a:t> (.), je pro </a:t>
            </a:r>
            <a:r>
              <a:rPr lang="en-US" b="0" dirty="0" err="1"/>
              <a:t>dvě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𝑢 a 𝑣 </a:t>
            </a:r>
            <a:r>
              <a:rPr lang="cs-CZ" b="0" dirty="0"/>
              <a:t>definována jako 𝑢 . 𝑣 = 𝑢𝑣, např. 𝑎𝑎𝑏 . 𝑎𝑏 = 𝑎𝑎𝑏𝑎𝑏</a:t>
            </a:r>
            <a:r>
              <a:rPr lang="cs-CZ" b="0" dirty="0" smtClean="0"/>
              <a:t>.</a:t>
            </a:r>
          </a:p>
          <a:p>
            <a:endParaRPr lang="cs-CZ" b="0" dirty="0"/>
          </a:p>
          <a:p>
            <a:r>
              <a:rPr lang="en-US" b="0" dirty="0" err="1"/>
              <a:t>Mocnina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je pro </a:t>
            </a:r>
            <a:r>
              <a:rPr lang="en-US" b="0" dirty="0" err="1"/>
              <a:t>slovo</a:t>
            </a:r>
            <a:r>
              <a:rPr lang="en-US" b="0" dirty="0"/>
              <a:t> 𝑢 a </a:t>
            </a:r>
            <a:r>
              <a:rPr lang="en-US" b="0" dirty="0" err="1"/>
              <a:t>přirozené</a:t>
            </a:r>
            <a:r>
              <a:rPr lang="en-US" b="0" dirty="0"/>
              <a:t> </a:t>
            </a:r>
            <a:r>
              <a:rPr lang="en-US" b="0" dirty="0" err="1"/>
              <a:t>číslo</a:t>
            </a:r>
            <a:r>
              <a:rPr lang="en-US" b="0" dirty="0"/>
              <a:t> 𝑖 </a:t>
            </a:r>
            <a:r>
              <a:rPr lang="en-US" b="0" dirty="0" err="1"/>
              <a:t>značena</a:t>
            </a:r>
            <a:r>
              <a:rPr lang="en-US" b="0" dirty="0"/>
              <a:t> 𝑢𝑖 a je </a:t>
            </a:r>
            <a:r>
              <a:rPr lang="en-US" b="0" dirty="0" err="1"/>
              <a:t>definována</a:t>
            </a:r>
            <a:r>
              <a:rPr lang="en-US" b="0" dirty="0"/>
              <a:t> </a:t>
            </a:r>
            <a:r>
              <a:rPr lang="en-US" b="0" dirty="0" err="1"/>
              <a:t>induktivně</a:t>
            </a:r>
            <a:r>
              <a:rPr lang="en-US" b="0" dirty="0"/>
              <a:t>: 𝑢0 = 𝜖,</a:t>
            </a:r>
            <a:r>
              <a:rPr lang="fi-FI" b="0" dirty="0"/>
              <a:t> 𝑢𝑖+1 = 𝑢.𝑢𝑖 </a:t>
            </a:r>
            <a:r>
              <a:rPr lang="cs-CZ" b="0" dirty="0"/>
              <a:t>Např. (𝑎𝑏)3 = 𝑎𝑏𝑎𝑏𝑎𝑏</a:t>
            </a:r>
            <a:r>
              <a:rPr lang="cs-CZ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Jazyk</a:t>
            </a:r>
            <a:r>
              <a:rPr lang="en-US" b="0" dirty="0"/>
              <a:t>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některých</a:t>
            </a:r>
            <a:r>
              <a:rPr lang="en-US" b="0" dirty="0"/>
              <a:t> 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danou</a:t>
            </a:r>
            <a:r>
              <a:rPr lang="en-US" b="0" dirty="0"/>
              <a:t> </a:t>
            </a:r>
            <a:r>
              <a:rPr lang="en-US" b="0" dirty="0" err="1"/>
              <a:t>abecedou</a:t>
            </a:r>
            <a:r>
              <a:rPr lang="en-US" b="0" dirty="0"/>
              <a:t>, </a:t>
            </a:r>
            <a:r>
              <a:rPr lang="en-US" b="0" dirty="0" err="1"/>
              <a:t>tedy</a:t>
            </a:r>
            <a:r>
              <a:rPr lang="en-US" b="0" dirty="0"/>
              <a:t> pro </a:t>
            </a:r>
            <a:r>
              <a:rPr lang="en-US" b="0" dirty="0" err="1"/>
              <a:t>každy</a:t>
            </a:r>
            <a:r>
              <a:rPr lang="en-US" b="0" dirty="0"/>
              <a:t>́ </a:t>
            </a:r>
            <a:r>
              <a:rPr lang="sk-SK" b="0" dirty="0"/>
              <a:t>jazyk 𝐿 platí 𝐿 ⊆ Σ*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Formální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 smtClean="0"/>
              <a:t>přepisovací</a:t>
            </a:r>
            <a:r>
              <a:rPr lang="en-US" b="0" dirty="0" smtClean="0"/>
              <a:t> </a:t>
            </a:r>
            <a:r>
              <a:rPr lang="en-US" b="0" dirty="0" err="1"/>
              <a:t>systém</a:t>
            </a:r>
            <a:r>
              <a:rPr lang="en-US" b="0" dirty="0"/>
              <a:t>, </a:t>
            </a:r>
            <a:r>
              <a:rPr lang="en-US" b="0" dirty="0" err="1"/>
              <a:t>jímž</a:t>
            </a:r>
            <a:r>
              <a:rPr lang="en-US" b="0" dirty="0"/>
              <a:t> </a:t>
            </a:r>
            <a:r>
              <a:rPr lang="en-US" b="0" dirty="0" err="1"/>
              <a:t>lze</a:t>
            </a:r>
            <a:r>
              <a:rPr lang="en-US" b="0" dirty="0"/>
              <a:t> </a:t>
            </a:r>
            <a:r>
              <a:rPr lang="en-US" b="0" dirty="0" err="1"/>
              <a:t>vygenerovat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</a:t>
            </a:r>
            <a:r>
              <a:rPr lang="en-US" b="0" dirty="0" err="1" smtClean="0"/>
              <a:t>jazyka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Formálně</a:t>
            </a:r>
            <a:r>
              <a:rPr lang="en-US" b="0" dirty="0"/>
              <a:t>, </a:t>
            </a:r>
            <a:r>
              <a:rPr lang="en-US" b="0" dirty="0" err="1"/>
              <a:t>gramatika</a:t>
            </a:r>
            <a:r>
              <a:rPr lang="en-US" b="0" dirty="0"/>
              <a:t> je </a:t>
            </a:r>
            <a:r>
              <a:rPr lang="en-US" b="0" dirty="0" err="1"/>
              <a:t>čtveřice</a:t>
            </a:r>
            <a:r>
              <a:rPr lang="en-US" b="0" dirty="0"/>
              <a:t> (𝑁,</a:t>
            </a:r>
            <a:r>
              <a:rPr lang="en-US" b="0" dirty="0" err="1"/>
              <a:t>Σ</a:t>
            </a:r>
            <a:r>
              <a:rPr lang="en-US" b="0" dirty="0"/>
              <a:t>, 𝑃, 𝑆), </a:t>
            </a:r>
            <a:r>
              <a:rPr lang="en-US" b="0" dirty="0" err="1" smtClean="0"/>
              <a:t>kde</a:t>
            </a:r>
            <a:r>
              <a:rPr lang="en-US" b="0" dirty="0" smtClean="0"/>
              <a:t>:</a:t>
            </a:r>
          </a:p>
          <a:p>
            <a:r>
              <a:rPr lang="en-US" b="0" dirty="0" smtClean="0"/>
              <a:t>𝑁 </a:t>
            </a:r>
            <a:r>
              <a:rPr lang="en-US" b="0" dirty="0"/>
              <a:t>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neterminálů</a:t>
            </a:r>
            <a:r>
              <a:rPr lang="en-US" b="0" dirty="0"/>
              <a:t> (</a:t>
            </a:r>
            <a:r>
              <a:rPr lang="en-US" b="0" dirty="0" err="1"/>
              <a:t>značíme</a:t>
            </a:r>
            <a:r>
              <a:rPr lang="en-US" b="0" dirty="0"/>
              <a:t> </a:t>
            </a:r>
            <a:r>
              <a:rPr lang="en-US" b="0" dirty="0" err="1"/>
              <a:t>nejčastěji</a:t>
            </a:r>
            <a:r>
              <a:rPr lang="en-US" b="0" dirty="0"/>
              <a:t> </a:t>
            </a:r>
            <a:r>
              <a:rPr lang="en-US" b="0" dirty="0" err="1"/>
              <a:t>velkými</a:t>
            </a:r>
            <a:r>
              <a:rPr lang="en-US" b="0" dirty="0"/>
              <a:t> </a:t>
            </a:r>
            <a:r>
              <a:rPr lang="en-US" b="0" dirty="0" err="1"/>
              <a:t>písmeny</a:t>
            </a:r>
            <a:r>
              <a:rPr lang="en-US" b="0" dirty="0" smtClean="0"/>
              <a:t>)</a:t>
            </a:r>
          </a:p>
          <a:p>
            <a:r>
              <a:rPr lang="en-US" b="0" dirty="0" err="1"/>
              <a:t>Σ</a:t>
            </a:r>
            <a:r>
              <a:rPr lang="en-US" b="0" dirty="0"/>
              <a:t>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terminálů</a:t>
            </a:r>
            <a:r>
              <a:rPr lang="en-US" b="0" dirty="0"/>
              <a:t> (</a:t>
            </a:r>
            <a:r>
              <a:rPr lang="en-US" b="0" dirty="0" err="1"/>
              <a:t>symbolů</a:t>
            </a:r>
            <a:r>
              <a:rPr lang="en-US" b="0" dirty="0"/>
              <a:t> </a:t>
            </a:r>
            <a:r>
              <a:rPr lang="en-US" b="0" dirty="0" err="1"/>
              <a:t>abecedy</a:t>
            </a:r>
            <a:r>
              <a:rPr lang="en-US" b="0" dirty="0" smtClean="0"/>
              <a:t>, </a:t>
            </a:r>
            <a:r>
              <a:rPr lang="en-US" b="0" dirty="0" err="1" smtClean="0"/>
              <a:t>značíme</a:t>
            </a:r>
            <a:r>
              <a:rPr lang="en-US" b="0" dirty="0"/>
              <a:t> </a:t>
            </a:r>
            <a:r>
              <a:rPr lang="en-US" b="0" dirty="0" err="1" smtClean="0"/>
              <a:t>malými</a:t>
            </a:r>
            <a:r>
              <a:rPr lang="en-US" b="0" dirty="0" smtClean="0"/>
              <a:t> </a:t>
            </a:r>
            <a:r>
              <a:rPr lang="en-US" b="0" dirty="0" err="1"/>
              <a:t>písmeny</a:t>
            </a:r>
            <a:r>
              <a:rPr lang="en-US" b="0" dirty="0"/>
              <a:t>), je </a:t>
            </a:r>
            <a:r>
              <a:rPr lang="en-US" b="0" dirty="0" err="1"/>
              <a:t>disjunktní</a:t>
            </a:r>
            <a:r>
              <a:rPr lang="en-US" b="0" dirty="0"/>
              <a:t> s </a:t>
            </a:r>
            <a:r>
              <a:rPr lang="en-US" b="0" dirty="0" err="1"/>
              <a:t>množinou</a:t>
            </a:r>
            <a:r>
              <a:rPr lang="en-US" b="0" dirty="0"/>
              <a:t> 𝑁 a 𝑁 ∪ </a:t>
            </a:r>
            <a:r>
              <a:rPr lang="en-US" b="0" dirty="0" err="1" smtClean="0"/>
              <a:t>Σ</a:t>
            </a:r>
            <a:r>
              <a:rPr lang="en-US" b="0" dirty="0"/>
              <a:t> </a:t>
            </a:r>
            <a:r>
              <a:rPr lang="en-US" b="0" dirty="0" err="1" smtClean="0"/>
              <a:t>označujeme</a:t>
            </a:r>
            <a:r>
              <a:rPr lang="en-US" b="0" dirty="0" smtClean="0"/>
              <a:t> </a:t>
            </a:r>
            <a:r>
              <a:rPr lang="en-US" b="0" dirty="0" err="1"/>
              <a:t>jako</a:t>
            </a:r>
            <a:r>
              <a:rPr lang="en-US" b="0" dirty="0"/>
              <a:t> 𝑉 (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všech</a:t>
            </a:r>
            <a:r>
              <a:rPr lang="en-US" b="0" dirty="0"/>
              <a:t> </a:t>
            </a:r>
            <a:r>
              <a:rPr lang="en-US" b="0" dirty="0" err="1"/>
              <a:t>symbolů</a:t>
            </a:r>
            <a:r>
              <a:rPr lang="en-US" b="0" dirty="0" smtClean="0"/>
              <a:t>)</a:t>
            </a:r>
          </a:p>
          <a:p>
            <a:r>
              <a:rPr lang="en-US" b="0" dirty="0"/>
              <a:t>𝑃 je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pravidel</a:t>
            </a:r>
            <a:r>
              <a:rPr lang="en-US" b="0" dirty="0" smtClean="0"/>
              <a:t>, </a:t>
            </a:r>
            <a:r>
              <a:rPr lang="en-US" b="0" dirty="0" err="1"/>
              <a:t>tj</a:t>
            </a:r>
            <a:r>
              <a:rPr lang="en-US" b="0" dirty="0"/>
              <a:t>. </a:t>
            </a:r>
            <a:r>
              <a:rPr lang="en-US" b="0" dirty="0" err="1"/>
              <a:t>množina</a:t>
            </a:r>
            <a:r>
              <a:rPr lang="en-US" b="0" dirty="0"/>
              <a:t> </a:t>
            </a:r>
            <a:r>
              <a:rPr lang="en-US" b="0" dirty="0" err="1"/>
              <a:t>dvojic</a:t>
            </a:r>
            <a:r>
              <a:rPr lang="en-US" b="0" dirty="0"/>
              <a:t>, </a:t>
            </a:r>
            <a:r>
              <a:rPr lang="en-US" b="0" dirty="0" err="1"/>
              <a:t>kde</a:t>
            </a:r>
            <a:r>
              <a:rPr lang="en-US" b="0" dirty="0"/>
              <a:t> </a:t>
            </a:r>
            <a:r>
              <a:rPr lang="en-US" b="0" dirty="0" err="1"/>
              <a:t>prvním</a:t>
            </a:r>
            <a:r>
              <a:rPr lang="en-US" b="0" dirty="0"/>
              <a:t> </a:t>
            </a:r>
            <a:r>
              <a:rPr lang="en-US" b="0" dirty="0" err="1"/>
              <a:t>prvkem</a:t>
            </a:r>
            <a:r>
              <a:rPr lang="en-US" b="0" dirty="0"/>
              <a:t> je </a:t>
            </a:r>
            <a:r>
              <a:rPr lang="en-US" b="0" dirty="0" err="1" smtClean="0"/>
              <a:t>řetězec</a:t>
            </a:r>
            <a:r>
              <a:rPr lang="en-US" b="0" dirty="0"/>
              <a:t> </a:t>
            </a:r>
            <a:r>
              <a:rPr lang="en-US" b="0" dirty="0" err="1" smtClean="0"/>
              <a:t>obsahující</a:t>
            </a:r>
            <a:r>
              <a:rPr lang="en-US" b="0" dirty="0" smtClean="0"/>
              <a:t> </a:t>
            </a:r>
            <a:r>
              <a:rPr lang="en-US" b="0" dirty="0" err="1"/>
              <a:t>alespoň</a:t>
            </a:r>
            <a:r>
              <a:rPr lang="en-US" b="0" dirty="0"/>
              <a:t> </a:t>
            </a:r>
            <a:r>
              <a:rPr lang="en-US" b="0" dirty="0" err="1"/>
              <a:t>jeden</a:t>
            </a:r>
            <a:r>
              <a:rPr lang="en-US" b="0" dirty="0"/>
              <a:t> </a:t>
            </a:r>
            <a:r>
              <a:rPr lang="en-US" b="0" dirty="0" err="1"/>
              <a:t>neterminál</a:t>
            </a:r>
            <a:r>
              <a:rPr lang="en-US" b="0" dirty="0"/>
              <a:t> a </a:t>
            </a:r>
            <a:r>
              <a:rPr lang="en-US" b="0" dirty="0" err="1" smtClean="0"/>
              <a:t>druhým</a:t>
            </a:r>
            <a:r>
              <a:rPr lang="en-US" b="0" dirty="0" smtClean="0"/>
              <a:t> </a:t>
            </a:r>
            <a:r>
              <a:rPr lang="en-US" b="0" dirty="0" err="1"/>
              <a:t>prvkem</a:t>
            </a:r>
            <a:r>
              <a:rPr lang="en-US" b="0" dirty="0"/>
              <a:t> je </a:t>
            </a:r>
            <a:r>
              <a:rPr lang="en-US" b="0" dirty="0" err="1" smtClean="0"/>
              <a:t>libovolný</a:t>
            </a:r>
            <a:r>
              <a:rPr lang="en-US" b="0" dirty="0"/>
              <a:t> </a:t>
            </a:r>
            <a:r>
              <a:rPr lang="en-US" b="0" dirty="0" err="1" smtClean="0"/>
              <a:t>řetězec</a:t>
            </a:r>
            <a:r>
              <a:rPr lang="en-US" b="0" dirty="0" smtClean="0"/>
              <a:t>.</a:t>
            </a:r>
          </a:p>
          <a:p>
            <a:r>
              <a:rPr lang="en-US" b="0" dirty="0"/>
              <a:t>𝑆 je </a:t>
            </a:r>
            <a:r>
              <a:rPr lang="en-US" b="0" dirty="0" err="1"/>
              <a:t>počáteční</a:t>
            </a:r>
            <a:r>
              <a:rPr lang="en-US" b="0" dirty="0"/>
              <a:t> symbol </a:t>
            </a:r>
            <a:r>
              <a:rPr lang="en-US" b="0" dirty="0" err="1"/>
              <a:t>gramatiky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762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/>
              <a:t>gramatiky</a:t>
            </a:r>
            <a:r>
              <a:rPr lang="en-US" b="0" dirty="0"/>
              <a:t> </a:t>
            </a:r>
            <a:r>
              <a:rPr lang="en-US" b="0" dirty="0" err="1"/>
              <a:t>jako</a:t>
            </a:r>
            <a:r>
              <a:rPr lang="en-US" b="0" dirty="0"/>
              <a:t> </a:t>
            </a:r>
            <a:r>
              <a:rPr lang="en-US" b="0" dirty="0" err="1"/>
              <a:t>dvojice</a:t>
            </a:r>
            <a:r>
              <a:rPr lang="en-US" b="0" dirty="0"/>
              <a:t> </a:t>
            </a:r>
            <a:r>
              <a:rPr lang="en-US" b="0" dirty="0" err="1"/>
              <a:t>řetězců</a:t>
            </a:r>
            <a:r>
              <a:rPr lang="en-US" b="0" dirty="0"/>
              <a:t> (</a:t>
            </a:r>
            <a:r>
              <a:rPr lang="en-US" b="0" dirty="0" err="1"/>
              <a:t>slov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množinou</a:t>
            </a:r>
            <a:r>
              <a:rPr lang="en-US" b="0" dirty="0"/>
              <a:t> 𝑉 ) </a:t>
            </a:r>
            <a:r>
              <a:rPr lang="en-US" b="0" dirty="0" smtClean="0"/>
              <a:t>  (</a:t>
            </a:r>
            <a:r>
              <a:rPr lang="en-US" b="0" dirty="0"/>
              <a:t>𝛼</a:t>
            </a:r>
            <a:r>
              <a:rPr lang="en-US" b="0" dirty="0" smtClean="0"/>
              <a:t>, 𝛽) </a:t>
            </a:r>
            <a:r>
              <a:rPr lang="en-US" b="0" dirty="0" err="1" smtClean="0"/>
              <a:t>zapisujeme</a:t>
            </a:r>
            <a:r>
              <a:rPr lang="en-US" b="0" dirty="0" smtClean="0"/>
              <a:t> </a:t>
            </a:r>
            <a:r>
              <a:rPr lang="en-US" b="0" dirty="0" err="1"/>
              <a:t>jako</a:t>
            </a:r>
            <a:r>
              <a:rPr lang="en-US" b="0" dirty="0"/>
              <a:t> 𝛼 → 𝛽. 𝛼 </a:t>
            </a:r>
            <a:r>
              <a:rPr lang="en-US" b="0" dirty="0" err="1" smtClean="0"/>
              <a:t>nazýváme</a:t>
            </a:r>
            <a:r>
              <a:rPr lang="en-US" b="0" dirty="0" smtClean="0"/>
              <a:t> </a:t>
            </a:r>
            <a:r>
              <a:rPr lang="en-US" b="0" dirty="0" err="1"/>
              <a:t>levou</a:t>
            </a:r>
            <a:r>
              <a:rPr lang="en-US" b="0" dirty="0"/>
              <a:t> </a:t>
            </a:r>
            <a:r>
              <a:rPr lang="en-US" b="0" dirty="0" err="1"/>
              <a:t>stranou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smtClean="0"/>
              <a:t>a </a:t>
            </a:r>
            <a:r>
              <a:rPr lang="en-US" b="0" dirty="0" err="1" smtClean="0"/>
              <a:t>musí</a:t>
            </a:r>
            <a:r>
              <a:rPr lang="en-US" b="0" dirty="0" smtClean="0"/>
              <a:t> </a:t>
            </a:r>
            <a:r>
              <a:rPr lang="en-US" b="0" dirty="0" err="1"/>
              <a:t>obsahovat</a:t>
            </a:r>
            <a:r>
              <a:rPr lang="en-US" b="0" dirty="0"/>
              <a:t> </a:t>
            </a:r>
            <a:r>
              <a:rPr lang="en-US" b="0" dirty="0" err="1"/>
              <a:t>alespoň</a:t>
            </a:r>
            <a:r>
              <a:rPr lang="en-US" b="0" dirty="0"/>
              <a:t> </a:t>
            </a:r>
            <a:r>
              <a:rPr lang="en-US" b="0" dirty="0" err="1"/>
              <a:t>jeden</a:t>
            </a:r>
            <a:r>
              <a:rPr lang="en-US" b="0" dirty="0"/>
              <a:t> </a:t>
            </a:r>
            <a:r>
              <a:rPr lang="en-US" b="0" dirty="0" err="1"/>
              <a:t>neterminál</a:t>
            </a:r>
            <a:r>
              <a:rPr lang="en-US" b="0" dirty="0"/>
              <a:t>. 𝛽 </a:t>
            </a:r>
            <a:r>
              <a:rPr lang="en-US" b="0" dirty="0" err="1" smtClean="0"/>
              <a:t>nazýváme</a:t>
            </a:r>
            <a:r>
              <a:rPr lang="en-US" b="0" dirty="0" smtClean="0"/>
              <a:t> </a:t>
            </a:r>
            <a:r>
              <a:rPr lang="en-US" b="0" dirty="0" err="1" smtClean="0"/>
              <a:t>pravou</a:t>
            </a:r>
            <a:r>
              <a:rPr lang="en-US" b="0" dirty="0"/>
              <a:t> </a:t>
            </a:r>
            <a:r>
              <a:rPr lang="en-US" b="0" dirty="0" err="1" smtClean="0"/>
              <a:t>stranou</a:t>
            </a:r>
            <a:r>
              <a:rPr lang="en-US" b="0" dirty="0" smtClean="0"/>
              <a:t> </a:t>
            </a:r>
            <a:r>
              <a:rPr lang="en-US" b="0" dirty="0" err="1"/>
              <a:t>pravidla</a:t>
            </a:r>
            <a:r>
              <a:rPr lang="en-US" b="0" dirty="0" smtClean="0"/>
              <a:t>.</a:t>
            </a:r>
          </a:p>
          <a:p>
            <a:r>
              <a:rPr lang="en-US" b="0" dirty="0" err="1"/>
              <a:t>G</a:t>
            </a:r>
            <a:r>
              <a:rPr lang="en-US" b="0" dirty="0" err="1" smtClean="0"/>
              <a:t>ramatika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modelem</a:t>
            </a:r>
            <a:r>
              <a:rPr lang="en-US" b="0" dirty="0"/>
              <a:t>, </a:t>
            </a:r>
            <a:r>
              <a:rPr lang="en-US" b="0" dirty="0" err="1"/>
              <a:t>kterým</a:t>
            </a:r>
            <a:r>
              <a:rPr lang="en-US" b="0" dirty="0"/>
              <a:t> </a:t>
            </a:r>
            <a:r>
              <a:rPr lang="en-US" b="0" dirty="0" err="1"/>
              <a:t>lze</a:t>
            </a:r>
            <a:r>
              <a:rPr lang="en-US" b="0" dirty="0"/>
              <a:t> </a:t>
            </a:r>
            <a:r>
              <a:rPr lang="en-US" b="0" dirty="0" err="1"/>
              <a:t>generovat</a:t>
            </a:r>
            <a:r>
              <a:rPr lang="en-US" b="0" dirty="0"/>
              <a:t> </a:t>
            </a:r>
            <a:r>
              <a:rPr lang="en-US" b="0" dirty="0" err="1" smtClean="0"/>
              <a:t>slova</a:t>
            </a:r>
            <a:r>
              <a:rPr lang="en-US" b="0" dirty="0"/>
              <a:t> </a:t>
            </a:r>
            <a:r>
              <a:rPr lang="en-US" b="0" dirty="0" err="1" smtClean="0"/>
              <a:t>jazyka</a:t>
            </a:r>
            <a:r>
              <a:rPr lang="en-US" b="0" dirty="0"/>
              <a:t>:</a:t>
            </a:r>
            <a:r>
              <a:rPr lang="en-US" b="0" dirty="0" smtClean="0"/>
              <a:t> </a:t>
            </a:r>
          </a:p>
          <a:p>
            <a:r>
              <a:rPr lang="en-US" b="0" dirty="0" err="1" smtClean="0"/>
              <a:t>začneme</a:t>
            </a:r>
            <a:r>
              <a:rPr lang="en-US" b="0" dirty="0" smtClean="0"/>
              <a:t> </a:t>
            </a:r>
            <a:r>
              <a:rPr lang="en-US" b="0" dirty="0"/>
              <a:t>z </a:t>
            </a:r>
            <a:r>
              <a:rPr lang="en-US" b="0" dirty="0" err="1"/>
              <a:t>počátečního</a:t>
            </a:r>
            <a:r>
              <a:rPr lang="en-US" b="0" dirty="0"/>
              <a:t> </a:t>
            </a:r>
            <a:r>
              <a:rPr lang="en-US" b="0" dirty="0" err="1" smtClean="0"/>
              <a:t>symbolu</a:t>
            </a:r>
            <a:r>
              <a:rPr lang="en-US" b="0" dirty="0"/>
              <a:t> </a:t>
            </a:r>
            <a:r>
              <a:rPr lang="en-US" b="0" dirty="0" err="1" smtClean="0"/>
              <a:t>gramatiky</a:t>
            </a:r>
            <a:r>
              <a:rPr lang="en-US" b="0" dirty="0" smtClean="0"/>
              <a:t> </a:t>
            </a:r>
            <a:r>
              <a:rPr lang="en-US" b="0" dirty="0"/>
              <a:t>𝑆 a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/>
              <a:t>gramatiky</a:t>
            </a:r>
            <a:r>
              <a:rPr lang="en-US" b="0" dirty="0"/>
              <a:t> </a:t>
            </a:r>
            <a:r>
              <a:rPr lang="en-US" b="0" dirty="0" err="1"/>
              <a:t>používáme</a:t>
            </a:r>
            <a:r>
              <a:rPr lang="en-US" b="0" dirty="0"/>
              <a:t> </a:t>
            </a:r>
            <a:r>
              <a:rPr lang="en-US" b="0" dirty="0" err="1"/>
              <a:t>jako</a:t>
            </a:r>
            <a:r>
              <a:rPr lang="en-US" b="0" dirty="0"/>
              <a:t> </a:t>
            </a:r>
            <a:r>
              <a:rPr lang="en-US" b="0" dirty="0" err="1"/>
              <a:t>přepisovací</a:t>
            </a:r>
            <a:r>
              <a:rPr lang="en-US" b="0" dirty="0"/>
              <a:t> </a:t>
            </a:r>
            <a:r>
              <a:rPr lang="en-US" b="0" dirty="0" err="1"/>
              <a:t>systém</a:t>
            </a:r>
            <a:r>
              <a:rPr lang="en-US" b="0" dirty="0" smtClean="0"/>
              <a:t>, to </a:t>
            </a:r>
            <a:r>
              <a:rPr lang="en-US" b="0" dirty="0" err="1"/>
              <a:t>znamená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v </a:t>
            </a:r>
            <a:r>
              <a:rPr lang="en-US" b="0" dirty="0" err="1"/>
              <a:t>jednom</a:t>
            </a:r>
            <a:r>
              <a:rPr lang="en-US" b="0" dirty="0"/>
              <a:t> </a:t>
            </a:r>
            <a:r>
              <a:rPr lang="en-US" b="0" dirty="0" err="1"/>
              <a:t>kroku</a:t>
            </a:r>
            <a:r>
              <a:rPr lang="en-US" b="0" dirty="0"/>
              <a:t> </a:t>
            </a:r>
            <a:r>
              <a:rPr lang="en-US" b="0" dirty="0" err="1"/>
              <a:t>přepisu</a:t>
            </a:r>
            <a:r>
              <a:rPr lang="en-US" b="0" dirty="0"/>
              <a:t> </a:t>
            </a:r>
            <a:r>
              <a:rPr lang="en-US" b="0" dirty="0" err="1"/>
              <a:t>můžeme</a:t>
            </a:r>
            <a:r>
              <a:rPr lang="en-US" b="0" dirty="0"/>
              <a:t> </a:t>
            </a:r>
            <a:r>
              <a:rPr lang="en-US" b="0" dirty="0" err="1"/>
              <a:t>nahradit</a:t>
            </a:r>
            <a:r>
              <a:rPr lang="en-US" b="0" dirty="0"/>
              <a:t> </a:t>
            </a:r>
            <a:r>
              <a:rPr lang="en-US" b="0" dirty="0" err="1"/>
              <a:t>některy</a:t>
            </a:r>
            <a:r>
              <a:rPr lang="en-US" b="0" dirty="0"/>
              <a:t>́ </a:t>
            </a:r>
            <a:r>
              <a:rPr lang="en-US" b="0" dirty="0" err="1" smtClean="0"/>
              <a:t>řetězec</a:t>
            </a:r>
            <a:r>
              <a:rPr lang="en-US" b="0" dirty="0"/>
              <a:t> </a:t>
            </a:r>
            <a:r>
              <a:rPr lang="en-US" b="0" dirty="0" err="1" smtClean="0"/>
              <a:t>terminálů</a:t>
            </a:r>
            <a:r>
              <a:rPr lang="en-US" b="0" dirty="0" smtClean="0"/>
              <a:t> </a:t>
            </a:r>
            <a:r>
              <a:rPr lang="en-US" b="0" dirty="0"/>
              <a:t>a </a:t>
            </a:r>
            <a:r>
              <a:rPr lang="en-US" b="0" dirty="0" err="1"/>
              <a:t>neterminálů</a:t>
            </a:r>
            <a:r>
              <a:rPr lang="en-US" b="0" dirty="0"/>
              <a:t>, </a:t>
            </a:r>
            <a:r>
              <a:rPr lang="en-US" b="0" dirty="0" err="1" smtClean="0"/>
              <a:t>který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současně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levé</a:t>
            </a:r>
            <a:r>
              <a:rPr lang="en-US" b="0" dirty="0"/>
              <a:t> </a:t>
            </a:r>
            <a:r>
              <a:rPr lang="en-US" b="0" dirty="0" err="1"/>
              <a:t>straně</a:t>
            </a:r>
            <a:r>
              <a:rPr lang="en-US" b="0" dirty="0"/>
              <a:t> </a:t>
            </a:r>
            <a:r>
              <a:rPr lang="en-US" b="0" dirty="0" err="1"/>
              <a:t>nějakého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 smtClean="0"/>
              <a:t>, </a:t>
            </a:r>
            <a:r>
              <a:rPr lang="en-US" b="0" dirty="0" err="1" smtClean="0"/>
              <a:t>pravou</a:t>
            </a:r>
            <a:r>
              <a:rPr lang="en-US" b="0" dirty="0" smtClean="0"/>
              <a:t> </a:t>
            </a:r>
            <a:r>
              <a:rPr lang="en-US" b="0" dirty="0" err="1"/>
              <a:t>stranou</a:t>
            </a:r>
            <a:r>
              <a:rPr lang="en-US" b="0" dirty="0"/>
              <a:t>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. </a:t>
            </a:r>
            <a:r>
              <a:rPr lang="en-US" b="0" dirty="0" err="1"/>
              <a:t>Tento</a:t>
            </a:r>
            <a:r>
              <a:rPr lang="en-US" b="0" dirty="0"/>
              <a:t> </a:t>
            </a:r>
            <a:r>
              <a:rPr lang="en-US" b="0" dirty="0" err="1"/>
              <a:t>postup</a:t>
            </a:r>
            <a:r>
              <a:rPr lang="en-US" b="0" dirty="0"/>
              <a:t> </a:t>
            </a:r>
            <a:r>
              <a:rPr lang="en-US" b="0" dirty="0" err="1" smtClean="0"/>
              <a:t>opakujeme</a:t>
            </a:r>
            <a:r>
              <a:rPr lang="en-US" b="0" dirty="0" smtClean="0"/>
              <a:t>, </a:t>
            </a:r>
            <a:r>
              <a:rPr lang="en-US" b="0" dirty="0" err="1" smtClean="0"/>
              <a:t>dokud</a:t>
            </a:r>
            <a:r>
              <a:rPr lang="en-US" b="0" dirty="0"/>
              <a:t> </a:t>
            </a:r>
            <a:r>
              <a:rPr lang="en-US" b="0" dirty="0" err="1" smtClean="0"/>
              <a:t>nedostaneme</a:t>
            </a:r>
            <a:r>
              <a:rPr lang="en-US" b="0" dirty="0" smtClean="0"/>
              <a:t> </a:t>
            </a:r>
            <a:r>
              <a:rPr lang="en-US" b="0" dirty="0" err="1"/>
              <a:t>řetězec</a:t>
            </a:r>
            <a:r>
              <a:rPr lang="en-US" b="0" dirty="0"/>
              <a:t> </a:t>
            </a:r>
            <a:r>
              <a:rPr lang="en-US" b="0" dirty="0" err="1"/>
              <a:t>terminálních</a:t>
            </a:r>
            <a:r>
              <a:rPr lang="en-US" b="0" dirty="0"/>
              <a:t> </a:t>
            </a:r>
            <a:r>
              <a:rPr lang="en-US" b="0" dirty="0" err="1"/>
              <a:t>symbolů</a:t>
            </a:r>
            <a:r>
              <a:rPr lang="en-US" b="0" dirty="0"/>
              <a:t> (</a:t>
            </a:r>
            <a:r>
              <a:rPr lang="en-US" b="0" dirty="0" err="1"/>
              <a:t>čili</a:t>
            </a:r>
            <a:r>
              <a:rPr lang="en-US" b="0" dirty="0"/>
              <a:t> </a:t>
            </a:r>
            <a:r>
              <a:rPr lang="en-US" b="0" dirty="0" err="1"/>
              <a:t>slovo</a:t>
            </a:r>
            <a:r>
              <a:rPr lang="en-US" b="0" dirty="0"/>
              <a:t> </a:t>
            </a:r>
            <a:r>
              <a:rPr lang="en-US" b="0" dirty="0" err="1"/>
              <a:t>nad</a:t>
            </a:r>
            <a:r>
              <a:rPr lang="en-US" b="0" dirty="0"/>
              <a:t> </a:t>
            </a:r>
            <a:r>
              <a:rPr lang="en-US" b="0" dirty="0" err="1"/>
              <a:t>Σ</a:t>
            </a:r>
            <a:r>
              <a:rPr lang="en-US" b="0" dirty="0"/>
              <a:t>). </a:t>
            </a:r>
            <a:endParaRPr lang="en-US" b="0" dirty="0" smtClean="0"/>
          </a:p>
          <a:p>
            <a:r>
              <a:rPr lang="en-US" b="0" dirty="0" err="1" smtClean="0"/>
              <a:t>Tomuto</a:t>
            </a:r>
            <a:r>
              <a:rPr lang="en-US" b="0" dirty="0" smtClean="0"/>
              <a:t> </a:t>
            </a:r>
            <a:r>
              <a:rPr lang="en-US" b="0" dirty="0" err="1" smtClean="0"/>
              <a:t>procesu</a:t>
            </a:r>
            <a:r>
              <a:rPr lang="en-US" b="0" dirty="0"/>
              <a:t> </a:t>
            </a:r>
            <a:r>
              <a:rPr lang="en-US" b="0" dirty="0" err="1" smtClean="0"/>
              <a:t>říkáme</a:t>
            </a:r>
            <a:r>
              <a:rPr lang="en-US" b="0" dirty="0" smtClean="0"/>
              <a:t> </a:t>
            </a:r>
            <a:r>
              <a:rPr lang="en-US" b="0" dirty="0" err="1"/>
              <a:t>odvození</a:t>
            </a:r>
            <a:r>
              <a:rPr lang="en-US" b="0" dirty="0"/>
              <a:t> </a:t>
            </a:r>
            <a:r>
              <a:rPr lang="en-US" b="0" dirty="0" err="1"/>
              <a:t>slova</a:t>
            </a:r>
            <a:r>
              <a:rPr lang="en-US" b="0" dirty="0"/>
              <a:t> z </a:t>
            </a:r>
            <a:r>
              <a:rPr lang="en-US" b="0" dirty="0" err="1"/>
              <a:t>gramatiky</a:t>
            </a:r>
            <a:r>
              <a:rPr lang="en-US" b="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95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dirty="0" err="1"/>
              <a:t>Řekneme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𝐺 </a:t>
            </a:r>
            <a:r>
              <a:rPr lang="en-US" b="0" dirty="0" err="1"/>
              <a:t>generuje</a:t>
            </a:r>
            <a:r>
              <a:rPr lang="en-US" b="0" dirty="0"/>
              <a:t> </a:t>
            </a:r>
            <a:r>
              <a:rPr lang="en-US" b="0" dirty="0" err="1"/>
              <a:t>jazyk</a:t>
            </a:r>
            <a:r>
              <a:rPr lang="en-US" b="0" dirty="0"/>
              <a:t> 𝐿, </a:t>
            </a:r>
            <a:r>
              <a:rPr lang="en-US" b="0" dirty="0" err="1"/>
              <a:t>pokud</a:t>
            </a:r>
            <a:r>
              <a:rPr lang="en-US" b="0" dirty="0"/>
              <a:t> </a:t>
            </a:r>
            <a:r>
              <a:rPr lang="en-US" b="0" dirty="0" err="1"/>
              <a:t>existuje</a:t>
            </a:r>
            <a:r>
              <a:rPr lang="en-US" b="0" dirty="0"/>
              <a:t> </a:t>
            </a:r>
            <a:r>
              <a:rPr lang="en-US" b="0" dirty="0" err="1" smtClean="0"/>
              <a:t>odvození</a:t>
            </a:r>
            <a:r>
              <a:rPr lang="en-US" b="0" dirty="0"/>
              <a:t> </a:t>
            </a:r>
            <a:r>
              <a:rPr lang="en-US" b="0" dirty="0" err="1" smtClean="0"/>
              <a:t>každého</a:t>
            </a:r>
            <a:r>
              <a:rPr lang="en-US" b="0" dirty="0" smtClean="0"/>
              <a:t> </a:t>
            </a:r>
            <a:r>
              <a:rPr lang="en-US" b="0" dirty="0" err="1"/>
              <a:t>slova</a:t>
            </a:r>
            <a:r>
              <a:rPr lang="en-US" b="0" dirty="0"/>
              <a:t> </a:t>
            </a:r>
            <a:r>
              <a:rPr lang="en-US" b="0" dirty="0" err="1"/>
              <a:t>jazyka</a:t>
            </a:r>
            <a:r>
              <a:rPr lang="en-US" b="0" dirty="0"/>
              <a:t> 𝐿 z </a:t>
            </a:r>
            <a:r>
              <a:rPr lang="en-US" b="0" dirty="0" err="1"/>
              <a:t>gramatiky</a:t>
            </a:r>
            <a:r>
              <a:rPr lang="en-US" b="0" dirty="0"/>
              <a:t> 𝐺. </a:t>
            </a:r>
            <a:r>
              <a:rPr lang="en-US" b="0" dirty="0" err="1" smtClean="0"/>
              <a:t>Jazyk</a:t>
            </a:r>
            <a:r>
              <a:rPr lang="en-US" b="0" dirty="0"/>
              <a:t> </a:t>
            </a:r>
            <a:r>
              <a:rPr lang="en-US" b="0" dirty="0" err="1" smtClean="0"/>
              <a:t>generovany</a:t>
            </a:r>
            <a:r>
              <a:rPr lang="en-US" b="0" dirty="0" smtClean="0"/>
              <a:t>́ </a:t>
            </a:r>
            <a:r>
              <a:rPr lang="en-US" b="0" dirty="0" err="1"/>
              <a:t>gramatikou</a:t>
            </a:r>
            <a:r>
              <a:rPr lang="en-US" b="0" dirty="0"/>
              <a:t> </a:t>
            </a:r>
            <a:r>
              <a:rPr lang="en-US" b="0" dirty="0" smtClean="0"/>
              <a:t>𝐺 </a:t>
            </a:r>
            <a:r>
              <a:rPr lang="en-US" b="0" dirty="0" err="1" smtClean="0"/>
              <a:t>značíme</a:t>
            </a:r>
            <a:r>
              <a:rPr lang="en-US" b="0" dirty="0" smtClean="0"/>
              <a:t> </a:t>
            </a:r>
            <a:r>
              <a:rPr lang="en-US" b="0" dirty="0" err="1"/>
              <a:t>většinou</a:t>
            </a:r>
            <a:r>
              <a:rPr lang="en-US" b="0" dirty="0"/>
              <a:t> 𝐿(𝐺)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 smtClean="0"/>
              <a:t>Příklad</a:t>
            </a:r>
            <a:r>
              <a:rPr lang="en-US" b="0" dirty="0" smtClean="0"/>
              <a:t>!</a:t>
            </a:r>
          </a:p>
          <a:p>
            <a:r>
              <a:rPr lang="cs-CZ" b="0" dirty="0"/>
              <a:t>Mějme gramatiku (𝑁,</a:t>
            </a:r>
            <a:r>
              <a:rPr lang="cs-CZ" b="0" dirty="0" err="1"/>
              <a:t>Σ</a:t>
            </a:r>
            <a:r>
              <a:rPr lang="cs-CZ" b="0" dirty="0"/>
              <a:t>, 𝑃, 𝑆), kde</a:t>
            </a:r>
            <a:endParaRPr lang="en-US" b="0" dirty="0" smtClean="0"/>
          </a:p>
          <a:p>
            <a:r>
              <a:rPr lang="el-GR" b="0" dirty="0"/>
              <a:t>Σ = {𝑎, 𝑏}</a:t>
            </a:r>
          </a:p>
          <a:p>
            <a:r>
              <a:rPr lang="el-GR" b="0" dirty="0" smtClean="0"/>
              <a:t>𝑁 </a:t>
            </a:r>
            <a:r>
              <a:rPr lang="el-GR" b="0" dirty="0"/>
              <a:t>= {𝑆,𝐴}</a:t>
            </a:r>
          </a:p>
          <a:p>
            <a:r>
              <a:rPr lang="is-IS" b="0" dirty="0" smtClean="0"/>
              <a:t>𝑃 </a:t>
            </a:r>
            <a:r>
              <a:rPr lang="is-IS" b="0" dirty="0"/>
              <a:t>= { 𝑆 → 𝐴, 𝐴 → 𝐴𝐴, 𝐴 → 𝑎 }</a:t>
            </a:r>
            <a:endParaRPr lang="en-US" b="0" dirty="0"/>
          </a:p>
          <a:p>
            <a:endParaRPr lang="en-US" dirty="0" smtClean="0"/>
          </a:p>
          <a:p>
            <a:r>
              <a:rPr lang="en-US" b="0" dirty="0"/>
              <a:t>𝑆 ⇒ 𝐴 ⇒ </a:t>
            </a:r>
            <a:r>
              <a:rPr lang="en-US" b="0" dirty="0" smtClean="0"/>
              <a:t>𝑎</a:t>
            </a:r>
          </a:p>
          <a:p>
            <a:r>
              <a:rPr lang="en-US" b="0" dirty="0"/>
              <a:t>𝑆 ⇒ 𝐴 ⇒ 𝐴𝐴 ⇒ 𝑎𝐴 ⇒ 𝑎𝐴𝐴 ⇒ 𝑎𝑎𝐴 ⇒ 𝑎𝑎𝑎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10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Chomského</a:t>
            </a:r>
            <a:r>
              <a:rPr lang="en-US" dirty="0" smtClean="0"/>
              <a:t> </a:t>
            </a:r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jazyků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0 </a:t>
            </a:r>
            <a:r>
              <a:rPr lang="en-US" b="0" dirty="0" err="1"/>
              <a:t>neklade</a:t>
            </a:r>
            <a:r>
              <a:rPr lang="en-US" b="0" dirty="0"/>
              <a:t> </a:t>
            </a:r>
            <a:r>
              <a:rPr lang="en-US" b="0" dirty="0" err="1"/>
              <a:t>žádná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množinu</a:t>
            </a:r>
            <a:r>
              <a:rPr lang="en-US" b="0" dirty="0"/>
              <a:t> </a:t>
            </a:r>
            <a:r>
              <a:rPr lang="en-US" b="0" dirty="0" err="1"/>
              <a:t>pravidel</a:t>
            </a:r>
            <a:r>
              <a:rPr lang="en-US" b="0" dirty="0"/>
              <a:t>, </a:t>
            </a:r>
            <a:r>
              <a:rPr lang="en-US" b="0" dirty="0" err="1" smtClean="0"/>
              <a:t>libovolná</a:t>
            </a:r>
            <a:r>
              <a:rPr lang="en-US" b="0" dirty="0"/>
              <a:t> </a:t>
            </a:r>
            <a:r>
              <a:rPr lang="en-US" b="0" dirty="0" err="1" smtClean="0"/>
              <a:t>gramatika</a:t>
            </a:r>
            <a:r>
              <a:rPr lang="en-US" b="0" dirty="0" smtClean="0"/>
              <a:t> </a:t>
            </a:r>
            <a:r>
              <a:rPr lang="en-US" b="0" dirty="0"/>
              <a:t>je </a:t>
            </a:r>
            <a:r>
              <a:rPr lang="en-US" b="0" dirty="0" err="1"/>
              <a:t>gramatikou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0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1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kontextová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klade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 smtClean="0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 smtClean="0"/>
              <a:t> </a:t>
            </a:r>
            <a:r>
              <a:rPr lang="en-US" b="0" dirty="0"/>
              <a:t>𝛼 → 𝛽 </a:t>
            </a:r>
            <a:r>
              <a:rPr lang="en-US" b="0" dirty="0" err="1"/>
              <a:t>podmínku</a:t>
            </a:r>
            <a:r>
              <a:rPr lang="en-US" b="0" dirty="0"/>
              <a:t> |𝛼| ≤ |𝛽|, </a:t>
            </a:r>
            <a:r>
              <a:rPr lang="en-US" b="0" dirty="0" err="1"/>
              <a:t>tedy</a:t>
            </a:r>
            <a:r>
              <a:rPr lang="en-US" b="0" dirty="0"/>
              <a:t> </a:t>
            </a:r>
            <a:r>
              <a:rPr lang="en-US" b="0" dirty="0" err="1"/>
              <a:t>levá</a:t>
            </a:r>
            <a:r>
              <a:rPr lang="en-US" b="0" dirty="0"/>
              <a:t> </a:t>
            </a:r>
            <a:r>
              <a:rPr lang="en-US" b="0" dirty="0" err="1"/>
              <a:t>strana</a:t>
            </a:r>
            <a:r>
              <a:rPr lang="en-US" b="0" dirty="0"/>
              <a:t> </a:t>
            </a:r>
            <a:r>
              <a:rPr lang="en-US" b="0" dirty="0" err="1"/>
              <a:t>každého</a:t>
            </a:r>
            <a:r>
              <a:rPr lang="en-US" b="0" dirty="0"/>
              <a:t> </a:t>
            </a:r>
            <a:r>
              <a:rPr lang="en-US" b="0" dirty="0" err="1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musí</a:t>
            </a:r>
            <a:r>
              <a:rPr lang="en-US" b="0" dirty="0"/>
              <a:t> </a:t>
            </a:r>
            <a:r>
              <a:rPr lang="en-US" b="0" dirty="0" err="1" smtClean="0"/>
              <a:t>být</a:t>
            </a:r>
            <a:r>
              <a:rPr lang="en-US" b="0" dirty="0" smtClean="0"/>
              <a:t> </a:t>
            </a:r>
            <a:r>
              <a:rPr lang="en-US" b="0" dirty="0" err="1"/>
              <a:t>kratší</a:t>
            </a:r>
            <a:r>
              <a:rPr lang="en-US" b="0" dirty="0"/>
              <a:t> </a:t>
            </a:r>
            <a:r>
              <a:rPr lang="en-US" b="0" dirty="0" err="1"/>
              <a:t>než</a:t>
            </a:r>
            <a:r>
              <a:rPr lang="en-US" b="0" dirty="0"/>
              <a:t> </a:t>
            </a:r>
            <a:r>
              <a:rPr lang="en-US" b="0" dirty="0" err="1"/>
              <a:t>jeho</a:t>
            </a:r>
            <a:r>
              <a:rPr lang="en-US" b="0" dirty="0"/>
              <a:t> </a:t>
            </a:r>
            <a:r>
              <a:rPr lang="en-US" b="0" dirty="0" err="1"/>
              <a:t>pravá</a:t>
            </a:r>
            <a:r>
              <a:rPr lang="en-US" b="0" dirty="0"/>
              <a:t> </a:t>
            </a:r>
            <a:r>
              <a:rPr lang="en-US" b="0" dirty="0" err="1"/>
              <a:t>strana</a:t>
            </a:r>
            <a:r>
              <a:rPr lang="en-US" b="0" dirty="0"/>
              <a:t>. </a:t>
            </a:r>
            <a:r>
              <a:rPr lang="en-US" b="0" dirty="0" err="1"/>
              <a:t>Výjimkou</a:t>
            </a:r>
            <a:r>
              <a:rPr lang="en-US" b="0" dirty="0"/>
              <a:t> 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 smtClean="0"/>
              <a:t>pravidlo</a:t>
            </a:r>
            <a:r>
              <a:rPr lang="en-US" b="0" dirty="0"/>
              <a:t> </a:t>
            </a:r>
            <a:r>
              <a:rPr lang="en-US" b="0" dirty="0" smtClean="0"/>
              <a:t>𝑆 </a:t>
            </a:r>
            <a:r>
              <a:rPr lang="en-US" b="0" dirty="0"/>
              <a:t>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2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bezkontextová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ve</a:t>
            </a:r>
            <a:r>
              <a:rPr lang="en-US" b="0" dirty="0" smtClean="0"/>
              <a:t> </a:t>
            </a:r>
            <a:r>
              <a:rPr lang="en-US" b="0" dirty="0" err="1"/>
              <a:t>tvaru</a:t>
            </a:r>
            <a:r>
              <a:rPr lang="en-US" b="0" dirty="0"/>
              <a:t> 𝐴 → 𝛽 (</a:t>
            </a:r>
            <a:r>
              <a:rPr lang="en-US" b="0" dirty="0" err="1"/>
              <a:t>tak</a:t>
            </a:r>
            <a:r>
              <a:rPr lang="en-US" b="0" dirty="0"/>
              <a:t>, </a:t>
            </a:r>
            <a:r>
              <a:rPr lang="en-US" b="0" dirty="0" err="1"/>
              <a:t>že</a:t>
            </a:r>
            <a:r>
              <a:rPr lang="en-US" b="0" dirty="0"/>
              <a:t> 𝐴 ∈ 𝑁), </a:t>
            </a:r>
            <a:r>
              <a:rPr lang="en-US" b="0" dirty="0" err="1"/>
              <a:t>tedy</a:t>
            </a:r>
            <a:r>
              <a:rPr lang="en-US" b="0" dirty="0"/>
              <a:t> </a:t>
            </a:r>
            <a:r>
              <a:rPr lang="en-US" b="0" dirty="0" err="1"/>
              <a:t>na</a:t>
            </a:r>
            <a:r>
              <a:rPr lang="en-US" b="0" dirty="0"/>
              <a:t> </a:t>
            </a:r>
            <a:r>
              <a:rPr lang="en-US" b="0" dirty="0" err="1"/>
              <a:t>levé</a:t>
            </a:r>
            <a:r>
              <a:rPr lang="en-US" b="0" dirty="0"/>
              <a:t> </a:t>
            </a:r>
            <a:r>
              <a:rPr lang="en-US" b="0" dirty="0" err="1"/>
              <a:t>straně</a:t>
            </a:r>
            <a:r>
              <a:rPr lang="en-US" b="0" dirty="0"/>
              <a:t> je </a:t>
            </a:r>
            <a:r>
              <a:rPr lang="en-US" b="0" dirty="0" err="1"/>
              <a:t>vždy</a:t>
            </a:r>
            <a:r>
              <a:rPr lang="en-US" b="0" dirty="0"/>
              <a:t> </a:t>
            </a:r>
            <a:r>
              <a:rPr lang="en-US" b="0" dirty="0" err="1" smtClean="0"/>
              <a:t>právě</a:t>
            </a:r>
            <a:r>
              <a:rPr lang="en-US" b="0" dirty="0"/>
              <a:t> </a:t>
            </a:r>
            <a:r>
              <a:rPr lang="en-US" b="0" dirty="0" err="1" smtClean="0"/>
              <a:t>jeden</a:t>
            </a:r>
            <a:r>
              <a:rPr lang="en-US" b="0" dirty="0" smtClean="0"/>
              <a:t> </a:t>
            </a:r>
            <a:r>
              <a:rPr lang="en-US" b="0" dirty="0" err="1"/>
              <a:t>neterminál</a:t>
            </a:r>
            <a:r>
              <a:rPr lang="en-US" b="0" dirty="0"/>
              <a:t> a 𝛽 je </a:t>
            </a:r>
            <a:r>
              <a:rPr lang="en-US" b="0" dirty="0" err="1"/>
              <a:t>neprázdné</a:t>
            </a:r>
            <a:r>
              <a:rPr lang="en-US" b="0" dirty="0"/>
              <a:t>. </a:t>
            </a:r>
            <a:r>
              <a:rPr lang="en-US" b="0" dirty="0" err="1"/>
              <a:t>Výjimkou</a:t>
            </a:r>
            <a:r>
              <a:rPr lang="en-US" b="0" dirty="0"/>
              <a:t> 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 smtClean="0"/>
              <a:t>pravidlo</a:t>
            </a:r>
            <a:r>
              <a:rPr lang="en-US" b="0" dirty="0"/>
              <a:t> </a:t>
            </a:r>
            <a:r>
              <a:rPr lang="en-US" b="0" dirty="0" smtClean="0"/>
              <a:t>𝑆 </a:t>
            </a:r>
            <a:r>
              <a:rPr lang="en-US" b="0" dirty="0"/>
              <a:t>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typu</a:t>
            </a:r>
            <a:r>
              <a:rPr lang="en-US" b="0" dirty="0"/>
              <a:t> 3 </a:t>
            </a:r>
            <a:r>
              <a:rPr lang="en-US" b="0" dirty="0" err="1"/>
              <a:t>neboli</a:t>
            </a:r>
            <a:r>
              <a:rPr lang="en-US" b="0" dirty="0"/>
              <a:t> </a:t>
            </a:r>
            <a:r>
              <a:rPr lang="en-US" b="0" dirty="0" err="1"/>
              <a:t>regulární</a:t>
            </a:r>
            <a:r>
              <a:rPr lang="en-US" b="0" dirty="0"/>
              <a:t> </a:t>
            </a:r>
            <a:r>
              <a:rPr lang="en-US" b="0" dirty="0" err="1"/>
              <a:t>gramatika</a:t>
            </a:r>
            <a:r>
              <a:rPr lang="en-US" b="0" dirty="0"/>
              <a:t> </a:t>
            </a:r>
            <a:r>
              <a:rPr lang="en-US" b="0" dirty="0" err="1"/>
              <a:t>má</a:t>
            </a:r>
            <a:r>
              <a:rPr lang="en-US" b="0" dirty="0"/>
              <a:t> </a:t>
            </a:r>
            <a:r>
              <a:rPr lang="en-US" b="0" dirty="0" err="1"/>
              <a:t>všechna</a:t>
            </a:r>
            <a:r>
              <a:rPr lang="en-US" b="0" dirty="0"/>
              <a:t> </a:t>
            </a:r>
            <a:r>
              <a:rPr lang="en-US" b="0" dirty="0" err="1" smtClean="0"/>
              <a:t>pravidla</a:t>
            </a:r>
            <a:r>
              <a:rPr lang="en-US" b="0" dirty="0"/>
              <a:t> </a:t>
            </a:r>
            <a:r>
              <a:rPr lang="en-US" b="0" dirty="0" err="1" smtClean="0"/>
              <a:t>ve</a:t>
            </a:r>
            <a:r>
              <a:rPr lang="en-US" b="0" dirty="0" smtClean="0"/>
              <a:t> </a:t>
            </a:r>
            <a:r>
              <a:rPr lang="en-US" b="0" dirty="0" err="1"/>
              <a:t>tvaru</a:t>
            </a:r>
            <a:r>
              <a:rPr lang="en-US" b="0" dirty="0"/>
              <a:t> 𝐴 → 𝑎𝐵 </a:t>
            </a:r>
            <a:r>
              <a:rPr lang="en-US" b="0" dirty="0" err="1"/>
              <a:t>nebo</a:t>
            </a:r>
            <a:r>
              <a:rPr lang="en-US" b="0" dirty="0"/>
              <a:t> 𝐴 → 𝑎, </a:t>
            </a:r>
            <a:r>
              <a:rPr lang="en-US" b="0" dirty="0" err="1"/>
              <a:t>kde</a:t>
            </a:r>
            <a:r>
              <a:rPr lang="en-US" b="0" dirty="0"/>
              <a:t> 𝐴,𝐵 </a:t>
            </a:r>
            <a:r>
              <a:rPr lang="en-US" b="0" dirty="0" err="1"/>
              <a:t>jsou</a:t>
            </a:r>
            <a:r>
              <a:rPr lang="en-US" b="0" dirty="0"/>
              <a:t> </a:t>
            </a:r>
            <a:r>
              <a:rPr lang="en-US" b="0" dirty="0" err="1"/>
              <a:t>neterminály</a:t>
            </a:r>
            <a:r>
              <a:rPr lang="en-US" b="0" dirty="0"/>
              <a:t> a 𝑎 je </a:t>
            </a:r>
            <a:r>
              <a:rPr lang="en-US" b="0" dirty="0" err="1" smtClean="0"/>
              <a:t>terminál</a:t>
            </a:r>
            <a:r>
              <a:rPr lang="en-US" b="0" dirty="0" smtClean="0"/>
              <a:t>. </a:t>
            </a:r>
            <a:r>
              <a:rPr lang="en-US" b="0" dirty="0" err="1" smtClean="0"/>
              <a:t>Výjimkou</a:t>
            </a:r>
            <a:r>
              <a:rPr lang="en-US" b="0" dirty="0" smtClean="0"/>
              <a:t> </a:t>
            </a:r>
            <a:r>
              <a:rPr lang="en-US" b="0" dirty="0"/>
              <a:t>z </a:t>
            </a:r>
            <a:r>
              <a:rPr lang="en-US" b="0" dirty="0" err="1"/>
              <a:t>tohoto</a:t>
            </a:r>
            <a:r>
              <a:rPr lang="en-US" b="0" dirty="0"/>
              <a:t> </a:t>
            </a:r>
            <a:r>
              <a:rPr lang="en-US" b="0" dirty="0" err="1"/>
              <a:t>omezení</a:t>
            </a:r>
            <a:r>
              <a:rPr lang="en-US" b="0" dirty="0"/>
              <a:t> je </a:t>
            </a:r>
            <a:r>
              <a:rPr lang="en-US" b="0" dirty="0" err="1"/>
              <a:t>pravidlo</a:t>
            </a:r>
            <a:r>
              <a:rPr lang="en-US" b="0" dirty="0"/>
              <a:t> 𝑆 → 𝜖, </a:t>
            </a:r>
            <a:r>
              <a:rPr lang="en-US" b="0" dirty="0" err="1"/>
              <a:t>které</a:t>
            </a:r>
            <a:r>
              <a:rPr lang="en-US" b="0" dirty="0"/>
              <a:t> </a:t>
            </a:r>
            <a:r>
              <a:rPr lang="en-US" b="0" dirty="0" err="1"/>
              <a:t>může</a:t>
            </a:r>
            <a:r>
              <a:rPr lang="en-US" b="0" dirty="0"/>
              <a:t> </a:t>
            </a:r>
            <a:r>
              <a:rPr lang="en-US" b="0" dirty="0" err="1"/>
              <a:t>být</a:t>
            </a:r>
            <a:r>
              <a:rPr lang="en-US" b="0" dirty="0"/>
              <a:t> </a:t>
            </a:r>
            <a:r>
              <a:rPr lang="en-US" b="0" dirty="0" err="1"/>
              <a:t>přítomno</a:t>
            </a:r>
            <a:r>
              <a:rPr lang="en-US" b="0" dirty="0"/>
              <a:t>.</a:t>
            </a:r>
          </a:p>
          <a:p>
            <a:endParaRPr lang="en-US" b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422</TotalTime>
  <Words>669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Formální lingvistika</vt:lpstr>
      <vt:lpstr>Základní pojmy</vt:lpstr>
      <vt:lpstr>Základní pojmy</vt:lpstr>
      <vt:lpstr>Formální gramatika</vt:lpstr>
      <vt:lpstr>gramatika</vt:lpstr>
      <vt:lpstr>gramatika</vt:lpstr>
      <vt:lpstr>Chomského hierarchie jazyků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lingvistika</dc:title>
  <dc:creator>Bohumil Fort</dc:creator>
  <cp:lastModifiedBy>Bohumil Fort</cp:lastModifiedBy>
  <cp:revision>6</cp:revision>
  <dcterms:created xsi:type="dcterms:W3CDTF">2017-11-28T14:48:15Z</dcterms:created>
  <dcterms:modified xsi:type="dcterms:W3CDTF">2020-03-18T08:17:12Z</dcterms:modified>
</cp:coreProperties>
</file>