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705"/>
  </p:normalViewPr>
  <p:slideViewPr>
    <p:cSldViewPr snapToGrid="0" snapToObjects="1">
      <p:cViewPr varScale="1">
        <p:scale>
          <a:sx n="108" d="100"/>
          <a:sy n="108" d="100"/>
        </p:scale>
        <p:origin x="17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April 10,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E1CE-37F8-4102-8DF9-852A0A51F293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April 10, 2020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DA29-3CBE-48EA-92AE-A996835462BA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A923-9BEE-48CE-9F28-5B525F399BAD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April 10,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err="1"/>
              <a:t>Funkce</a:t>
            </a:r>
            <a:r>
              <a:rPr lang="en-US" sz="6000" dirty="0"/>
              <a:t> a </a:t>
            </a:r>
            <a:r>
              <a:rPr lang="en-US" sz="6000" dirty="0" err="1"/>
              <a:t>posloupnosti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6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5"/>
    </mc:Choice>
    <mc:Fallback>
      <p:transition spd="slow" advTm="143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funkce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cs-CZ" dirty="0"/>
              <a:t>funkce je speciální typ relace: funkce je taková (𝑛- </a:t>
            </a:r>
            <a:r>
              <a:rPr lang="cs-CZ" dirty="0" err="1"/>
              <a:t>ární</a:t>
            </a:r>
            <a:r>
              <a:rPr lang="cs-CZ" dirty="0"/>
              <a:t>) relace,</a:t>
            </a:r>
            <a:r>
              <a:rPr lang="en-US" dirty="0"/>
              <a:t> </a:t>
            </a:r>
            <a:r>
              <a:rPr lang="cs-CZ" dirty="0"/>
              <a:t>kde prvních 𝑛 − 1 hodnot v 𝑛-</a:t>
            </a:r>
            <a:r>
              <a:rPr lang="cs-CZ" dirty="0" err="1"/>
              <a:t>tici</a:t>
            </a:r>
            <a:r>
              <a:rPr lang="cs-CZ" dirty="0"/>
              <a:t> jednoznačně určuje poslední hodnotu</a:t>
            </a:r>
          </a:p>
          <a:p>
            <a:r>
              <a:rPr lang="en-US" b="0" dirty="0"/>
              <a:t>     (n-</a:t>
            </a:r>
            <a:r>
              <a:rPr lang="en-US" b="0" dirty="0" err="1"/>
              <a:t>ární</a:t>
            </a:r>
            <a:r>
              <a:rPr lang="en-US" b="0" dirty="0"/>
              <a:t> </a:t>
            </a:r>
            <a:r>
              <a:rPr lang="en-US" b="0" dirty="0" err="1"/>
              <a:t>relace</a:t>
            </a:r>
            <a:r>
              <a:rPr lang="en-US" b="0" dirty="0"/>
              <a:t>: </a:t>
            </a:r>
            <a:r>
              <a:rPr lang="en-US" b="0" dirty="0" err="1"/>
              <a:t>množina</a:t>
            </a:r>
            <a:r>
              <a:rPr lang="en-US" b="0" dirty="0"/>
              <a:t> </a:t>
            </a:r>
            <a:r>
              <a:rPr lang="en-US" b="0" dirty="0" err="1"/>
              <a:t>uspořádaných</a:t>
            </a:r>
            <a:r>
              <a:rPr lang="en-US" b="0" dirty="0"/>
              <a:t> n-tic)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r>
              <a:rPr lang="cs-CZ" dirty="0"/>
              <a:t>funkce je zobrazení:</a:t>
            </a:r>
            <a:r>
              <a:rPr lang="en-US" dirty="0"/>
              <a:t> </a:t>
            </a:r>
            <a:r>
              <a:rPr lang="cs-CZ" dirty="0"/>
              <a:t>relace </a:t>
            </a:r>
            <a:r>
              <a:rPr lang="cs-CZ" dirty="0" err="1"/>
              <a:t>R</a:t>
            </a:r>
            <a:r>
              <a:rPr lang="cs-CZ" dirty="0"/>
              <a:t> z množiny A do množiny B se nazývá zobrazením z A do B, právě když ke každému prvku a ∈ A existuje nejvýše jeden prvek b ∈ B takový, že platí (a, b) ∈ </a:t>
            </a:r>
            <a:r>
              <a:rPr lang="cs-CZ" dirty="0" err="1"/>
              <a:t>R</a:t>
            </a:r>
            <a:r>
              <a:rPr lang="cs-CZ" dirty="0"/>
              <a:t>)</a:t>
            </a:r>
          </a:p>
          <a:p>
            <a:pPr marL="342900" indent="-342900">
              <a:buFontTx/>
              <a:buChar char="-"/>
            </a:pPr>
            <a:endParaRPr lang="en-US" b="0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90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91"/>
    </mc:Choice>
    <mc:Fallback>
      <p:transition spd="slow" advTm="12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funkce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alternativně se můžeme na relaci podívat jako na vstupně-výstupní mechanismus:</a:t>
            </a:r>
          </a:p>
          <a:p>
            <a:endParaRPr lang="en-US" dirty="0"/>
          </a:p>
          <a:p>
            <a:pPr marL="342900" indent="-342900">
              <a:buFontTx/>
              <a:buChar char="-"/>
            </a:pPr>
            <a:r>
              <a:rPr lang="cs-CZ" dirty="0"/>
              <a:t>prvních 𝑛 − 1 hodnot v 𝑛-</a:t>
            </a:r>
            <a:r>
              <a:rPr lang="cs-CZ" dirty="0" err="1"/>
              <a:t>tici</a:t>
            </a:r>
            <a:r>
              <a:rPr lang="cs-CZ" dirty="0"/>
              <a:t> můžeme pokládat za vstup, poslední hodnotu  = výstup za její výsledek </a:t>
            </a:r>
          </a:p>
          <a:p>
            <a:endParaRPr lang="cs-CZ" dirty="0"/>
          </a:p>
          <a:p>
            <a:pPr marL="342900" indent="-342900">
              <a:buFontTx/>
              <a:buChar char="-"/>
            </a:pPr>
            <a:r>
              <a:rPr lang="cs-CZ" dirty="0"/>
              <a:t>pokud má být taková relace funkcí, výstup musí být jednoznačně určen argumenty</a:t>
            </a:r>
            <a:endParaRPr lang="en-US" dirty="0"/>
          </a:p>
          <a:p>
            <a:pPr marL="342900" indent="-342900">
              <a:buFontTx/>
              <a:buChar char="-"/>
            </a:pPr>
            <a:endParaRPr lang="en-US" b="0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D76B30-9ADE-E343-9273-1ED04F6497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56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02"/>
    </mc:Choice>
    <mc:Fallback>
      <p:transition spd="slow" advTm="50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funkce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formálně, binární relace 𝑓 na množině 𝐴 je funkce, pokud platí:</a:t>
            </a:r>
          </a:p>
          <a:p>
            <a:endParaRPr lang="en-US" dirty="0"/>
          </a:p>
          <a:p>
            <a:r>
              <a:rPr lang="cs-CZ" dirty="0"/>
              <a:t>∀𝑎, 𝑏, 𝑐 ∈ 𝐴 ( (𝑎, 𝑏) ∈ 𝑓 ∧ (𝑎, 𝑐) ∈ 𝑓 ⇒ 𝑏 = 𝑐 )</a:t>
            </a:r>
            <a:endParaRPr lang="en-US" dirty="0"/>
          </a:p>
          <a:p>
            <a:r>
              <a:rPr lang="cs-CZ" dirty="0"/>
              <a:t> </a:t>
            </a:r>
            <a:endParaRPr lang="en-US" dirty="0"/>
          </a:p>
          <a:p>
            <a:r>
              <a:rPr lang="cs-CZ" dirty="0"/>
              <a:t>obdobně, ternární relace 𝑓 na množině 𝐴 je funkce, pokud:</a:t>
            </a:r>
            <a:endParaRPr lang="en-US" dirty="0"/>
          </a:p>
          <a:p>
            <a:r>
              <a:rPr lang="cs-CZ" dirty="0"/>
              <a:t>∀𝑎, 𝑏, 𝑐, 𝑑 ∈ 𝐴 ( (𝑎, 𝑏, 𝑐) ∈ 𝑓 ∧ (𝑎, 𝑏, 𝑑) ∈ 𝑓 ⇒ 𝑐 = 𝑑 )...</a:t>
            </a:r>
            <a:endParaRPr lang="en-US" dirty="0"/>
          </a:p>
          <a:p>
            <a:pPr marL="342900" indent="-342900">
              <a:buFontTx/>
              <a:buChar char="-"/>
            </a:pPr>
            <a:endParaRPr lang="en-US" b="0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75F681-721C-AB40-B6C9-9070F9AAAA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16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407"/>
    </mc:Choice>
    <mc:Fallback>
      <p:transition spd="slow" advTm="169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funkce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US" b="0" dirty="0"/>
          </a:p>
          <a:p>
            <a:r>
              <a:rPr lang="cs-CZ" dirty="0"/>
              <a:t>binární relaci 𝑓 </a:t>
            </a:r>
          </a:p>
          <a:p>
            <a:r>
              <a:rPr lang="cs-CZ" dirty="0"/>
              <a:t>mezi množinami</a:t>
            </a:r>
            <a:r>
              <a:rPr lang="en-US" dirty="0"/>
              <a:t> </a:t>
            </a:r>
            <a:r>
              <a:rPr lang="cs-CZ" dirty="0"/>
              <a:t>𝐴 a 𝐵, která je funkcí, </a:t>
            </a:r>
          </a:p>
          <a:p>
            <a:r>
              <a:rPr lang="cs-CZ" dirty="0"/>
              <a:t>říkáme „funkce z 𝐴 do 𝐵” a zapisujeme</a:t>
            </a:r>
            <a:endParaRPr lang="en-US" dirty="0"/>
          </a:p>
          <a:p>
            <a:r>
              <a:rPr lang="cs-CZ" dirty="0"/>
              <a:t> </a:t>
            </a:r>
            <a:endParaRPr lang="en-US" sz="3200" dirty="0"/>
          </a:p>
          <a:p>
            <a:r>
              <a:rPr lang="cs-CZ" sz="3200" dirty="0"/>
              <a:t>𝑓 : 𝐴 → 𝐵</a:t>
            </a:r>
            <a:endParaRPr lang="en-US" sz="3200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DAC93A-64C9-EB42-80D7-912C5A7A1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9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41"/>
    </mc:Choice>
    <mc:Fallback>
      <p:transition spd="slow" advTm="44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Vlastnosti</a:t>
            </a:r>
            <a:r>
              <a:rPr lang="en-US" dirty="0"/>
              <a:t> </a:t>
            </a:r>
            <a:r>
              <a:rPr lang="en-US" dirty="0" err="1"/>
              <a:t>funkcí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injektivita</a:t>
            </a:r>
            <a:r>
              <a:rPr lang="cs-CZ" dirty="0"/>
              <a:t>. Funkce 𝑓 : 𝐴 → 𝐵 je injektivní (též prostá), pokud platí</a:t>
            </a:r>
            <a:endParaRPr lang="en-US" dirty="0"/>
          </a:p>
          <a:p>
            <a:r>
              <a:rPr lang="cs-CZ" dirty="0"/>
              <a:t>∀𝑎, 𝑏 ∈ 𝐴 ( 𝑓(𝑎) = 𝑓(𝑏) ⇒ 𝑎 = 𝑏 )</a:t>
            </a:r>
            <a:r>
              <a:rPr lang="en-US" dirty="0"/>
              <a:t> </a:t>
            </a:r>
            <a:r>
              <a:rPr lang="cs-CZ" dirty="0"/>
              <a:t>neboli žádné dva prvky nemají stejný obraz</a:t>
            </a:r>
            <a:endParaRPr lang="en-US" dirty="0"/>
          </a:p>
          <a:p>
            <a:r>
              <a:rPr lang="cs-CZ" dirty="0"/>
              <a:t> </a:t>
            </a:r>
            <a:endParaRPr lang="en-US" dirty="0"/>
          </a:p>
          <a:p>
            <a:r>
              <a:rPr lang="cs-CZ" dirty="0" err="1"/>
              <a:t>surjektivita</a:t>
            </a:r>
            <a:r>
              <a:rPr lang="cs-CZ" dirty="0"/>
              <a:t>. Funkce 𝑓 : 𝐴 → 𝐵 je </a:t>
            </a:r>
            <a:r>
              <a:rPr lang="cs-CZ" dirty="0" err="1"/>
              <a:t>surjektivní</a:t>
            </a:r>
            <a:r>
              <a:rPr lang="cs-CZ" dirty="0"/>
              <a:t> (též na), pokud platí</a:t>
            </a:r>
            <a:endParaRPr lang="en-US" dirty="0"/>
          </a:p>
          <a:p>
            <a:r>
              <a:rPr lang="cs-CZ" dirty="0"/>
              <a:t>∀𝑏 ∈ 𝐵 ( ∃𝑎 ∈ 𝐴 (𝑏 = 𝑓(𝑎) )</a:t>
            </a:r>
            <a:endParaRPr lang="en-US" dirty="0"/>
          </a:p>
          <a:p>
            <a:r>
              <a:rPr lang="cs-CZ" dirty="0"/>
              <a:t>neboli každý prvek oboru hodnot má nějaký vzor, případně můžeme říci,</a:t>
            </a:r>
            <a:r>
              <a:rPr lang="en-US" dirty="0"/>
              <a:t> </a:t>
            </a:r>
            <a:r>
              <a:rPr lang="cs-CZ" dirty="0"/>
              <a:t>že celý obor hodnot je pokrytý</a:t>
            </a:r>
            <a:endParaRPr lang="en-US" dirty="0"/>
          </a:p>
          <a:p>
            <a:r>
              <a:rPr lang="cs-CZ" dirty="0"/>
              <a:t> </a:t>
            </a:r>
            <a:endParaRPr lang="en-US" dirty="0"/>
          </a:p>
          <a:p>
            <a:r>
              <a:rPr lang="cs-CZ" dirty="0"/>
              <a:t>úplnost. Funkce 𝑓 : 𝐴 → 𝐵 je úplná, pokud platí</a:t>
            </a:r>
            <a:endParaRPr lang="en-US" dirty="0"/>
          </a:p>
          <a:p>
            <a:r>
              <a:rPr lang="cs-CZ" dirty="0"/>
              <a:t>∀𝑎 ∈ 𝐴 ( ∃𝑏 ∈ 𝐵 (𝑏 = 𝑓(𝑎) )</a:t>
            </a:r>
            <a:endParaRPr lang="en-US" dirty="0"/>
          </a:p>
          <a:p>
            <a:r>
              <a:rPr lang="cs-CZ" dirty="0"/>
              <a:t>neboli celý definiční obor je pokrytý. Často se můžete setkat s tím, že</a:t>
            </a:r>
            <a:r>
              <a:rPr lang="en-US" dirty="0"/>
              <a:t> </a:t>
            </a:r>
            <a:r>
              <a:rPr lang="cs-CZ" dirty="0"/>
              <a:t>pojmem funkce je myšlena úplná funkce.</a:t>
            </a:r>
            <a:endParaRPr lang="en-US" dirty="0"/>
          </a:p>
          <a:p>
            <a:r>
              <a:rPr lang="cs-CZ" dirty="0"/>
              <a:t> </a:t>
            </a:r>
            <a:endParaRPr lang="en-US" dirty="0"/>
          </a:p>
          <a:p>
            <a:r>
              <a:rPr lang="cs-CZ" dirty="0"/>
              <a:t>řekneme, že funkce je </a:t>
            </a:r>
            <a:r>
              <a:rPr lang="cs-CZ" i="1" dirty="0"/>
              <a:t>bijekce</a:t>
            </a:r>
            <a:r>
              <a:rPr lang="cs-CZ" dirty="0"/>
              <a:t> právě tehdy, je-li současně injektivní,</a:t>
            </a:r>
            <a:r>
              <a:rPr lang="en-US" dirty="0"/>
              <a:t> </a:t>
            </a:r>
            <a:r>
              <a:rPr lang="cs-CZ" dirty="0" err="1"/>
              <a:t>surjektivní</a:t>
            </a:r>
            <a:r>
              <a:rPr lang="cs-CZ" dirty="0"/>
              <a:t> a úplná 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A2EA4A-F0CC-9D41-8003-5D6FE46037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43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705"/>
    </mc:Choice>
    <mc:Fallback>
      <p:transition spd="slow" advTm="280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Posloupnosti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cs-CZ" dirty="0"/>
              <a:t>posloupnosti jsou množiny prvků, v níž (na rozdíl od množin) záleží na pořadí </a:t>
            </a:r>
          </a:p>
          <a:p>
            <a:pPr marL="342900" indent="-342900">
              <a:buFontTx/>
              <a:buChar char="-"/>
            </a:pPr>
            <a:r>
              <a:rPr lang="cs-CZ" dirty="0"/>
              <a:t>prvky se v posloupnosti také mohou opakovat</a:t>
            </a:r>
          </a:p>
          <a:p>
            <a:pPr marL="342900" indent="-342900">
              <a:buFontTx/>
              <a:buChar char="-"/>
            </a:pPr>
            <a:r>
              <a:rPr lang="cs-CZ" dirty="0"/>
              <a:t>konečné posloupnosti můžeme považovat za uspořádané 𝑛-</a:t>
            </a:r>
            <a:r>
              <a:rPr lang="cs-CZ" dirty="0" err="1"/>
              <a:t>tice</a:t>
            </a:r>
            <a:endParaRPr lang="cs-CZ" dirty="0"/>
          </a:p>
          <a:p>
            <a:pPr marL="342900" indent="-342900">
              <a:buFontTx/>
              <a:buChar char="-"/>
            </a:pPr>
            <a:r>
              <a:rPr lang="cs-CZ" dirty="0"/>
              <a:t>konečná posloupnost délky 𝑛 je úplná funkce, jejímž definičním oborem</a:t>
            </a:r>
            <a:r>
              <a:rPr lang="en-US" dirty="0"/>
              <a:t> </a:t>
            </a:r>
            <a:r>
              <a:rPr lang="cs-CZ" dirty="0"/>
              <a:t>je množina 𝑛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32FB92F-B3BE-214F-A671-686D34584B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518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72"/>
    </mc:Choice>
    <mc:Fallback>
      <p:transition spd="slow" advTm="6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Posloupnosti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Tx/>
              <a:buChar char="-"/>
            </a:pPr>
            <a:r>
              <a:rPr lang="cs-CZ" dirty="0"/>
              <a:t>posloupnosti typicky zapisujeme jako 𝑎0, 𝑎1, ..., 𝑎𝑛, ..., což považujeme</a:t>
            </a:r>
            <a:r>
              <a:rPr lang="en-US" dirty="0"/>
              <a:t> </a:t>
            </a:r>
            <a:r>
              <a:rPr lang="cs-CZ" dirty="0"/>
              <a:t>jen za jiný druh zápisu pro 𝑓(0), 𝑓(1), ..., 𝑓(𝑛), ....</a:t>
            </a:r>
          </a:p>
          <a:p>
            <a:pPr marL="342900" indent="-342900">
              <a:buFontTx/>
              <a:buChar char="-"/>
            </a:pPr>
            <a:r>
              <a:rPr lang="cs-CZ" dirty="0"/>
              <a:t>v případě nekonečných posloupností často pracujeme s induktivními</a:t>
            </a:r>
            <a:r>
              <a:rPr lang="en-US" dirty="0"/>
              <a:t> </a:t>
            </a:r>
            <a:r>
              <a:rPr lang="cs-CZ" dirty="0"/>
              <a:t>definicemi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cs-CZ" dirty="0"/>
              <a:t>v případě posloupností tyto definice vypadají tak, že vypíšeme</a:t>
            </a:r>
            <a:r>
              <a:rPr lang="en-US" dirty="0"/>
              <a:t> </a:t>
            </a:r>
            <a:r>
              <a:rPr lang="cs-CZ" dirty="0"/>
              <a:t>první člen (případně prvních několik členů), což je analogie báze indukce, a</a:t>
            </a:r>
            <a:r>
              <a:rPr lang="en-US" dirty="0"/>
              <a:t> </a:t>
            </a:r>
            <a:r>
              <a:rPr lang="cs-CZ" dirty="0"/>
              <a:t>poté určíme předpis, podle kterého dostaneme 𝑛-tý prvek pomocí jednoho,</a:t>
            </a:r>
            <a:r>
              <a:rPr lang="en-US" dirty="0"/>
              <a:t> </a:t>
            </a:r>
            <a:r>
              <a:rPr lang="cs-CZ" dirty="0"/>
              <a:t>případně několika předchozích prvků (analogie indukčního kroku)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p</a:t>
            </a:r>
            <a:r>
              <a:rPr lang="cs-CZ" dirty="0" err="1"/>
              <a:t>odle</a:t>
            </a:r>
            <a:r>
              <a:rPr lang="cs-CZ" dirty="0"/>
              <a:t> takovéto definice jsme schopni zkonstruovat libovolný prvek posloupnosti</a:t>
            </a:r>
            <a:endParaRPr lang="en-US" dirty="0"/>
          </a:p>
          <a:p>
            <a:r>
              <a:rPr lang="cs-CZ" dirty="0"/>
              <a:t> </a:t>
            </a:r>
          </a:p>
          <a:p>
            <a:endParaRPr lang="en-US" dirty="0"/>
          </a:p>
          <a:p>
            <a:r>
              <a:rPr lang="cs-CZ" dirty="0"/>
              <a:t>Příkladem nekonečné posloupnosti je tzv. </a:t>
            </a:r>
            <a:r>
              <a:rPr lang="cs-CZ" dirty="0" err="1"/>
              <a:t>Fibonacciho</a:t>
            </a:r>
            <a:r>
              <a:rPr lang="cs-CZ" dirty="0"/>
              <a:t> posloupnost,</a:t>
            </a:r>
            <a:r>
              <a:rPr lang="en-US" dirty="0"/>
              <a:t> </a:t>
            </a:r>
            <a:r>
              <a:rPr lang="cs-CZ" dirty="0"/>
              <a:t>kde každý další člen je součtem dvou předchozích členů: 0, 1, 1, 2, 3, 5,</a:t>
            </a:r>
            <a:r>
              <a:rPr lang="en-US" dirty="0"/>
              <a:t> </a:t>
            </a:r>
            <a:r>
              <a:rPr lang="cs-CZ" dirty="0"/>
              <a:t>8, 13, 21, 34, ... </a:t>
            </a:r>
          </a:p>
          <a:p>
            <a:r>
              <a:rPr lang="cs-CZ" dirty="0"/>
              <a:t>induktivní definice </a:t>
            </a:r>
            <a:r>
              <a:rPr lang="cs-CZ" dirty="0" err="1"/>
              <a:t>Fibonacciho</a:t>
            </a:r>
            <a:r>
              <a:rPr lang="cs-CZ" dirty="0"/>
              <a:t> posloupnosti vypadá takto:</a:t>
            </a:r>
            <a:endParaRPr lang="en-US" dirty="0"/>
          </a:p>
          <a:p>
            <a:r>
              <a:rPr lang="cs-CZ" dirty="0"/>
              <a:t>∙ 𝑎0 = 0</a:t>
            </a:r>
            <a:endParaRPr lang="en-US" dirty="0"/>
          </a:p>
          <a:p>
            <a:r>
              <a:rPr lang="cs-CZ" dirty="0"/>
              <a:t>∙ 𝑎1 = 1</a:t>
            </a:r>
            <a:endParaRPr lang="en-US" dirty="0"/>
          </a:p>
          <a:p>
            <a:r>
              <a:rPr lang="cs-CZ" dirty="0"/>
              <a:t>∙ 𝑎𝑛 = 𝑎𝑛−1 + 𝑎𝑛−2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127F2D-9A2D-8A4E-81C1-6FBA71D7DB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77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256"/>
    </mc:Choice>
    <mc:Fallback>
      <p:transition spd="slow" advTm="277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9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3.2|1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9.1|7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7|1.5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8|1.6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6.1|49.3|60.3|13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257</TotalTime>
  <Words>647</Words>
  <Application>Microsoft Macintosh PowerPoint</Application>
  <PresentationFormat>On-screen Show (4:3)</PresentationFormat>
  <Paragraphs>56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Arial Black</vt:lpstr>
      <vt:lpstr>Essential</vt:lpstr>
      <vt:lpstr>Funkce a posloupnosti</vt:lpstr>
      <vt:lpstr>funkce</vt:lpstr>
      <vt:lpstr>funkce</vt:lpstr>
      <vt:lpstr>funkce</vt:lpstr>
      <vt:lpstr>funkce</vt:lpstr>
      <vt:lpstr>Vlastnosti funkcí</vt:lpstr>
      <vt:lpstr>Posloupnosti</vt:lpstr>
      <vt:lpstr>Posloupnosti</vt:lpstr>
    </vt:vector>
  </TitlesOfParts>
  <Company>Fort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funkce</dc:title>
  <dc:creator>Bohumil Fort</dc:creator>
  <cp:lastModifiedBy>Bohumil Fořt</cp:lastModifiedBy>
  <cp:revision>11</cp:revision>
  <dcterms:created xsi:type="dcterms:W3CDTF">2017-10-24T15:36:34Z</dcterms:created>
  <dcterms:modified xsi:type="dcterms:W3CDTF">2020-04-10T07:56:18Z</dcterms:modified>
</cp:coreProperties>
</file>