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8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March 18,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March 18,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March 18,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March 18,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March 18, 2020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March 18,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March 18,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March 18,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March 18,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March 18,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March 18,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March 18,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err="1" smtClean="0"/>
              <a:t>Funkce</a:t>
            </a:r>
            <a:r>
              <a:rPr lang="en-US" sz="6000" dirty="0" smtClean="0"/>
              <a:t> a </a:t>
            </a:r>
            <a:r>
              <a:rPr lang="en-US" sz="6000" dirty="0" err="1" smtClean="0"/>
              <a:t>posloupnosti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868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funkce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cs-CZ" dirty="0" smtClean="0"/>
              <a:t>funkce </a:t>
            </a:r>
            <a:r>
              <a:rPr lang="cs-CZ" dirty="0"/>
              <a:t>je speciální typ relace: funkce je taková (𝑛- </a:t>
            </a:r>
            <a:r>
              <a:rPr lang="cs-CZ" dirty="0" err="1"/>
              <a:t>ární</a:t>
            </a:r>
            <a:r>
              <a:rPr lang="cs-CZ" dirty="0"/>
              <a:t>) relace</a:t>
            </a:r>
            <a:r>
              <a:rPr lang="cs-CZ" dirty="0" smtClean="0"/>
              <a:t>,</a:t>
            </a:r>
            <a:r>
              <a:rPr lang="en-US" dirty="0"/>
              <a:t> </a:t>
            </a:r>
            <a:r>
              <a:rPr lang="cs-CZ" dirty="0" smtClean="0"/>
              <a:t>kde </a:t>
            </a:r>
            <a:r>
              <a:rPr lang="cs-CZ" dirty="0"/>
              <a:t>prvních 𝑛 − 1 hodnot v 𝑛-</a:t>
            </a:r>
            <a:r>
              <a:rPr lang="cs-CZ" dirty="0" err="1"/>
              <a:t>tici</a:t>
            </a:r>
            <a:r>
              <a:rPr lang="cs-CZ" dirty="0"/>
              <a:t> jednoznačně určuje poslední </a:t>
            </a:r>
            <a:r>
              <a:rPr lang="cs-CZ" dirty="0" smtClean="0"/>
              <a:t>hodnotu</a:t>
            </a:r>
          </a:p>
          <a:p>
            <a:r>
              <a:rPr lang="en-US" b="0" dirty="0"/>
              <a:t> </a:t>
            </a:r>
            <a:r>
              <a:rPr lang="en-US" b="0" dirty="0" smtClean="0"/>
              <a:t>    (</a:t>
            </a:r>
            <a:r>
              <a:rPr lang="en-US" b="0" dirty="0" smtClean="0"/>
              <a:t>n</a:t>
            </a:r>
            <a:r>
              <a:rPr lang="en-US" b="0" dirty="0" smtClean="0"/>
              <a:t>-</a:t>
            </a:r>
            <a:r>
              <a:rPr lang="en-US" b="0" dirty="0" err="1" smtClean="0"/>
              <a:t>ární</a:t>
            </a:r>
            <a:r>
              <a:rPr lang="en-US" b="0" dirty="0" smtClean="0"/>
              <a:t> </a:t>
            </a:r>
            <a:r>
              <a:rPr lang="en-US" b="0" dirty="0" err="1" smtClean="0"/>
              <a:t>relace</a:t>
            </a:r>
            <a:r>
              <a:rPr lang="en-US" b="0" dirty="0" smtClean="0"/>
              <a:t>: </a:t>
            </a:r>
            <a:r>
              <a:rPr lang="en-US" b="0" dirty="0" err="1" smtClean="0"/>
              <a:t>množina</a:t>
            </a:r>
            <a:r>
              <a:rPr lang="en-US" b="0" dirty="0" smtClean="0"/>
              <a:t> </a:t>
            </a:r>
            <a:r>
              <a:rPr lang="en-US" b="0" dirty="0" err="1" smtClean="0"/>
              <a:t>uspořádaných</a:t>
            </a:r>
            <a:r>
              <a:rPr lang="en-US" b="0" dirty="0" smtClean="0"/>
              <a:t> </a:t>
            </a:r>
            <a:r>
              <a:rPr lang="en-US" b="0" dirty="0" smtClean="0"/>
              <a:t>n-tic)</a:t>
            </a:r>
            <a:endParaRPr lang="en-US" b="0" dirty="0" smtClean="0"/>
          </a:p>
          <a:p>
            <a:pPr marL="342900" indent="-342900">
              <a:buFontTx/>
              <a:buChar char="-"/>
            </a:pP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cs-CZ" dirty="0"/>
              <a:t>funkce je </a:t>
            </a:r>
            <a:r>
              <a:rPr lang="cs-CZ" dirty="0" smtClean="0"/>
              <a:t>zobrazení:</a:t>
            </a:r>
            <a:r>
              <a:rPr lang="en-US" dirty="0" smtClean="0"/>
              <a:t> </a:t>
            </a:r>
            <a:r>
              <a:rPr lang="cs-CZ" dirty="0" smtClean="0"/>
              <a:t>relace </a:t>
            </a:r>
            <a:r>
              <a:rPr lang="cs-CZ" dirty="0" err="1"/>
              <a:t>R</a:t>
            </a:r>
            <a:r>
              <a:rPr lang="cs-CZ" dirty="0"/>
              <a:t> z množiny A do množiny B se nazývá zobrazením z A do B, právě když ke každému prvku a ∈A existuje nejvýše jeden prvek b ∈B takový, že platí (a, b</a:t>
            </a:r>
            <a:r>
              <a:rPr lang="cs-CZ" dirty="0" smtClean="0"/>
              <a:t>)∈</a:t>
            </a:r>
            <a:r>
              <a:rPr lang="cs-CZ" dirty="0"/>
              <a:t></a:t>
            </a:r>
            <a:r>
              <a:rPr lang="cs-CZ" dirty="0" err="1"/>
              <a:t>R</a:t>
            </a:r>
            <a:r>
              <a:rPr lang="cs-CZ" dirty="0" smtClean="0"/>
              <a:t>)</a:t>
            </a:r>
          </a:p>
          <a:p>
            <a:pPr marL="342900" indent="-342900">
              <a:buFontTx/>
              <a:buChar char="-"/>
            </a:pPr>
            <a:endParaRPr lang="en-US" b="0" dirty="0" smtClean="0"/>
          </a:p>
          <a:p>
            <a:pPr marL="342900" indent="-34290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906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funkce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cs-CZ" dirty="0" smtClean="0"/>
              <a:t>lternativně </a:t>
            </a:r>
            <a:r>
              <a:rPr lang="cs-CZ" dirty="0"/>
              <a:t>se můžeme na relaci podívat jako na vstupně-</a:t>
            </a:r>
            <a:r>
              <a:rPr lang="cs-CZ" dirty="0" smtClean="0"/>
              <a:t>výstupní </a:t>
            </a:r>
            <a:r>
              <a:rPr lang="cs-CZ" dirty="0"/>
              <a:t>mechanismus:</a:t>
            </a:r>
            <a:endParaRPr lang="en-US" dirty="0"/>
          </a:p>
          <a:p>
            <a:pPr marL="342900" indent="-342900">
              <a:buFontTx/>
              <a:buChar char="-"/>
            </a:pPr>
            <a:r>
              <a:rPr lang="cs-CZ" dirty="0" smtClean="0"/>
              <a:t>prvních </a:t>
            </a:r>
            <a:r>
              <a:rPr lang="cs-CZ" dirty="0"/>
              <a:t>𝑛 − 1 hodnot v 𝑛-</a:t>
            </a:r>
            <a:r>
              <a:rPr lang="cs-CZ" dirty="0" err="1"/>
              <a:t>tici</a:t>
            </a:r>
            <a:r>
              <a:rPr lang="cs-CZ" dirty="0"/>
              <a:t> můžeme pokládat za </a:t>
            </a:r>
            <a:r>
              <a:rPr lang="cs-CZ" dirty="0" smtClean="0"/>
              <a:t>argumenty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relace </a:t>
            </a:r>
            <a:r>
              <a:rPr lang="cs-CZ" dirty="0"/>
              <a:t>(vstup), poslední hodnotu za její </a:t>
            </a:r>
            <a:r>
              <a:rPr lang="cs-CZ" dirty="0" smtClean="0"/>
              <a:t>výsledek 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pokud </a:t>
            </a:r>
            <a:r>
              <a:rPr lang="cs-CZ" dirty="0"/>
              <a:t>má být taková relace funkcí, výstup musí být jednoznačně určen </a:t>
            </a:r>
            <a:r>
              <a:rPr lang="cs-CZ" dirty="0" smtClean="0"/>
              <a:t>argumenty</a:t>
            </a:r>
            <a:endParaRPr lang="en-US" dirty="0"/>
          </a:p>
          <a:p>
            <a:pPr marL="342900" indent="-342900">
              <a:buFontTx/>
              <a:buChar char="-"/>
            </a:pPr>
            <a:endParaRPr lang="en-US" b="0" dirty="0" smtClean="0"/>
          </a:p>
          <a:p>
            <a:pPr marL="342900" indent="-34290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561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funkce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</a:t>
            </a:r>
            <a:r>
              <a:rPr lang="cs-CZ" dirty="0" smtClean="0"/>
              <a:t>ormálně</a:t>
            </a:r>
            <a:r>
              <a:rPr lang="cs-CZ" dirty="0"/>
              <a:t>, binární relace 𝑓 na množině 𝐴 je funkce, pokud platí</a:t>
            </a:r>
            <a:r>
              <a:rPr lang="cs-CZ" dirty="0" smtClean="0"/>
              <a:t>:</a:t>
            </a:r>
          </a:p>
          <a:p>
            <a:endParaRPr lang="en-US" dirty="0"/>
          </a:p>
          <a:p>
            <a:r>
              <a:rPr lang="cs-CZ" dirty="0"/>
              <a:t>∀𝑎, 𝑏, 𝑐 ∈ 𝐴 ( (𝑎, 𝑏) ∈ 𝑓 ∧ (𝑎, 𝑐) ∈ 𝑓 ⇒ 𝑏 = 𝑐 )</a:t>
            </a:r>
            <a:endParaRPr lang="en-US" dirty="0"/>
          </a:p>
          <a:p>
            <a:r>
              <a:rPr lang="cs-CZ" dirty="0"/>
              <a:t> </a:t>
            </a:r>
            <a:endParaRPr lang="en-US" dirty="0"/>
          </a:p>
          <a:p>
            <a:r>
              <a:rPr lang="cs-CZ" dirty="0"/>
              <a:t>o</a:t>
            </a:r>
            <a:r>
              <a:rPr lang="cs-CZ" dirty="0" smtClean="0"/>
              <a:t>bdobně</a:t>
            </a:r>
            <a:r>
              <a:rPr lang="cs-CZ" dirty="0"/>
              <a:t>, ternární relace 𝑓 na množině 𝐴 je funkce, pokud:</a:t>
            </a:r>
            <a:endParaRPr lang="en-US" dirty="0"/>
          </a:p>
          <a:p>
            <a:r>
              <a:rPr lang="cs-CZ" dirty="0"/>
              <a:t>∀𝑎, 𝑏, 𝑐, 𝑑 ∈ 𝐴 ( (𝑎, 𝑏, 𝑐) ∈ 𝑓 ∧ (𝑎, 𝑏, 𝑑) ∈ 𝑓 ⇒ 𝑐 = 𝑑 )...</a:t>
            </a:r>
            <a:endParaRPr lang="en-US" dirty="0"/>
          </a:p>
          <a:p>
            <a:pPr marL="342900" indent="-342900">
              <a:buFontTx/>
              <a:buChar char="-"/>
            </a:pPr>
            <a:endParaRPr lang="en-US" b="0" dirty="0" smtClean="0"/>
          </a:p>
          <a:p>
            <a:pPr marL="342900" indent="-34290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67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funkce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endParaRPr lang="en-US" b="0" dirty="0" smtClean="0"/>
          </a:p>
          <a:p>
            <a:r>
              <a:rPr lang="cs-CZ" dirty="0" smtClean="0"/>
              <a:t>binární </a:t>
            </a:r>
            <a:r>
              <a:rPr lang="cs-CZ" dirty="0"/>
              <a:t>relaci 𝑓 </a:t>
            </a:r>
            <a:endParaRPr lang="cs-CZ" dirty="0" smtClean="0"/>
          </a:p>
          <a:p>
            <a:r>
              <a:rPr lang="cs-CZ" dirty="0" smtClean="0"/>
              <a:t>mezi množinami</a:t>
            </a:r>
            <a:r>
              <a:rPr lang="en-US" dirty="0"/>
              <a:t> </a:t>
            </a:r>
            <a:r>
              <a:rPr lang="cs-CZ" dirty="0" smtClean="0"/>
              <a:t>𝐴 </a:t>
            </a:r>
            <a:r>
              <a:rPr lang="cs-CZ" dirty="0"/>
              <a:t>a 𝐵, která je funkcí, </a:t>
            </a:r>
            <a:endParaRPr lang="cs-CZ" dirty="0" smtClean="0"/>
          </a:p>
          <a:p>
            <a:r>
              <a:rPr lang="cs-CZ" dirty="0" smtClean="0"/>
              <a:t>říkáme </a:t>
            </a:r>
            <a:r>
              <a:rPr lang="cs-CZ" dirty="0"/>
              <a:t>„funkce z 𝐴 do 𝐵” a zapisujeme</a:t>
            </a:r>
            <a:endParaRPr lang="en-US" dirty="0"/>
          </a:p>
          <a:p>
            <a:r>
              <a:rPr lang="cs-CZ" dirty="0"/>
              <a:t> </a:t>
            </a:r>
            <a:endParaRPr lang="en-US" sz="3200" dirty="0"/>
          </a:p>
          <a:p>
            <a:r>
              <a:rPr lang="cs-CZ" sz="3200" dirty="0"/>
              <a:t>𝑓 : 𝐴 → 𝐵</a:t>
            </a:r>
            <a:endParaRPr lang="en-US" sz="3200" dirty="0"/>
          </a:p>
          <a:p>
            <a:pPr marL="342900" indent="-34290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492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Vlastnosti</a:t>
            </a:r>
            <a:r>
              <a:rPr lang="en-US" dirty="0" smtClean="0"/>
              <a:t> </a:t>
            </a:r>
            <a:r>
              <a:rPr lang="en-US" dirty="0" err="1" smtClean="0"/>
              <a:t>funkcí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/>
              <a:t>i</a:t>
            </a:r>
            <a:r>
              <a:rPr lang="cs-CZ" dirty="0" err="1" smtClean="0"/>
              <a:t>njektivita</a:t>
            </a:r>
            <a:r>
              <a:rPr lang="cs-CZ" dirty="0"/>
              <a:t>. Funkce 𝑓 : 𝐴 → 𝐵 je injektivní (též prostá), pokud platí</a:t>
            </a:r>
            <a:endParaRPr lang="en-US" dirty="0"/>
          </a:p>
          <a:p>
            <a:r>
              <a:rPr lang="cs-CZ" dirty="0"/>
              <a:t>∀𝑎, 𝑏 ∈ 𝐴 ( 𝑓(𝑎) = 𝑓(𝑏) ⇒ 𝑎 = 𝑏 </a:t>
            </a:r>
            <a:r>
              <a:rPr lang="cs-CZ" dirty="0" smtClean="0"/>
              <a:t>)</a:t>
            </a:r>
            <a:r>
              <a:rPr lang="en-US" dirty="0"/>
              <a:t> </a:t>
            </a:r>
            <a:r>
              <a:rPr lang="cs-CZ" dirty="0" smtClean="0"/>
              <a:t>neboli </a:t>
            </a:r>
            <a:r>
              <a:rPr lang="cs-CZ" dirty="0"/>
              <a:t>žádné dva prvky nemají stejný </a:t>
            </a:r>
            <a:r>
              <a:rPr lang="cs-CZ" dirty="0" smtClean="0"/>
              <a:t>obraz</a:t>
            </a:r>
            <a:endParaRPr lang="en-US" dirty="0"/>
          </a:p>
          <a:p>
            <a:r>
              <a:rPr lang="cs-CZ" dirty="0"/>
              <a:t> </a:t>
            </a:r>
            <a:endParaRPr lang="en-US" dirty="0"/>
          </a:p>
          <a:p>
            <a:r>
              <a:rPr lang="cs-CZ" dirty="0" err="1"/>
              <a:t>s</a:t>
            </a:r>
            <a:r>
              <a:rPr lang="cs-CZ" dirty="0" err="1" smtClean="0"/>
              <a:t>urjektivita</a:t>
            </a:r>
            <a:r>
              <a:rPr lang="cs-CZ" dirty="0"/>
              <a:t>. Funkce 𝑓 : 𝐴 → 𝐵 je </a:t>
            </a:r>
            <a:r>
              <a:rPr lang="cs-CZ" dirty="0" err="1"/>
              <a:t>surjektivní</a:t>
            </a:r>
            <a:r>
              <a:rPr lang="cs-CZ" dirty="0"/>
              <a:t> (též na), pokud platí</a:t>
            </a:r>
            <a:endParaRPr lang="en-US" dirty="0"/>
          </a:p>
          <a:p>
            <a:r>
              <a:rPr lang="cs-CZ" dirty="0"/>
              <a:t>∀𝑏 ∈ 𝐵 ( ∃𝑎 ∈ 𝐴 (𝑏 = 𝑓(𝑎) </a:t>
            </a:r>
            <a:r>
              <a:rPr lang="cs-CZ" dirty="0" smtClean="0"/>
              <a:t>)</a:t>
            </a:r>
            <a:endParaRPr lang="en-US" dirty="0" smtClean="0"/>
          </a:p>
          <a:p>
            <a:r>
              <a:rPr lang="cs-CZ" dirty="0" smtClean="0"/>
              <a:t>neboli každý prvek oboru hodnot má nějaký vzor, případně můžeme říci,</a:t>
            </a:r>
            <a:r>
              <a:rPr lang="en-US" dirty="0"/>
              <a:t> </a:t>
            </a:r>
            <a:r>
              <a:rPr lang="cs-CZ" dirty="0" smtClean="0"/>
              <a:t>že celý obor hodnot je pokrytý</a:t>
            </a:r>
            <a:endParaRPr lang="en-US" dirty="0" smtClean="0"/>
          </a:p>
          <a:p>
            <a:r>
              <a:rPr lang="cs-CZ" dirty="0"/>
              <a:t> </a:t>
            </a:r>
            <a:endParaRPr lang="en-US" dirty="0"/>
          </a:p>
          <a:p>
            <a:r>
              <a:rPr lang="cs-CZ" dirty="0"/>
              <a:t>ú</a:t>
            </a:r>
            <a:r>
              <a:rPr lang="cs-CZ" dirty="0" smtClean="0"/>
              <a:t>plnost</a:t>
            </a:r>
            <a:r>
              <a:rPr lang="cs-CZ" dirty="0"/>
              <a:t>. Funkce 𝑓 : 𝐴 → 𝐵 je úplná, pokud platí</a:t>
            </a:r>
            <a:endParaRPr lang="en-US" dirty="0"/>
          </a:p>
          <a:p>
            <a:r>
              <a:rPr lang="cs-CZ" dirty="0"/>
              <a:t>∀𝑎 ∈ 𝐴 ( ∃𝑏 ∈ 𝐵 (𝑏 = 𝑓(𝑎) )</a:t>
            </a:r>
            <a:endParaRPr lang="en-US" dirty="0"/>
          </a:p>
          <a:p>
            <a:r>
              <a:rPr lang="cs-CZ" dirty="0"/>
              <a:t>neboli celý definiční obor je pokrytý. Často se můžete setkat s tím, </a:t>
            </a:r>
            <a:r>
              <a:rPr lang="cs-CZ" dirty="0" smtClean="0"/>
              <a:t>že</a:t>
            </a:r>
            <a:r>
              <a:rPr lang="en-US" dirty="0"/>
              <a:t> </a:t>
            </a:r>
            <a:r>
              <a:rPr lang="cs-CZ" dirty="0" smtClean="0"/>
              <a:t>pojmem </a:t>
            </a:r>
            <a:r>
              <a:rPr lang="cs-CZ" dirty="0"/>
              <a:t>funkce je myšlena úplná funkce.</a:t>
            </a:r>
            <a:endParaRPr lang="en-US" dirty="0"/>
          </a:p>
          <a:p>
            <a:r>
              <a:rPr lang="cs-CZ" dirty="0"/>
              <a:t> </a:t>
            </a:r>
            <a:endParaRPr lang="en-US" dirty="0"/>
          </a:p>
          <a:p>
            <a:r>
              <a:rPr lang="cs-CZ" dirty="0"/>
              <a:t>ř</a:t>
            </a:r>
            <a:r>
              <a:rPr lang="cs-CZ" dirty="0" smtClean="0"/>
              <a:t>ekneme</a:t>
            </a:r>
            <a:r>
              <a:rPr lang="cs-CZ" dirty="0"/>
              <a:t>, že funkce je </a:t>
            </a:r>
            <a:r>
              <a:rPr lang="cs-CZ" i="1" dirty="0"/>
              <a:t>bijekce</a:t>
            </a:r>
            <a:r>
              <a:rPr lang="cs-CZ" dirty="0"/>
              <a:t> právě tehdy, je-li současně injektivní</a:t>
            </a:r>
            <a:r>
              <a:rPr lang="cs-CZ" dirty="0" smtClean="0"/>
              <a:t>,</a:t>
            </a:r>
            <a:r>
              <a:rPr lang="en-US" dirty="0"/>
              <a:t> </a:t>
            </a:r>
            <a:r>
              <a:rPr lang="cs-CZ" dirty="0" err="1" smtClean="0"/>
              <a:t>surjektivní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/>
              <a:t>úplná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432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Posloupnosti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cs-CZ" dirty="0" smtClean="0"/>
              <a:t>posloupnosti </a:t>
            </a:r>
            <a:r>
              <a:rPr lang="cs-CZ" dirty="0"/>
              <a:t>jsou množiny prvků, v níž (na rozdíl od množin) záleží na </a:t>
            </a:r>
            <a:r>
              <a:rPr lang="cs-CZ" dirty="0" smtClean="0"/>
              <a:t>pořadí 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prvky </a:t>
            </a:r>
            <a:r>
              <a:rPr lang="cs-CZ" dirty="0"/>
              <a:t>se v posloupnosti také mohou </a:t>
            </a:r>
            <a:r>
              <a:rPr lang="cs-CZ" dirty="0" smtClean="0"/>
              <a:t>opakovat</a:t>
            </a:r>
          </a:p>
          <a:p>
            <a:pPr marL="342900" indent="-342900"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onečné </a:t>
            </a:r>
            <a:r>
              <a:rPr lang="cs-CZ" dirty="0"/>
              <a:t>posloupnosti můžeme považovat za uspořádané 𝑛-</a:t>
            </a:r>
            <a:r>
              <a:rPr lang="cs-CZ" dirty="0" err="1" smtClean="0"/>
              <a:t>tice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onečná </a:t>
            </a:r>
            <a:r>
              <a:rPr lang="cs-CZ" dirty="0"/>
              <a:t>posloupnost délky 𝑛 je úplná funkce, jejímž definičním </a:t>
            </a:r>
            <a:r>
              <a:rPr lang="cs-CZ" dirty="0" smtClean="0"/>
              <a:t>oborem</a:t>
            </a:r>
            <a:r>
              <a:rPr lang="en-US" dirty="0"/>
              <a:t> </a:t>
            </a:r>
            <a:r>
              <a:rPr lang="cs-CZ" dirty="0" smtClean="0"/>
              <a:t>je </a:t>
            </a:r>
            <a:r>
              <a:rPr lang="cs-CZ" dirty="0"/>
              <a:t>množina </a:t>
            </a:r>
            <a:r>
              <a:rPr lang="cs-CZ" dirty="0" smtClean="0"/>
              <a:t>𝑛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518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Posloupnosti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indent="-342900">
              <a:buFontTx/>
              <a:buChar char="-"/>
            </a:pPr>
            <a:r>
              <a:rPr lang="cs-CZ" dirty="0" smtClean="0"/>
              <a:t>posloupnosti </a:t>
            </a:r>
            <a:r>
              <a:rPr lang="cs-CZ" dirty="0"/>
              <a:t>typicky zapisujeme jako 𝑎0, 𝑎1, ..., 𝑎𝑛, ..., což </a:t>
            </a:r>
            <a:r>
              <a:rPr lang="cs-CZ" dirty="0" smtClean="0"/>
              <a:t>považujeme</a:t>
            </a:r>
            <a:r>
              <a:rPr lang="en-US" dirty="0"/>
              <a:t> </a:t>
            </a:r>
            <a:r>
              <a:rPr lang="cs-CZ" dirty="0" smtClean="0"/>
              <a:t>jen </a:t>
            </a:r>
            <a:r>
              <a:rPr lang="cs-CZ" dirty="0"/>
              <a:t>za jiný druh zápisu pro 𝑓(0), 𝑓(1), ..., 𝑓(𝑛), ...</a:t>
            </a:r>
            <a:r>
              <a:rPr lang="cs-CZ" dirty="0" smtClean="0"/>
              <a:t>.</a:t>
            </a:r>
          </a:p>
          <a:p>
            <a:pPr marL="342900" indent="-342900">
              <a:buFontTx/>
              <a:buChar char="-"/>
            </a:pPr>
            <a:r>
              <a:rPr lang="cs-CZ" dirty="0" smtClean="0"/>
              <a:t>v </a:t>
            </a:r>
            <a:r>
              <a:rPr lang="cs-CZ" dirty="0"/>
              <a:t>případě nekonečných posloupností často pracujeme s </a:t>
            </a:r>
            <a:r>
              <a:rPr lang="cs-CZ" dirty="0" smtClean="0"/>
              <a:t>induktivními</a:t>
            </a:r>
            <a:r>
              <a:rPr lang="en-US" dirty="0"/>
              <a:t> </a:t>
            </a:r>
            <a:r>
              <a:rPr lang="cs-CZ" dirty="0" smtClean="0"/>
              <a:t>definicemi</a:t>
            </a:r>
            <a:endParaRPr lang="en-US" dirty="0"/>
          </a:p>
          <a:p>
            <a:pPr marL="342900" indent="-342900">
              <a:buFontTx/>
              <a:buChar char="-"/>
            </a:pPr>
            <a:r>
              <a:rPr lang="cs-CZ" dirty="0" smtClean="0"/>
              <a:t>v </a:t>
            </a:r>
            <a:r>
              <a:rPr lang="cs-CZ" dirty="0"/>
              <a:t>případě posloupností tyto definice vypadají tak, že </a:t>
            </a:r>
            <a:r>
              <a:rPr lang="cs-CZ" dirty="0" smtClean="0"/>
              <a:t>vypíšeme</a:t>
            </a:r>
            <a:r>
              <a:rPr lang="en-US" dirty="0"/>
              <a:t> </a:t>
            </a:r>
            <a:r>
              <a:rPr lang="cs-CZ" dirty="0" smtClean="0"/>
              <a:t>první </a:t>
            </a:r>
            <a:r>
              <a:rPr lang="cs-CZ" dirty="0"/>
              <a:t>člen (případně prvních několik členů), což je analogie báze indukce, </a:t>
            </a:r>
            <a:r>
              <a:rPr lang="cs-CZ" dirty="0" smtClean="0"/>
              <a:t>a</a:t>
            </a:r>
            <a:r>
              <a:rPr lang="en-US" dirty="0"/>
              <a:t> </a:t>
            </a:r>
            <a:r>
              <a:rPr lang="cs-CZ" dirty="0" smtClean="0"/>
              <a:t>poté </a:t>
            </a:r>
            <a:r>
              <a:rPr lang="cs-CZ" dirty="0"/>
              <a:t>určíme předpis, podle kterého dostaneme 𝑛-tý prvek pomocí jednoho</a:t>
            </a:r>
            <a:r>
              <a:rPr lang="cs-CZ" dirty="0" smtClean="0"/>
              <a:t>,</a:t>
            </a:r>
            <a:r>
              <a:rPr lang="en-US" dirty="0"/>
              <a:t> </a:t>
            </a:r>
            <a:r>
              <a:rPr lang="cs-CZ" dirty="0" smtClean="0"/>
              <a:t>případně </a:t>
            </a:r>
            <a:r>
              <a:rPr lang="cs-CZ" dirty="0"/>
              <a:t>několika předchozích prvků (analogie indukčního kroku</a:t>
            </a:r>
            <a:r>
              <a:rPr lang="cs-CZ" dirty="0" smtClean="0"/>
              <a:t>)</a:t>
            </a:r>
            <a:endParaRPr lang="en-US" dirty="0"/>
          </a:p>
          <a:p>
            <a:pPr marL="342900" indent="-342900">
              <a:buFontTx/>
              <a:buChar char="-"/>
            </a:pPr>
            <a:r>
              <a:rPr lang="en-US" dirty="0"/>
              <a:t>p</a:t>
            </a:r>
            <a:r>
              <a:rPr lang="cs-CZ" dirty="0" err="1" smtClean="0"/>
              <a:t>odle</a:t>
            </a:r>
            <a:r>
              <a:rPr lang="cs-CZ" dirty="0" smtClean="0"/>
              <a:t> </a:t>
            </a:r>
            <a:r>
              <a:rPr lang="cs-CZ" dirty="0"/>
              <a:t>takovéto definice jsme schopni zkonstruovat libovolný prvek </a:t>
            </a:r>
            <a:r>
              <a:rPr lang="cs-CZ" dirty="0" smtClean="0"/>
              <a:t>posloupnosti</a:t>
            </a:r>
            <a:endParaRPr lang="en-US" dirty="0"/>
          </a:p>
          <a:p>
            <a:r>
              <a:rPr lang="cs-CZ" dirty="0"/>
              <a:t> </a:t>
            </a:r>
            <a:endParaRPr lang="cs-CZ" dirty="0" smtClean="0"/>
          </a:p>
          <a:p>
            <a:endParaRPr lang="en-US" dirty="0"/>
          </a:p>
          <a:p>
            <a:r>
              <a:rPr lang="cs-CZ" dirty="0"/>
              <a:t>Příkladem nekonečné posloupnosti je tzv. </a:t>
            </a:r>
            <a:r>
              <a:rPr lang="cs-CZ" dirty="0" err="1"/>
              <a:t>Fibonacciho</a:t>
            </a:r>
            <a:r>
              <a:rPr lang="cs-CZ" dirty="0"/>
              <a:t> posloupnost</a:t>
            </a:r>
            <a:r>
              <a:rPr lang="cs-CZ" dirty="0" smtClean="0"/>
              <a:t>,</a:t>
            </a:r>
            <a:r>
              <a:rPr lang="en-US" dirty="0"/>
              <a:t> </a:t>
            </a:r>
            <a:r>
              <a:rPr lang="cs-CZ" dirty="0" smtClean="0"/>
              <a:t>kde </a:t>
            </a:r>
            <a:r>
              <a:rPr lang="cs-CZ" dirty="0"/>
              <a:t>každý další člen je součtem dvou předchozích členů: 0, 1, 1, 2, 3, </a:t>
            </a:r>
            <a:r>
              <a:rPr lang="cs-CZ" dirty="0" smtClean="0"/>
              <a:t>5,</a:t>
            </a:r>
            <a:r>
              <a:rPr lang="en-US" dirty="0"/>
              <a:t> </a:t>
            </a:r>
            <a:r>
              <a:rPr lang="cs-CZ" dirty="0" smtClean="0"/>
              <a:t>8</a:t>
            </a:r>
            <a:r>
              <a:rPr lang="cs-CZ" dirty="0"/>
              <a:t>, 13, 21, 34, ... </a:t>
            </a:r>
            <a:endParaRPr lang="cs-CZ" dirty="0" smtClean="0"/>
          </a:p>
          <a:p>
            <a:r>
              <a:rPr lang="cs-CZ" dirty="0" smtClean="0"/>
              <a:t>induktivní </a:t>
            </a:r>
            <a:r>
              <a:rPr lang="cs-CZ" dirty="0"/>
              <a:t>definice </a:t>
            </a:r>
            <a:r>
              <a:rPr lang="cs-CZ" dirty="0" err="1"/>
              <a:t>Fibonacciho</a:t>
            </a:r>
            <a:r>
              <a:rPr lang="cs-CZ" dirty="0"/>
              <a:t> posloupnosti vypadá takto:</a:t>
            </a:r>
            <a:endParaRPr lang="en-US" dirty="0"/>
          </a:p>
          <a:p>
            <a:r>
              <a:rPr lang="cs-CZ" dirty="0"/>
              <a:t>∙ 𝑎0 = 0</a:t>
            </a:r>
            <a:endParaRPr lang="en-US" dirty="0"/>
          </a:p>
          <a:p>
            <a:r>
              <a:rPr lang="cs-CZ" dirty="0"/>
              <a:t>∙ 𝑎1 = 1</a:t>
            </a:r>
            <a:endParaRPr lang="en-US" dirty="0"/>
          </a:p>
          <a:p>
            <a:r>
              <a:rPr lang="cs-CZ" dirty="0"/>
              <a:t>∙ 𝑎𝑛 = 𝑎𝑛−1 + 𝑎𝑛−2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771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223</TotalTime>
  <Words>386</Words>
  <Application>Microsoft Macintosh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Essential</vt:lpstr>
      <vt:lpstr>Funkce a posloupnosti</vt:lpstr>
      <vt:lpstr>funkce</vt:lpstr>
      <vt:lpstr>funkce</vt:lpstr>
      <vt:lpstr>funkce</vt:lpstr>
      <vt:lpstr>funkce</vt:lpstr>
      <vt:lpstr>Vlastnosti funkcí</vt:lpstr>
      <vt:lpstr>Posloupnosti</vt:lpstr>
      <vt:lpstr>Posloupnosti</vt:lpstr>
    </vt:vector>
  </TitlesOfParts>
  <Company>Fort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funkce</dc:title>
  <dc:creator>Bohumil Fort</dc:creator>
  <cp:lastModifiedBy>Bohumil Fort</cp:lastModifiedBy>
  <cp:revision>6</cp:revision>
  <dcterms:created xsi:type="dcterms:W3CDTF">2017-10-24T15:36:34Z</dcterms:created>
  <dcterms:modified xsi:type="dcterms:W3CDTF">2020-03-18T07:47:34Z</dcterms:modified>
</cp:coreProperties>
</file>