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2" r:id="rId10"/>
    <p:sldId id="269" r:id="rId11"/>
    <p:sldId id="263" r:id="rId12"/>
    <p:sldId id="264" r:id="rId13"/>
    <p:sldId id="270" r:id="rId14"/>
    <p:sldId id="265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1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0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3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8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2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8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2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7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0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7ACB-6EE3-3F4A-9FCE-C28F3A1BF53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2DB2A-55DD-3F44-BBAB-F4CC8083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9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GRAFY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03E99D-33C7-4445-8523-0959B440A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6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3"/>
    </mc:Choice>
    <mc:Fallback xmlns="">
      <p:transition spd="slow" advTm="1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</a:t>
            </a:r>
            <a:r>
              <a:rPr lang="en-US" dirty="0"/>
              <a:t> OG</a:t>
            </a:r>
          </a:p>
        </p:txBody>
      </p:sp>
      <p:pic>
        <p:nvPicPr>
          <p:cNvPr id="7" name="Content Placeholder 6" descr="graf05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68" r="-14968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9ED047-7DF9-1843-BF67-D050F770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2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7"/>
    </mc:Choice>
    <mc:Fallback xmlns="">
      <p:transition spd="slow" advTm="3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MULTIGRAF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/>
              <a:t>Multigraf</a:t>
            </a:r>
            <a:r>
              <a:rPr lang="en-US" dirty="0"/>
              <a:t> </a:t>
            </a:r>
            <a:r>
              <a:rPr lang="en-US" dirty="0" err="1"/>
              <a:t>povoluje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hran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stejnou</a:t>
            </a:r>
            <a:r>
              <a:rPr lang="en-US" dirty="0"/>
              <a:t> </a:t>
            </a:r>
            <a:r>
              <a:rPr lang="en-US" dirty="0" err="1"/>
              <a:t>dvojicí</a:t>
            </a:r>
            <a:r>
              <a:rPr lang="en-US" dirty="0"/>
              <a:t> </a:t>
            </a:r>
            <a:r>
              <a:rPr lang="en-US" dirty="0" err="1"/>
              <a:t>vrcholů</a:t>
            </a:r>
            <a:r>
              <a:rPr lang="en-US" dirty="0"/>
              <a:t>. </a:t>
            </a:r>
          </a:p>
          <a:p>
            <a:r>
              <a:rPr lang="en-US" dirty="0" err="1"/>
              <a:t>Povoluje</a:t>
            </a:r>
            <a:r>
              <a:rPr lang="en-US" dirty="0"/>
              <a:t> </a:t>
            </a:r>
            <a:r>
              <a:rPr lang="en-US" dirty="0" err="1"/>
              <a:t>hrany</a:t>
            </a:r>
            <a:r>
              <a:rPr lang="en-US" dirty="0"/>
              <a:t> </a:t>
            </a:r>
            <a:r>
              <a:rPr lang="en-US" dirty="0" err="1"/>
              <a:t>začínající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končící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stejném</a:t>
            </a:r>
            <a:r>
              <a:rPr lang="en-US" dirty="0"/>
              <a:t> </a:t>
            </a:r>
            <a:r>
              <a:rPr lang="en-US" dirty="0" err="1"/>
              <a:t>vrcholu</a:t>
            </a:r>
            <a:r>
              <a:rPr lang="en-US" dirty="0"/>
              <a:t>, </a:t>
            </a:r>
            <a:r>
              <a:rPr lang="en-US" dirty="0" err="1"/>
              <a:t>tzv</a:t>
            </a:r>
            <a:r>
              <a:rPr lang="en-US" dirty="0"/>
              <a:t>. „</a:t>
            </a:r>
            <a:r>
              <a:rPr lang="en-US" dirty="0" err="1"/>
              <a:t>smyčky</a:t>
            </a:r>
            <a:r>
              <a:rPr lang="en-US" dirty="0"/>
              <a:t>”. </a:t>
            </a:r>
            <a:r>
              <a:rPr lang="en-US" dirty="0" err="1"/>
              <a:t>Možnosti</a:t>
            </a:r>
            <a:r>
              <a:rPr lang="en-US" dirty="0"/>
              <a:t> </a:t>
            </a:r>
            <a:r>
              <a:rPr lang="en-US" dirty="0" err="1"/>
              <a:t>formální</a:t>
            </a:r>
            <a:r>
              <a:rPr lang="en-US" dirty="0"/>
              <a:t> </a:t>
            </a:r>
            <a:r>
              <a:rPr lang="en-US" dirty="0" err="1"/>
              <a:t>reprezentace</a:t>
            </a:r>
            <a:r>
              <a:rPr lang="en-US" dirty="0"/>
              <a:t> </a:t>
            </a:r>
            <a:r>
              <a:rPr lang="en-US" dirty="0" err="1"/>
              <a:t>takovéto</a:t>
            </a:r>
            <a:r>
              <a:rPr lang="en-US" dirty="0"/>
              <a:t> </a:t>
            </a:r>
            <a:r>
              <a:rPr lang="en-US" dirty="0" err="1"/>
              <a:t>struktury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,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en-US" dirty="0" err="1"/>
              <a:t>hraně</a:t>
            </a:r>
            <a:r>
              <a:rPr lang="en-US" dirty="0"/>
              <a:t> (</a:t>
            </a:r>
            <a:r>
              <a:rPr lang="en-US" dirty="0" err="1"/>
              <a:t>dvouprvkové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)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přidat</a:t>
            </a:r>
            <a:r>
              <a:rPr lang="en-US" dirty="0"/>
              <a:t> </a:t>
            </a:r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prvek</a:t>
            </a:r>
            <a:r>
              <a:rPr lang="en-US" dirty="0"/>
              <a:t>, index, </a:t>
            </a:r>
            <a:r>
              <a:rPr lang="en-US" dirty="0" err="1"/>
              <a:t>ktery</a:t>
            </a:r>
            <a:r>
              <a:rPr lang="en-US" dirty="0"/>
              <a:t>́ </a:t>
            </a:r>
            <a:r>
              <a:rPr lang="en-US" dirty="0" err="1"/>
              <a:t>odliší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hrany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stejnou</a:t>
            </a:r>
            <a:r>
              <a:rPr lang="en-US" dirty="0"/>
              <a:t> </a:t>
            </a:r>
            <a:r>
              <a:rPr lang="en-US" dirty="0" err="1"/>
              <a:t>dvojicí</a:t>
            </a:r>
            <a:r>
              <a:rPr lang="en-US" dirty="0"/>
              <a:t> </a:t>
            </a:r>
            <a:r>
              <a:rPr lang="en-US" dirty="0" err="1"/>
              <a:t>vrcholů</a:t>
            </a:r>
            <a:r>
              <a:rPr lang="en-US" dirty="0"/>
              <a:t>. </a:t>
            </a:r>
            <a:r>
              <a:rPr lang="en-US" dirty="0" err="1"/>
              <a:t>Přidany</a:t>
            </a:r>
            <a:r>
              <a:rPr lang="en-US" dirty="0"/>
              <a:t>́ </a:t>
            </a:r>
            <a:r>
              <a:rPr lang="en-US" dirty="0" err="1"/>
              <a:t>prvek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nesmí</a:t>
            </a:r>
            <a:r>
              <a:rPr lang="en-US" dirty="0"/>
              <a:t> </a:t>
            </a:r>
            <a:r>
              <a:rPr lang="en-US" dirty="0" err="1"/>
              <a:t>být</a:t>
            </a:r>
            <a:r>
              <a:rPr lang="en-US" dirty="0"/>
              <a:t> </a:t>
            </a:r>
            <a:r>
              <a:rPr lang="en-US" dirty="0" err="1"/>
              <a:t>obsažen</a:t>
            </a:r>
            <a:r>
              <a:rPr lang="en-US" dirty="0"/>
              <a:t> v </a:t>
            </a:r>
            <a:r>
              <a:rPr lang="en-US" dirty="0" err="1"/>
              <a:t>množině</a:t>
            </a:r>
            <a:r>
              <a:rPr lang="en-US" dirty="0"/>
              <a:t> </a:t>
            </a:r>
            <a:r>
              <a:rPr lang="en-US" dirty="0" err="1"/>
              <a:t>vrcholů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889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46"/>
    </mc:Choice>
    <mc:Fallback>
      <p:transition spd="slow" advTm="675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GRAF JAKO RELACE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Množina</a:t>
            </a:r>
            <a:r>
              <a:rPr lang="en-US" dirty="0"/>
              <a:t> </a:t>
            </a:r>
            <a:r>
              <a:rPr lang="en-US" dirty="0" err="1"/>
              <a:t>hran</a:t>
            </a:r>
            <a:r>
              <a:rPr lang="en-US" dirty="0"/>
              <a:t> v </a:t>
            </a:r>
            <a:r>
              <a:rPr lang="en-US" dirty="0" err="1"/>
              <a:t>orientovaném</a:t>
            </a:r>
            <a:r>
              <a:rPr lang="en-US" dirty="0"/>
              <a:t> </a:t>
            </a:r>
            <a:r>
              <a:rPr lang="en-US" dirty="0" err="1"/>
              <a:t>grafu</a:t>
            </a:r>
            <a:r>
              <a:rPr lang="en-US" dirty="0"/>
              <a:t> je </a:t>
            </a:r>
            <a:r>
              <a:rPr lang="en-US" dirty="0" err="1"/>
              <a:t>množina</a:t>
            </a:r>
            <a:r>
              <a:rPr lang="en-US" dirty="0"/>
              <a:t> </a:t>
            </a:r>
            <a:r>
              <a:rPr lang="en-US" dirty="0" err="1"/>
              <a:t>uspořádaných</a:t>
            </a:r>
            <a:r>
              <a:rPr lang="en-US" dirty="0"/>
              <a:t> </a:t>
            </a:r>
            <a:r>
              <a:rPr lang="en-US" dirty="0" err="1"/>
              <a:t>dvojic</a:t>
            </a:r>
            <a:r>
              <a:rPr lang="en-US" dirty="0"/>
              <a:t>. Je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pohlížet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binární</a:t>
            </a:r>
            <a:r>
              <a:rPr lang="en-US" dirty="0"/>
              <a:t> </a:t>
            </a:r>
            <a:r>
              <a:rPr lang="en-US" dirty="0" err="1"/>
              <a:t>relaci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množině</a:t>
            </a:r>
            <a:r>
              <a:rPr lang="en-US" dirty="0"/>
              <a:t> </a:t>
            </a:r>
            <a:r>
              <a:rPr lang="en-US" dirty="0" err="1"/>
              <a:t>vrcholů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reprezentovat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tabulku</a:t>
            </a:r>
            <a:r>
              <a:rPr lang="en-US" dirty="0"/>
              <a:t> </a:t>
            </a:r>
            <a:r>
              <a:rPr lang="en-US" dirty="0" err="1"/>
              <a:t>příslušné</a:t>
            </a:r>
            <a:r>
              <a:rPr lang="en-US" dirty="0"/>
              <a:t> </a:t>
            </a:r>
            <a:r>
              <a:rPr lang="en-US" dirty="0" err="1"/>
              <a:t>relace</a:t>
            </a:r>
            <a:r>
              <a:rPr lang="en-US" dirty="0"/>
              <a:t>,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matici</a:t>
            </a:r>
            <a:r>
              <a:rPr lang="en-US" dirty="0"/>
              <a:t> </a:t>
            </a:r>
            <a:r>
              <a:rPr lang="en-US" dirty="0" err="1"/>
              <a:t>sousednosti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Neorientovany</a:t>
            </a:r>
            <a:r>
              <a:rPr lang="en-US" dirty="0"/>
              <a:t>́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formátu</a:t>
            </a:r>
            <a:r>
              <a:rPr lang="en-US" dirty="0"/>
              <a:t> </a:t>
            </a:r>
            <a:r>
              <a:rPr lang="en-US" dirty="0" err="1"/>
              <a:t>zapsat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symetrickou</a:t>
            </a:r>
            <a:r>
              <a:rPr lang="en-US" dirty="0"/>
              <a:t> </a:t>
            </a:r>
            <a:r>
              <a:rPr lang="en-US" dirty="0" err="1"/>
              <a:t>relaci</a:t>
            </a:r>
            <a:r>
              <a:rPr lang="en-US" dirty="0"/>
              <a:t>, </a:t>
            </a:r>
            <a:r>
              <a:rPr lang="en-US" dirty="0" err="1"/>
              <a:t>matice</a:t>
            </a:r>
            <a:r>
              <a:rPr lang="en-US" dirty="0"/>
              <a:t> </a:t>
            </a:r>
            <a:r>
              <a:rPr lang="en-US" dirty="0" err="1"/>
              <a:t>sousednosti</a:t>
            </a:r>
            <a:r>
              <a:rPr lang="en-US" dirty="0"/>
              <a:t> je </a:t>
            </a:r>
            <a:r>
              <a:rPr lang="en-US" dirty="0" err="1"/>
              <a:t>tedy</a:t>
            </a:r>
            <a:r>
              <a:rPr lang="en-US" dirty="0"/>
              <a:t> 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symetrická</a:t>
            </a:r>
            <a:r>
              <a:rPr lang="en-US" dirty="0"/>
              <a:t>.</a:t>
            </a:r>
          </a:p>
          <a:p>
            <a:endParaRPr lang="en-US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76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06"/>
    </mc:Choice>
    <mc:Fallback>
      <p:transition spd="slow" advTm="9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</a:t>
            </a:r>
            <a:endParaRPr lang="en-US" dirty="0"/>
          </a:p>
        </p:txBody>
      </p:sp>
      <p:pic>
        <p:nvPicPr>
          <p:cNvPr id="4" name="Content Placeholder 3" descr="graf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9" r="-8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920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3"/>
    </mc:Choice>
    <mc:Fallback>
      <p:transition spd="slow" advTm="333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DALŠÍ SPOJENÉ POJMY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Délkou cesty </a:t>
            </a:r>
            <a:r>
              <a:rPr lang="cs-CZ" dirty="0"/>
              <a:t>v grafu rozumíme počet hran v této cestě. V případě ohodnoceného grafu délkou cesty obvykle rozumíme součet ohodnocení hran této cesty. Délku nejkratší cesty mezi dvěma vrcholy pak označujeme jako vzdálenost mezi vrcholy.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Souvislé komponenty v grafu jsou jeho největší souvislé podgrafy – na obrázku je poznáme snadno, jde o souvislé „ostrůvky” které vzájemně nejsou spojeny žádnou hranou. Jinými slovy lze také říct, že se jedná o největší podgrafy takové že mezi každými dvěma vrcholy každého takového podgrafu vede cesta.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20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65"/>
    </mc:Choice>
    <mc:Fallback>
      <p:transition spd="slow" advTm="9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APLIKACE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Příkladem</a:t>
            </a:r>
            <a:r>
              <a:rPr lang="en-US" dirty="0"/>
              <a:t> </a:t>
            </a:r>
            <a:r>
              <a:rPr lang="en-US" dirty="0" err="1"/>
              <a:t>lingvistického</a:t>
            </a:r>
            <a:r>
              <a:rPr lang="en-US" dirty="0"/>
              <a:t> </a:t>
            </a:r>
            <a:r>
              <a:rPr lang="en-US" dirty="0" err="1"/>
              <a:t>využití</a:t>
            </a:r>
            <a:r>
              <a:rPr lang="en-US" dirty="0"/>
              <a:t>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grafů</a:t>
            </a:r>
            <a:r>
              <a:rPr lang="en-US" dirty="0"/>
              <a:t> je </a:t>
            </a:r>
            <a:r>
              <a:rPr lang="en-US" dirty="0" err="1"/>
              <a:t>syntakticky</a:t>
            </a:r>
            <a:r>
              <a:rPr lang="en-US" dirty="0"/>
              <a:t>́ </a:t>
            </a:r>
            <a:r>
              <a:rPr lang="en-US" dirty="0" err="1"/>
              <a:t>strom</a:t>
            </a:r>
            <a:r>
              <a:rPr lang="en-US" dirty="0"/>
              <a:t>, </a:t>
            </a:r>
            <a:r>
              <a:rPr lang="en-US" dirty="0" err="1"/>
              <a:t>kterým</a:t>
            </a:r>
            <a:r>
              <a:rPr lang="en-US" dirty="0"/>
              <a:t> </a:t>
            </a:r>
            <a:r>
              <a:rPr lang="en-US" dirty="0" err="1"/>
              <a:t>znázorňujeme</a:t>
            </a:r>
            <a:r>
              <a:rPr lang="en-US" dirty="0"/>
              <a:t> </a:t>
            </a:r>
            <a:r>
              <a:rPr lang="en-US" dirty="0" err="1"/>
              <a:t>syntaktické</a:t>
            </a:r>
            <a:r>
              <a:rPr lang="en-US" dirty="0"/>
              <a:t> </a:t>
            </a:r>
            <a:r>
              <a:rPr lang="en-US" dirty="0" err="1"/>
              <a:t>odvození</a:t>
            </a:r>
            <a:r>
              <a:rPr lang="en-US" dirty="0"/>
              <a:t> </a:t>
            </a:r>
            <a:r>
              <a:rPr lang="en-US" dirty="0" err="1"/>
              <a:t>věty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Kořenem</a:t>
            </a:r>
            <a:r>
              <a:rPr lang="en-US" dirty="0"/>
              <a:t> je </a:t>
            </a:r>
            <a:r>
              <a:rPr lang="en-US" dirty="0" err="1"/>
              <a:t>vrchol</a:t>
            </a:r>
            <a:r>
              <a:rPr lang="en-US" dirty="0"/>
              <a:t> &lt;sentence&gt;, </a:t>
            </a:r>
            <a:r>
              <a:rPr lang="en-US" dirty="0" err="1"/>
              <a:t>listy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slova</a:t>
            </a:r>
            <a:r>
              <a:rPr lang="en-US" dirty="0"/>
              <a:t> </a:t>
            </a:r>
            <a:r>
              <a:rPr lang="en-US" dirty="0" err="1"/>
              <a:t>dané</a:t>
            </a:r>
            <a:r>
              <a:rPr lang="en-US" dirty="0"/>
              <a:t> </a:t>
            </a:r>
            <a:r>
              <a:rPr lang="en-US" dirty="0" err="1"/>
              <a:t>věty</a:t>
            </a:r>
            <a:r>
              <a:rPr lang="en-US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49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51"/>
    </mc:Choice>
    <mc:Fallback>
      <p:transition spd="slow" advTm="4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SYNTAKTICKÝ STROM</a:t>
            </a:r>
          </a:p>
        </p:txBody>
      </p:sp>
      <p:pic>
        <p:nvPicPr>
          <p:cNvPr id="4" name="Content Placeholder 3" descr="graf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5" b="-15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94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64"/>
    </mc:Choice>
    <mc:Fallback>
      <p:transition spd="slow" advTm="7216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GRAFY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Graf 𝐺 je definován jako uspořádaná dvojice (𝑉,𝐸), kde 𝑉 je množina vrcholů grafu (též značíme(𝐺(𝑉 )) a 𝐸 (𝐺(𝐸)), je množina hran. </a:t>
            </a:r>
          </a:p>
          <a:p>
            <a:r>
              <a:rPr lang="cs-CZ" dirty="0"/>
              <a:t>Každá hrana je dvouprvkovou podmnožinou množiny vrcholů: množina 𝐸 se skládá z </a:t>
            </a:r>
            <a:r>
              <a:rPr lang="cs-CZ" dirty="0" err="1"/>
              <a:t>dvouprvkových</a:t>
            </a:r>
            <a:r>
              <a:rPr lang="cs-CZ" dirty="0"/>
              <a:t> množin (hrana „spojuje” vrcholy, které jsou v ní obsaženy).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E56218-0473-7D40-9377-7984A570A7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7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2"/>
    </mc:Choice>
    <mc:Fallback xmlns="">
      <p:transition spd="slow" advTm="4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Příkladem</a:t>
            </a:r>
            <a:r>
              <a:rPr lang="en-US" dirty="0"/>
              <a:t> </a:t>
            </a:r>
            <a:r>
              <a:rPr lang="en-US" dirty="0" err="1"/>
              <a:t>grafu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být</a:t>
            </a:r>
            <a:r>
              <a:rPr lang="en-US" dirty="0"/>
              <a:t> </a:t>
            </a:r>
            <a:r>
              <a:rPr lang="en-US" dirty="0" err="1"/>
              <a:t>dvojice</a:t>
            </a:r>
            <a:r>
              <a:rPr lang="en-US" dirty="0"/>
              <a:t> (𝑉,𝐸), </a:t>
            </a:r>
            <a:r>
              <a:rPr lang="en-US" dirty="0" err="1"/>
              <a:t>kde</a:t>
            </a:r>
            <a:endParaRPr lang="en-US" dirty="0"/>
          </a:p>
          <a:p>
            <a:r>
              <a:rPr lang="cs-CZ" dirty="0"/>
              <a:t>𝑉 = {1, 2, 3, 4, 5, 6}</a:t>
            </a:r>
          </a:p>
          <a:p>
            <a:r>
              <a:rPr lang="cs-CZ" i="1" dirty="0"/>
              <a:t>E</a:t>
            </a:r>
            <a:r>
              <a:rPr lang="cs-CZ" dirty="0"/>
              <a:t> = {{1, 2}, {1, 5}, {2, 3}, {2, 5}, {3, 4}, {4, 5}, {4, 6}}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D3DABA-5E6B-FF4F-A4F9-C668EDC44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9"/>
    </mc:Choice>
    <mc:Fallback xmlns="">
      <p:transition spd="slow" advTm="5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znázornění</a:t>
            </a:r>
            <a:r>
              <a:rPr lang="en-US" dirty="0"/>
              <a:t> </a:t>
            </a:r>
            <a:r>
              <a:rPr lang="en-US" dirty="0" err="1"/>
              <a:t>příkladu</a:t>
            </a:r>
            <a:endParaRPr lang="en-US" dirty="0"/>
          </a:p>
        </p:txBody>
      </p:sp>
      <p:pic>
        <p:nvPicPr>
          <p:cNvPr id="4" name="Content Placeholder 3" descr="graf0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 b="1480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3C6F2D-C08F-F24D-A3EC-425ECF8B0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3"/>
    </mc:Choice>
    <mc:Fallback xmlns="">
      <p:transition spd="slow" advTm="1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GRAFY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Sousední vrcholy</a:t>
            </a:r>
            <a:r>
              <a:rPr lang="cs-CZ" dirty="0"/>
              <a:t>. Řekneme, že dva vrcholy jsou sousední, pokud mezi nimi vede hrana (</a:t>
            </a:r>
            <a:r>
              <a:rPr lang="cs-CZ" dirty="0" err="1"/>
              <a:t>jinými</a:t>
            </a:r>
            <a:r>
              <a:rPr lang="cs-CZ" dirty="0"/>
              <a:t> slovy, 𝑢, 𝑣 ∈ 𝑉 jsou sousední, pokud {𝑢, 𝑣} ∈ 𝐸).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Stupeň vrcholu </a:t>
            </a:r>
            <a:r>
              <a:rPr lang="cs-CZ" dirty="0"/>
              <a:t>je počet hran, které z daného vrcholu vychází (neboli stupeň vrcholu 𝑥 je |{{𝑢, 𝑣} ∈ 𝐸 | 𝑢 = 𝑥 ∧ 𝑣 = 𝑥}|).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Podgraf</a:t>
            </a:r>
            <a:r>
              <a:rPr lang="cs-CZ" dirty="0"/>
              <a:t> grafu 𝐺 = (𝑉,𝐸) je graf 𝐺′ = (𝑉 ′,𝐸′) </a:t>
            </a:r>
            <a:r>
              <a:rPr lang="cs-CZ" dirty="0" err="1"/>
              <a:t>takovy</a:t>
            </a:r>
            <a:r>
              <a:rPr lang="cs-CZ" dirty="0"/>
              <a:t>́, že 𝑉 ′ ⊆ 𝑉 a 𝐸′ ⊆ 𝐸. Je důležité, aby i 𝐺′ byl graf, tedy aby platilo ∀{𝑢, 𝑣} ∈ 𝐸′ (𝑢 ∈ 𝑉 ′ ∧ 𝑣 ∈ 𝑉 ′). (Podgraf tvoří vybrané vrcholy a hrany původního grafu.)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Izomorfismus</a:t>
            </a:r>
            <a:r>
              <a:rPr lang="cs-CZ" dirty="0"/>
              <a:t> mezi grafy 𝐺 a 𝐺′ je bijekce 𝑓 : 𝑉 (𝐺) → 𝑉 (𝐺′), kde platí ∀{𝑢, 𝑣} ∈ 𝐺(𝐸) ({𝑓(𝑢), 𝑓(𝑣)} ∈ 𝐺(𝐸′)). Izomorfismus říká, že grafy jsou shodné, až na pojmenování vrcholů – je možné přejmenovat vrcholy tak, abychom z jednoho grafu dostali druhý.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Řekneme, že grafy jsou </a:t>
            </a:r>
            <a:r>
              <a:rPr lang="cs-CZ" b="1" dirty="0"/>
              <a:t>izomorfní</a:t>
            </a:r>
            <a:r>
              <a:rPr lang="cs-CZ" dirty="0"/>
              <a:t> (shodné), pokud mezi nimi existuje </a:t>
            </a:r>
            <a:r>
              <a:rPr lang="cs-CZ" b="1" dirty="0"/>
              <a:t>izomorfismus</a:t>
            </a:r>
            <a:r>
              <a:rPr lang="cs-CZ" dirty="0"/>
              <a:t> (tedy jsme schopni nalézt bijekci 𝑓, která splňuje kritérium izomorfismu).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FCB9B3-F144-5543-A61A-4428FC337D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8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61"/>
    </mc:Choice>
    <mc:Fallback xmlns="">
      <p:transition spd="slow" advTm="18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TYPY GRAFŮ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Souvisly</a:t>
            </a:r>
            <a:r>
              <a:rPr lang="en-US" i="1" dirty="0"/>
              <a:t>́ </a:t>
            </a:r>
            <a:r>
              <a:rPr lang="en-US" i="1" dirty="0" err="1"/>
              <a:t>graf</a:t>
            </a:r>
            <a:r>
              <a:rPr lang="en-US" dirty="0"/>
              <a:t>: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kterém</a:t>
            </a:r>
            <a:r>
              <a:rPr lang="en-US" dirty="0"/>
              <a:t> </a:t>
            </a:r>
            <a:r>
              <a:rPr lang="en-US" dirty="0" err="1"/>
              <a:t>existuje</a:t>
            </a:r>
            <a:r>
              <a:rPr lang="en-US" dirty="0"/>
              <a:t> </a:t>
            </a:r>
            <a:r>
              <a:rPr lang="en-US" dirty="0" err="1"/>
              <a:t>cesta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každými</a:t>
            </a:r>
            <a:r>
              <a:rPr lang="en-US" dirty="0"/>
              <a:t> </a:t>
            </a:r>
            <a:r>
              <a:rPr lang="en-US" dirty="0" err="1"/>
              <a:t>dvěma</a:t>
            </a:r>
            <a:r>
              <a:rPr lang="en-US" dirty="0"/>
              <a:t> </a:t>
            </a:r>
            <a:r>
              <a:rPr lang="en-US" dirty="0" err="1"/>
              <a:t>vrcholy</a:t>
            </a:r>
            <a:r>
              <a:rPr lang="en-US" dirty="0"/>
              <a:t>. (</a:t>
            </a:r>
            <a:r>
              <a:rPr lang="en-US" dirty="0" err="1"/>
              <a:t>Opakem</a:t>
            </a:r>
            <a:r>
              <a:rPr lang="en-US" dirty="0"/>
              <a:t> je </a:t>
            </a:r>
            <a:r>
              <a:rPr lang="en-US" dirty="0" err="1"/>
              <a:t>graf</a:t>
            </a:r>
            <a:r>
              <a:rPr lang="en-US" dirty="0"/>
              <a:t> </a:t>
            </a:r>
            <a:r>
              <a:rPr lang="en-US" dirty="0" err="1"/>
              <a:t>nesouvisly</a:t>
            </a:r>
            <a:r>
              <a:rPr lang="en-US" dirty="0"/>
              <a:t>́).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 err="1"/>
              <a:t>Acyklicky</a:t>
            </a:r>
            <a:r>
              <a:rPr lang="en-US" i="1" dirty="0"/>
              <a:t>́ </a:t>
            </a:r>
            <a:r>
              <a:rPr lang="en-US" i="1" dirty="0" err="1"/>
              <a:t>graf</a:t>
            </a:r>
            <a:r>
              <a:rPr lang="en-US" dirty="0"/>
              <a:t>: </a:t>
            </a:r>
            <a:r>
              <a:rPr lang="en-US" dirty="0" err="1"/>
              <a:t>graf</a:t>
            </a:r>
            <a:r>
              <a:rPr lang="en-US" dirty="0"/>
              <a:t>, </a:t>
            </a:r>
            <a:r>
              <a:rPr lang="en-US" dirty="0" err="1"/>
              <a:t>ktery</a:t>
            </a:r>
            <a:r>
              <a:rPr lang="en-US" dirty="0"/>
              <a:t>́ </a:t>
            </a:r>
            <a:r>
              <a:rPr lang="en-US" dirty="0" err="1"/>
              <a:t>neobsahuje</a:t>
            </a:r>
            <a:r>
              <a:rPr lang="en-US" dirty="0"/>
              <a:t> </a:t>
            </a:r>
            <a:r>
              <a:rPr lang="en-US" dirty="0" err="1"/>
              <a:t>cyklus</a:t>
            </a:r>
            <a:r>
              <a:rPr lang="en-US" dirty="0"/>
              <a:t>. </a:t>
            </a:r>
            <a:r>
              <a:rPr lang="en-US" dirty="0" err="1"/>
              <a:t>Též</a:t>
            </a:r>
            <a:r>
              <a:rPr lang="en-US" dirty="0"/>
              <a:t> </a:t>
            </a:r>
            <a:r>
              <a:rPr lang="en-US" i="1" dirty="0"/>
              <a:t>les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souvislé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stromy</a:t>
            </a:r>
            <a:r>
              <a:rPr lang="en-US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4B34AE-FB8E-794C-A60C-9C591C62B7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6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68"/>
    </mc:Choice>
    <mc:Fallback xmlns="">
      <p:transition spd="slow" advTm="4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grafů</a:t>
            </a:r>
            <a:endParaRPr lang="en-US" dirty="0"/>
          </a:p>
        </p:txBody>
      </p:sp>
      <p:pic>
        <p:nvPicPr>
          <p:cNvPr id="4" name="Content Placeholder 3" descr="graf02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97" b="-48097"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B77FE1-75E1-BA47-A686-0EF1FAD7E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0"/>
    </mc:Choice>
    <mc:Fallback xmlns="">
      <p:transition spd="slow" advTm="2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ORIENTOVANÝ GRAF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Orientovany</a:t>
            </a:r>
            <a:r>
              <a:rPr lang="en-US" b="1" dirty="0"/>
              <a:t>́ </a:t>
            </a:r>
            <a:r>
              <a:rPr lang="en-US" b="1" dirty="0" err="1"/>
              <a:t>graf</a:t>
            </a:r>
            <a:r>
              <a:rPr lang="en-US" dirty="0"/>
              <a:t>. </a:t>
            </a:r>
            <a:r>
              <a:rPr lang="en-US" dirty="0" err="1"/>
              <a:t>Hrany</a:t>
            </a:r>
            <a:r>
              <a:rPr lang="en-US" dirty="0"/>
              <a:t> </a:t>
            </a:r>
            <a:r>
              <a:rPr lang="en-US" dirty="0" err="1"/>
              <a:t>grafu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orientovány</a:t>
            </a:r>
            <a:r>
              <a:rPr lang="en-US" dirty="0"/>
              <a:t>. U </a:t>
            </a:r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en-US" dirty="0" err="1"/>
              <a:t>hrany</a:t>
            </a:r>
            <a:r>
              <a:rPr lang="en-US" dirty="0"/>
              <a:t> </a:t>
            </a:r>
            <a:r>
              <a:rPr lang="en-US" dirty="0" err="1"/>
              <a:t>rozeznáváme</a:t>
            </a:r>
            <a:r>
              <a:rPr lang="en-US" dirty="0"/>
              <a:t> </a:t>
            </a:r>
            <a:r>
              <a:rPr lang="en-US" dirty="0" err="1"/>
              <a:t>zdrojovy</a:t>
            </a:r>
            <a:r>
              <a:rPr lang="en-US" dirty="0"/>
              <a:t>́ a </a:t>
            </a:r>
            <a:r>
              <a:rPr lang="en-US" dirty="0" err="1"/>
              <a:t>cílovy</a:t>
            </a:r>
            <a:r>
              <a:rPr lang="en-US" dirty="0"/>
              <a:t>́ </a:t>
            </a:r>
            <a:r>
              <a:rPr lang="en-US" dirty="0" err="1"/>
              <a:t>vrchol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Formální</a:t>
            </a:r>
            <a:r>
              <a:rPr lang="en-US" dirty="0"/>
              <a:t> </a:t>
            </a:r>
            <a:r>
              <a:rPr lang="en-US" dirty="0" err="1"/>
              <a:t>definice</a:t>
            </a:r>
            <a:r>
              <a:rPr lang="en-US" dirty="0"/>
              <a:t>: </a:t>
            </a:r>
            <a:r>
              <a:rPr lang="en-US" dirty="0" err="1"/>
              <a:t>Množina</a:t>
            </a:r>
            <a:r>
              <a:rPr lang="en-US" dirty="0"/>
              <a:t> </a:t>
            </a:r>
            <a:r>
              <a:rPr lang="en-US" dirty="0" err="1"/>
              <a:t>hran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množinou</a:t>
            </a:r>
            <a:r>
              <a:rPr lang="en-US" dirty="0"/>
              <a:t> (</a:t>
            </a:r>
            <a:r>
              <a:rPr lang="en-US" dirty="0" err="1"/>
              <a:t>neuspořádaných</a:t>
            </a:r>
            <a:r>
              <a:rPr lang="en-US" dirty="0"/>
              <a:t>) </a:t>
            </a:r>
            <a:r>
              <a:rPr lang="en-US" dirty="0" err="1"/>
              <a:t>dvouprvkových</a:t>
            </a:r>
            <a:r>
              <a:rPr lang="en-US" dirty="0"/>
              <a:t> </a:t>
            </a:r>
            <a:r>
              <a:rPr lang="en-US" dirty="0" err="1"/>
              <a:t>podmnožin</a:t>
            </a:r>
            <a:r>
              <a:rPr lang="en-US" dirty="0"/>
              <a:t>, ale </a:t>
            </a:r>
            <a:r>
              <a:rPr lang="en-US" dirty="0" err="1"/>
              <a:t>uspořádaných</a:t>
            </a:r>
            <a:r>
              <a:rPr lang="en-US" dirty="0"/>
              <a:t> </a:t>
            </a:r>
            <a:r>
              <a:rPr lang="en-US" dirty="0" err="1"/>
              <a:t>dvojic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je </a:t>
            </a:r>
            <a:r>
              <a:rPr lang="en-US" dirty="0" err="1"/>
              <a:t>jednoznačně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první</a:t>
            </a:r>
            <a:r>
              <a:rPr lang="en-US" dirty="0"/>
              <a:t> (</a:t>
            </a:r>
            <a:r>
              <a:rPr lang="en-US" dirty="0" err="1"/>
              <a:t>zdrojovy</a:t>
            </a:r>
            <a:r>
              <a:rPr lang="en-US" dirty="0"/>
              <a:t>́ </a:t>
            </a:r>
            <a:r>
              <a:rPr lang="en-US" dirty="0" err="1"/>
              <a:t>vrchol</a:t>
            </a:r>
            <a:r>
              <a:rPr lang="en-US" dirty="0"/>
              <a:t>) a </a:t>
            </a:r>
            <a:r>
              <a:rPr lang="en-US" dirty="0" err="1"/>
              <a:t>druhy</a:t>
            </a:r>
            <a:r>
              <a:rPr lang="en-US" dirty="0"/>
              <a:t>́ (</a:t>
            </a:r>
            <a:r>
              <a:rPr lang="en-US" dirty="0" err="1"/>
              <a:t>cílovy</a:t>
            </a:r>
            <a:r>
              <a:rPr lang="en-US" dirty="0"/>
              <a:t>́ </a:t>
            </a:r>
            <a:r>
              <a:rPr lang="en-US" dirty="0" err="1"/>
              <a:t>vrchol</a:t>
            </a:r>
            <a:r>
              <a:rPr lang="en-US" dirty="0"/>
              <a:t>) </a:t>
            </a:r>
            <a:r>
              <a:rPr lang="en-US" dirty="0" err="1"/>
              <a:t>prvek</a:t>
            </a:r>
            <a:r>
              <a:rPr lang="en-US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85C44F-7C8F-8A40-B98A-A7CB438C6E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2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5"/>
    </mc:Choice>
    <mc:Fallback xmlns="">
      <p:transition spd="slow" advTm="55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OHODNOCENÝ GRAF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Ohodnoceny</a:t>
            </a:r>
            <a:r>
              <a:rPr lang="en-US" b="1" dirty="0"/>
              <a:t>́ </a:t>
            </a:r>
            <a:r>
              <a:rPr lang="en-US" b="1" dirty="0" err="1"/>
              <a:t>graf</a:t>
            </a:r>
            <a:r>
              <a:rPr lang="en-US" dirty="0"/>
              <a:t>. </a:t>
            </a:r>
            <a:r>
              <a:rPr lang="en-US" dirty="0" err="1"/>
              <a:t>Přiřazuje</a:t>
            </a:r>
            <a:r>
              <a:rPr lang="en-US" dirty="0"/>
              <a:t> </a:t>
            </a:r>
            <a:r>
              <a:rPr lang="en-US" dirty="0" err="1"/>
              <a:t>každé</a:t>
            </a:r>
            <a:r>
              <a:rPr lang="en-US" dirty="0"/>
              <a:t> </a:t>
            </a:r>
            <a:r>
              <a:rPr lang="en-US" dirty="0" err="1"/>
              <a:t>hraně</a:t>
            </a:r>
            <a:r>
              <a:rPr lang="en-US" dirty="0"/>
              <a:t> </a:t>
            </a:r>
            <a:r>
              <a:rPr lang="en-US" dirty="0" err="1"/>
              <a:t>reálné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nazýváme</a:t>
            </a:r>
            <a:r>
              <a:rPr lang="en-US" dirty="0"/>
              <a:t> </a:t>
            </a:r>
            <a:r>
              <a:rPr lang="en-US" dirty="0" err="1"/>
              <a:t>ohodnocení</a:t>
            </a:r>
            <a:r>
              <a:rPr lang="en-US" dirty="0"/>
              <a:t>. (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vlastnost</a:t>
            </a:r>
            <a:r>
              <a:rPr lang="en-US" dirty="0"/>
              <a:t> </a:t>
            </a:r>
            <a:r>
              <a:rPr lang="en-US" dirty="0" err="1"/>
              <a:t>nám</a:t>
            </a:r>
            <a:r>
              <a:rPr lang="en-US" dirty="0"/>
              <a:t> </a:t>
            </a:r>
            <a:r>
              <a:rPr lang="en-US" dirty="0" err="1"/>
              <a:t>umožní</a:t>
            </a:r>
            <a:r>
              <a:rPr lang="en-US" dirty="0"/>
              <a:t> </a:t>
            </a:r>
            <a:r>
              <a:rPr lang="en-US" dirty="0" err="1"/>
              <a:t>modelovat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vzdálenost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místy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mapě</a:t>
            </a:r>
            <a:r>
              <a:rPr lang="en-US" dirty="0"/>
              <a:t>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Formálně</a:t>
            </a:r>
            <a:r>
              <a:rPr lang="en-US" dirty="0"/>
              <a:t> k </a:t>
            </a:r>
            <a:r>
              <a:rPr lang="en-US" dirty="0" err="1"/>
              <a:t>definici</a:t>
            </a:r>
            <a:r>
              <a:rPr lang="en-US" dirty="0"/>
              <a:t> </a:t>
            </a:r>
            <a:r>
              <a:rPr lang="en-US" dirty="0" err="1"/>
              <a:t>grafu</a:t>
            </a:r>
            <a:r>
              <a:rPr lang="en-US" dirty="0"/>
              <a:t> </a:t>
            </a:r>
            <a:r>
              <a:rPr lang="en-US" dirty="0" err="1"/>
              <a:t>přidáme</a:t>
            </a:r>
            <a:r>
              <a:rPr lang="en-US" dirty="0"/>
              <a:t> </a:t>
            </a:r>
            <a:r>
              <a:rPr lang="en-US" dirty="0" err="1"/>
              <a:t>ohodnocovací</a:t>
            </a:r>
            <a:r>
              <a:rPr lang="en-US" dirty="0"/>
              <a:t> </a:t>
            </a:r>
            <a:r>
              <a:rPr lang="en-US" dirty="0" err="1"/>
              <a:t>funkci</a:t>
            </a:r>
            <a:r>
              <a:rPr lang="en-US" dirty="0"/>
              <a:t> 𝑒 : </a:t>
            </a:r>
            <a:r>
              <a:rPr lang="is-IS" dirty="0"/>
              <a:t>𝐸(𝐺) → R.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24CA72-0C85-0F4D-A7F8-642807FB14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2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9"/>
    </mc:Choice>
    <mc:Fallback xmlns="">
      <p:transition spd="slow" advTm="45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6|28.8|13|5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778</Words>
  <Application>Microsoft Macintosh PowerPoint</Application>
  <PresentationFormat>On-screen Show (4:3)</PresentationFormat>
  <Paragraphs>51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GRAFY</vt:lpstr>
      <vt:lpstr>GRAFY</vt:lpstr>
      <vt:lpstr>příklad</vt:lpstr>
      <vt:lpstr>možné znázornění příkladu</vt:lpstr>
      <vt:lpstr>GRAFY</vt:lpstr>
      <vt:lpstr>TYPY GRAFŮ</vt:lpstr>
      <vt:lpstr>příklady grafů</vt:lpstr>
      <vt:lpstr>ORIENTOVANÝ GRAF</vt:lpstr>
      <vt:lpstr>OHODNOCENÝ GRAF</vt:lpstr>
      <vt:lpstr>příklad OG</vt:lpstr>
      <vt:lpstr>MULTIGRAF</vt:lpstr>
      <vt:lpstr>GRAF JAKO RELACE</vt:lpstr>
      <vt:lpstr>příklad</vt:lpstr>
      <vt:lpstr>DALŠÍ SPOJENÉ POJMY</vt:lpstr>
      <vt:lpstr>APLIKACE</vt:lpstr>
      <vt:lpstr>SYNTAKTICKÝ STROM</vt:lpstr>
    </vt:vector>
  </TitlesOfParts>
  <Company>Fort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grafy</dc:title>
  <dc:creator>Bohumil Fort</dc:creator>
  <cp:lastModifiedBy>Bohumil Fořt</cp:lastModifiedBy>
  <cp:revision>21</cp:revision>
  <dcterms:created xsi:type="dcterms:W3CDTF">2017-10-29T13:11:52Z</dcterms:created>
  <dcterms:modified xsi:type="dcterms:W3CDTF">2020-04-11T21:15:17Z</dcterms:modified>
</cp:coreProperties>
</file>