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 18 March 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 18 March 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Statistika</a:t>
            </a:r>
            <a:r>
              <a:rPr lang="en-US" b="1" dirty="0" smtClean="0"/>
              <a:t> a </a:t>
            </a:r>
            <a:r>
              <a:rPr lang="en-US" b="1" dirty="0" err="1" smtClean="0"/>
              <a:t>pravděpodobnost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2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</a:t>
            </a:r>
            <a:r>
              <a:rPr lang="en-US" b="1" dirty="0" err="1" smtClean="0"/>
              <a:t>ravděpodobnostní</a:t>
            </a:r>
            <a:r>
              <a:rPr lang="en-US" b="1" dirty="0" smtClean="0"/>
              <a:t> </a:t>
            </a:r>
            <a:r>
              <a:rPr lang="en-US" b="1" dirty="0" err="1" smtClean="0"/>
              <a:t>rozložení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Náhodná</a:t>
            </a:r>
            <a:r>
              <a:rPr lang="en-US" b="1" dirty="0"/>
              <a:t> </a:t>
            </a:r>
            <a:r>
              <a:rPr lang="en-US" b="1" dirty="0" err="1"/>
              <a:t>proměnná</a:t>
            </a:r>
            <a:r>
              <a:rPr lang="en-US" dirty="0" smtClean="0"/>
              <a:t>, </a:t>
            </a:r>
            <a:r>
              <a:rPr lang="en-US" dirty="0"/>
              <a:t>𝐴 je </a:t>
            </a:r>
            <a:r>
              <a:rPr lang="en-US" dirty="0" err="1"/>
              <a:t>vlastnost</a:t>
            </a:r>
            <a:r>
              <a:rPr lang="en-US" dirty="0"/>
              <a:t>, </a:t>
            </a:r>
            <a:r>
              <a:rPr lang="en-US" dirty="0" err="1"/>
              <a:t>jejíž</a:t>
            </a:r>
            <a:r>
              <a:rPr lang="en-US" dirty="0"/>
              <a:t> </a:t>
            </a:r>
            <a:r>
              <a:rPr lang="en-US" dirty="0" err="1" smtClean="0"/>
              <a:t>hodnotu</a:t>
            </a:r>
            <a:r>
              <a:rPr lang="en-US" dirty="0" smtClean="0"/>
              <a:t> </a:t>
            </a:r>
            <a:r>
              <a:rPr lang="en-US" dirty="0" err="1" smtClean="0"/>
              <a:t>neznáme</a:t>
            </a:r>
            <a:r>
              <a:rPr lang="en-US" dirty="0" smtClean="0"/>
              <a:t>, </a:t>
            </a:r>
            <a:r>
              <a:rPr lang="en-US" dirty="0" err="1"/>
              <a:t>protože</a:t>
            </a:r>
            <a:r>
              <a:rPr lang="en-US" dirty="0"/>
              <a:t> o 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nemáme</a:t>
            </a:r>
            <a:r>
              <a:rPr lang="en-US" dirty="0"/>
              <a:t> dost </a:t>
            </a:r>
            <a:r>
              <a:rPr lang="en-US" dirty="0" err="1"/>
              <a:t>informací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 smtClean="0"/>
              <a:t>dosud</a:t>
            </a:r>
            <a:r>
              <a:rPr lang="en-US" dirty="0" smtClean="0"/>
              <a:t> </a:t>
            </a:r>
            <a:r>
              <a:rPr lang="en-US" dirty="0" err="1"/>
              <a:t>žádné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nenabyla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/>
              <a:t>Většinou</a:t>
            </a:r>
            <a:r>
              <a:rPr lang="en-US" dirty="0"/>
              <a:t> </a:t>
            </a:r>
            <a:r>
              <a:rPr lang="en-US" dirty="0" err="1" smtClean="0"/>
              <a:t>máme</a:t>
            </a:r>
            <a:r>
              <a:rPr lang="en-US" dirty="0" smtClean="0"/>
              <a:t> </a:t>
            </a:r>
            <a:r>
              <a:rPr lang="en-US" dirty="0" err="1"/>
              <a:t>nějaké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o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vlastnosti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/>
              <a:t>vyloučit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téměř</a:t>
            </a:r>
            <a:r>
              <a:rPr lang="en-US" dirty="0"/>
              <a:t> </a:t>
            </a:r>
            <a:r>
              <a:rPr lang="en-US" dirty="0" err="1"/>
              <a:t>vyloučit</a:t>
            </a:r>
            <a:r>
              <a:rPr lang="en-US" dirty="0"/>
              <a:t> </a:t>
            </a:r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, </a:t>
            </a:r>
            <a:r>
              <a:rPr lang="en-US" dirty="0" err="1" smtClean="0"/>
              <a:t>například</a:t>
            </a:r>
            <a:r>
              <a:rPr lang="en-US" dirty="0" smtClean="0"/>
              <a:t> </a:t>
            </a:r>
            <a:r>
              <a:rPr lang="en-US" dirty="0" err="1" smtClean="0"/>
              <a:t>minulá</a:t>
            </a:r>
            <a:r>
              <a:rPr lang="en-US" dirty="0" smtClean="0"/>
              <a:t> </a:t>
            </a:r>
            <a:r>
              <a:rPr lang="en-US" dirty="0" err="1" smtClean="0"/>
              <a:t>pozorování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450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</a:t>
            </a:r>
            <a:r>
              <a:rPr lang="en-US" b="1" dirty="0" err="1" smtClean="0"/>
              <a:t>ravděpodobnostní</a:t>
            </a:r>
            <a:r>
              <a:rPr lang="en-US" b="1" dirty="0" smtClean="0"/>
              <a:t> </a:t>
            </a:r>
            <a:r>
              <a:rPr lang="en-US" b="1" dirty="0" err="1" smtClean="0"/>
              <a:t>rozdělení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Pravděpodobnostní</a:t>
            </a:r>
            <a:r>
              <a:rPr lang="en-US" dirty="0"/>
              <a:t> </a:t>
            </a:r>
            <a:r>
              <a:rPr lang="en-US" dirty="0" err="1" smtClean="0"/>
              <a:t>rozdělení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r>
              <a:rPr lang="en-US" dirty="0" smtClean="0"/>
              <a:t>, 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distribuce</a:t>
            </a:r>
            <a:r>
              <a:rPr lang="en-US" dirty="0" smtClean="0"/>
              <a:t>) </a:t>
            </a:r>
            <a:r>
              <a:rPr lang="en-US" dirty="0" err="1"/>
              <a:t>jevu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vlastnosti</a:t>
            </a:r>
            <a:r>
              <a:rPr lang="en-US" dirty="0"/>
              <a:t> </a:t>
            </a:r>
            <a:r>
              <a:rPr lang="en-US" dirty="0" smtClean="0"/>
              <a:t>𝐴, </a:t>
            </a:r>
            <a:r>
              <a:rPr lang="en-US" dirty="0"/>
              <a:t>je </a:t>
            </a:r>
            <a:r>
              <a:rPr lang="en-US" dirty="0" err="1"/>
              <a:t>funkce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pro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/>
              <a:t>pravděpodobnost</a:t>
            </a:r>
            <a:r>
              <a:rPr lang="en-US" dirty="0" smtClean="0"/>
              <a:t>, s </a:t>
            </a:r>
            <a:r>
              <a:rPr lang="en-US" dirty="0" err="1"/>
              <a:t>jakou</a:t>
            </a:r>
            <a:r>
              <a:rPr lang="en-US" dirty="0"/>
              <a:t> </a:t>
            </a:r>
            <a:r>
              <a:rPr lang="en-US" dirty="0" err="1"/>
              <a:t>vlastnost</a:t>
            </a:r>
            <a:r>
              <a:rPr lang="en-US" dirty="0"/>
              <a:t> 𝐴 </a:t>
            </a:r>
            <a:r>
              <a:rPr lang="en-US" dirty="0" err="1"/>
              <a:t>nabude</a:t>
            </a:r>
            <a:r>
              <a:rPr lang="en-US" dirty="0"/>
              <a:t>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Formálně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jedná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funkci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is-IS" dirty="0" smtClean="0"/>
              <a:t>	𝑝 </a:t>
            </a:r>
            <a:r>
              <a:rPr lang="is-IS" dirty="0"/>
              <a:t>: 𝑋 → [0, 1</a:t>
            </a:r>
            <a:r>
              <a:rPr lang="is-IS" dirty="0" smtClean="0"/>
              <a:t>]</a:t>
            </a:r>
          </a:p>
          <a:p>
            <a:pPr marL="0" indent="0">
              <a:buNone/>
            </a:pP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/>
              <a:t>𝑋 je </a:t>
            </a:r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/>
              <a:t>možných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en-US" dirty="0"/>
              <a:t> </a:t>
            </a:r>
            <a:r>
              <a:rPr lang="en-US" dirty="0" err="1"/>
              <a:t>příslušné</a:t>
            </a:r>
            <a:r>
              <a:rPr lang="en-US" dirty="0"/>
              <a:t> </a:t>
            </a:r>
            <a:r>
              <a:rPr lang="en-US" dirty="0" err="1"/>
              <a:t>vlastnosti</a:t>
            </a:r>
            <a:r>
              <a:rPr lang="en-US" dirty="0"/>
              <a:t> 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0, 1] je </a:t>
            </a:r>
            <a:r>
              <a:rPr lang="en-US" dirty="0" err="1" smtClean="0"/>
              <a:t>uzavřený</a:t>
            </a:r>
            <a:r>
              <a:rPr lang="en-US" dirty="0"/>
              <a:t> </a:t>
            </a:r>
            <a:r>
              <a:rPr lang="en-US" dirty="0" smtClean="0"/>
              <a:t>interval </a:t>
            </a:r>
            <a:r>
              <a:rPr lang="en-US" dirty="0"/>
              <a:t>od </a:t>
            </a:r>
            <a:r>
              <a:rPr lang="en-US" dirty="0" err="1"/>
              <a:t>nuly</a:t>
            </a:r>
            <a:r>
              <a:rPr lang="en-US" dirty="0"/>
              <a:t> do </a:t>
            </a:r>
            <a:r>
              <a:rPr lang="en-US" dirty="0" err="1"/>
              <a:t>jedné</a:t>
            </a:r>
            <a:r>
              <a:rPr lang="en-US" dirty="0"/>
              <a:t>, </a:t>
            </a:r>
            <a:r>
              <a:rPr lang="en-US" dirty="0" err="1" smtClean="0"/>
              <a:t>tedy</a:t>
            </a:r>
            <a:endParaRPr lang="en-US" dirty="0" smtClean="0"/>
          </a:p>
          <a:p>
            <a:pPr marL="0" indent="0">
              <a:buNone/>
            </a:pPr>
            <a:r>
              <a:rPr lang="is-IS" dirty="0" smtClean="0"/>
              <a:t>	∀</a:t>
            </a:r>
            <a:r>
              <a:rPr lang="is-IS" dirty="0"/>
              <a:t>𝑥 ∈ 𝑋(𝑝(𝑥) ≤ 1 ∧ 𝑝(𝑥) ≥ 0</a:t>
            </a:r>
            <a:r>
              <a:rPr lang="is-IS" dirty="0" smtClean="0"/>
              <a:t>).</a:t>
            </a:r>
            <a:endParaRPr lang="is-I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6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</a:t>
            </a:r>
            <a:r>
              <a:rPr lang="en-US" b="1" dirty="0" err="1" smtClean="0"/>
              <a:t>ravděpodobnostní</a:t>
            </a:r>
            <a:r>
              <a:rPr lang="en-US" b="1" dirty="0" smtClean="0"/>
              <a:t> </a:t>
            </a:r>
            <a:r>
              <a:rPr lang="en-US" b="1" dirty="0" err="1" smtClean="0"/>
              <a:t>rozdělení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usí</a:t>
            </a:r>
            <a:r>
              <a:rPr lang="en-US" dirty="0" smtClean="0"/>
              <a:t> </a:t>
            </a:r>
            <a:r>
              <a:rPr lang="en-US" dirty="0" err="1"/>
              <a:t>platit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součet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 pro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cs-CZ" dirty="0" smtClean="0"/>
              <a:t>1</a:t>
            </a:r>
            <a:r>
              <a:rPr lang="cs-CZ" dirty="0"/>
              <a:t>, </a:t>
            </a:r>
            <a:r>
              <a:rPr lang="cs-CZ" dirty="0" smtClean="0"/>
              <a:t>tedy</a:t>
            </a:r>
          </a:p>
          <a:p>
            <a:endParaRPr lang="cs-CZ" dirty="0"/>
          </a:p>
          <a:p>
            <a:r>
              <a:rPr lang="el-GR" dirty="0" smtClean="0"/>
              <a:t>𝑥</a:t>
            </a:r>
            <a:r>
              <a:rPr lang="el-GR" dirty="0"/>
              <a:t>∈</a:t>
            </a:r>
            <a:r>
              <a:rPr lang="el-GR" dirty="0" smtClean="0"/>
              <a:t>𝑋</a:t>
            </a:r>
          </a:p>
          <a:p>
            <a:r>
              <a:rPr lang="is-IS" dirty="0" smtClean="0"/>
              <a:t>𝑝(𝑥) = 1</a:t>
            </a:r>
          </a:p>
          <a:p>
            <a:endParaRPr lang="en-US" dirty="0" smtClean="0"/>
          </a:p>
          <a:p>
            <a:r>
              <a:rPr lang="en-US" dirty="0" err="1" smtClean="0"/>
              <a:t>Zároveň</a:t>
            </a:r>
            <a:r>
              <a:rPr lang="en-US" dirty="0"/>
              <a:t> </a:t>
            </a:r>
            <a:r>
              <a:rPr lang="en-US" dirty="0" err="1" smtClean="0"/>
              <a:t>platí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is-IS" dirty="0" smtClean="0"/>
              <a:t>𝑝</a:t>
            </a:r>
            <a:r>
              <a:rPr lang="is-IS" dirty="0"/>
              <a:t>(𝑥) = 𝑃(𝐴 = 𝑥</a:t>
            </a:r>
            <a:r>
              <a:rPr lang="is-IS" dirty="0" smtClean="0"/>
              <a:t>)</a:t>
            </a:r>
          </a:p>
          <a:p>
            <a:endParaRPr lang="is-I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H</a:t>
            </a:r>
            <a:r>
              <a:rPr lang="en-US" dirty="0" err="1" smtClean="0"/>
              <a:t>odnota</a:t>
            </a:r>
            <a:r>
              <a:rPr lang="en-US" dirty="0" smtClean="0"/>
              <a:t> </a:t>
            </a:r>
            <a:r>
              <a:rPr lang="en-US" dirty="0" err="1"/>
              <a:t>pravděpodobnostního</a:t>
            </a:r>
            <a:r>
              <a:rPr lang="en-US" dirty="0"/>
              <a:t> </a:t>
            </a:r>
            <a:r>
              <a:rPr lang="en-US" dirty="0" err="1"/>
              <a:t>rozložení</a:t>
            </a:r>
            <a:r>
              <a:rPr lang="en-US" dirty="0"/>
              <a:t> (</a:t>
            </a:r>
            <a:r>
              <a:rPr lang="en-US" dirty="0" err="1"/>
              <a:t>malé</a:t>
            </a:r>
            <a:r>
              <a:rPr lang="en-US" dirty="0"/>
              <a:t> 𝑝) je </a:t>
            </a:r>
            <a:r>
              <a:rPr lang="en-US" dirty="0" err="1"/>
              <a:t>rovna</a:t>
            </a:r>
            <a:r>
              <a:rPr lang="en-US" dirty="0"/>
              <a:t> </a:t>
            </a:r>
            <a:r>
              <a:rPr lang="en-US" dirty="0" err="1" smtClean="0"/>
              <a:t>pravděpodobnosti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velké</a:t>
            </a:r>
            <a:r>
              <a:rPr lang="en-US" dirty="0"/>
              <a:t> 𝑃,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obecná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), s </a:t>
            </a:r>
            <a:r>
              <a:rPr lang="en-US" dirty="0" err="1"/>
              <a:t>jakou</a:t>
            </a:r>
            <a:r>
              <a:rPr lang="en-US" dirty="0"/>
              <a:t> </a:t>
            </a:r>
            <a:r>
              <a:rPr lang="en-US" dirty="0" err="1"/>
              <a:t>vlastnost</a:t>
            </a:r>
            <a:r>
              <a:rPr lang="en-US" dirty="0"/>
              <a:t> 𝐴 </a:t>
            </a:r>
            <a:r>
              <a:rPr lang="en-US" dirty="0" err="1" smtClean="0"/>
              <a:t>nabude</a:t>
            </a:r>
            <a:r>
              <a:rPr lang="en-US" dirty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 </a:t>
            </a:r>
            <a:r>
              <a:rPr lang="en-US" dirty="0"/>
              <a:t>𝑥. </a:t>
            </a:r>
            <a:r>
              <a:rPr lang="en-US" dirty="0" err="1"/>
              <a:t>Dvojice</a:t>
            </a:r>
            <a:r>
              <a:rPr lang="en-US" dirty="0"/>
              <a:t> (𝑋, 𝑝),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možných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en-US" dirty="0"/>
              <a:t> </a:t>
            </a:r>
            <a:r>
              <a:rPr lang="en-US" dirty="0" err="1" smtClean="0"/>
              <a:t>vlastnosti</a:t>
            </a:r>
            <a:r>
              <a:rPr lang="en-US" dirty="0"/>
              <a:t> </a:t>
            </a:r>
            <a:r>
              <a:rPr lang="en-US" dirty="0" err="1" smtClean="0"/>
              <a:t>spolu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pravděpodobnostním</a:t>
            </a:r>
            <a:r>
              <a:rPr lang="en-US" dirty="0"/>
              <a:t> </a:t>
            </a:r>
            <a:r>
              <a:rPr lang="en-US" dirty="0" err="1"/>
              <a:t>rozložením</a:t>
            </a:r>
            <a:r>
              <a:rPr lang="en-US" dirty="0"/>
              <a:t>, se </a:t>
            </a:r>
            <a:r>
              <a:rPr lang="en-US" dirty="0" err="1" smtClean="0"/>
              <a:t>nazývá</a:t>
            </a:r>
            <a:r>
              <a:rPr lang="en-US" dirty="0" smtClean="0"/>
              <a:t> </a:t>
            </a:r>
            <a:r>
              <a:rPr lang="en-US" dirty="0" err="1" smtClean="0"/>
              <a:t>pravděpodobnostní</a:t>
            </a:r>
            <a:r>
              <a:rPr lang="en-US" dirty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.)</a:t>
            </a:r>
            <a:endParaRPr lang="en-US" dirty="0"/>
          </a:p>
        </p:txBody>
      </p:sp>
      <p:pic>
        <p:nvPicPr>
          <p:cNvPr id="5" name="Picture 4" descr="pravro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34" y="2369165"/>
            <a:ext cx="20447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</a:t>
            </a:r>
            <a:r>
              <a:rPr lang="en-US" b="1" dirty="0" err="1" smtClean="0"/>
              <a:t>rčení</a:t>
            </a:r>
            <a:r>
              <a:rPr lang="en-US" b="1" dirty="0" smtClean="0"/>
              <a:t> </a:t>
            </a:r>
            <a:r>
              <a:rPr lang="en-US" b="1" dirty="0" err="1" smtClean="0"/>
              <a:t>pravděpodobnostního</a:t>
            </a:r>
            <a:r>
              <a:rPr lang="en-US" b="1" dirty="0" smtClean="0"/>
              <a:t> </a:t>
            </a:r>
            <a:r>
              <a:rPr lang="en-US" b="1" dirty="0" err="1" smtClean="0"/>
              <a:t>rozložení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možnost</a:t>
            </a:r>
            <a:r>
              <a:rPr lang="en-US" dirty="0" smtClean="0"/>
              <a:t>: </a:t>
            </a:r>
            <a:r>
              <a:rPr lang="en-US" dirty="0" err="1"/>
              <a:t>použití</a:t>
            </a:r>
            <a:r>
              <a:rPr lang="en-US" dirty="0"/>
              <a:t> </a:t>
            </a:r>
            <a:r>
              <a:rPr lang="en-US" dirty="0" err="1"/>
              <a:t>nějaké</a:t>
            </a:r>
            <a:r>
              <a:rPr lang="en-US" dirty="0"/>
              <a:t> „</a:t>
            </a:r>
            <a:r>
              <a:rPr lang="en-US" dirty="0" err="1"/>
              <a:t>ideální</a:t>
            </a:r>
            <a:r>
              <a:rPr lang="en-US" dirty="0"/>
              <a:t>” </a:t>
            </a:r>
            <a:r>
              <a:rPr lang="en-US" dirty="0" err="1"/>
              <a:t>funkce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/>
              <a:t>vychází</a:t>
            </a:r>
            <a:r>
              <a:rPr lang="en-US" dirty="0"/>
              <a:t> z </a:t>
            </a:r>
            <a:r>
              <a:rPr lang="en-US" dirty="0" err="1"/>
              <a:t>našich</a:t>
            </a:r>
            <a:r>
              <a:rPr lang="en-US" dirty="0"/>
              <a:t> </a:t>
            </a:r>
            <a:r>
              <a:rPr lang="en-US" dirty="0" err="1"/>
              <a:t>předpokladů</a:t>
            </a:r>
            <a:r>
              <a:rPr lang="en-US" dirty="0"/>
              <a:t> o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vlastnosti</a:t>
            </a:r>
            <a:r>
              <a:rPr lang="en-US" dirty="0" smtClean="0"/>
              <a:t>. (</a:t>
            </a:r>
            <a:r>
              <a:rPr lang="en-US" dirty="0" err="1" smtClean="0"/>
              <a:t>například</a:t>
            </a:r>
            <a:r>
              <a:rPr lang="en-US" dirty="0" smtClean="0"/>
              <a:t> </a:t>
            </a:r>
            <a:r>
              <a:rPr lang="en-US" dirty="0" err="1" smtClean="0"/>
              <a:t>hod</a:t>
            </a:r>
            <a:r>
              <a:rPr lang="en-US" dirty="0" smtClean="0"/>
              <a:t> </a:t>
            </a:r>
            <a:r>
              <a:rPr lang="en-US" dirty="0" err="1" smtClean="0"/>
              <a:t>kostkou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Druhá</a:t>
            </a:r>
            <a:r>
              <a:rPr lang="en-US" dirty="0" smtClean="0"/>
              <a:t> </a:t>
            </a:r>
            <a:r>
              <a:rPr lang="en-US" dirty="0" err="1" smtClean="0"/>
              <a:t>možnost</a:t>
            </a:r>
            <a:r>
              <a:rPr lang="en-US" dirty="0" smtClean="0"/>
              <a:t>: </a:t>
            </a:r>
            <a:r>
              <a:rPr lang="en-US" dirty="0" err="1"/>
              <a:t>určovat</a:t>
            </a:r>
            <a:r>
              <a:rPr lang="en-US" dirty="0"/>
              <a:t> 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 smtClean="0"/>
              <a:t>měření</a:t>
            </a:r>
            <a:r>
              <a:rPr lang="en-US" dirty="0"/>
              <a:t> </a:t>
            </a:r>
            <a:r>
              <a:rPr lang="en-US" dirty="0" err="1" smtClean="0"/>
              <a:t>provedeného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minulosti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zachyceno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statistickém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 smtClean="0"/>
              <a:t>. (</a:t>
            </a:r>
            <a:r>
              <a:rPr lang="en-US" dirty="0" err="1" smtClean="0"/>
              <a:t>například</a:t>
            </a:r>
            <a:r>
              <a:rPr lang="en-US" dirty="0" smtClean="0"/>
              <a:t> 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r>
              <a:rPr lang="en-US" dirty="0" smtClean="0"/>
              <a:t> </a:t>
            </a:r>
            <a:r>
              <a:rPr lang="en-US" dirty="0" err="1" smtClean="0"/>
              <a:t>slov</a:t>
            </a:r>
            <a:r>
              <a:rPr lang="en-US" dirty="0" smtClean="0"/>
              <a:t>, </a:t>
            </a:r>
            <a:r>
              <a:rPr lang="en-US" dirty="0" err="1" smtClean="0"/>
              <a:t>sousloví</a:t>
            </a:r>
            <a:r>
              <a:rPr lang="en-US" dirty="0" smtClean="0"/>
              <a:t>, </a:t>
            </a:r>
            <a:r>
              <a:rPr lang="en-US" dirty="0" err="1" smtClean="0"/>
              <a:t>slovních</a:t>
            </a:r>
            <a:r>
              <a:rPr lang="en-US" dirty="0" smtClean="0"/>
              <a:t> </a:t>
            </a:r>
            <a:r>
              <a:rPr lang="en-US" dirty="0" err="1" smtClean="0"/>
              <a:t>druhů</a:t>
            </a:r>
            <a:r>
              <a:rPr lang="en-US" dirty="0" smtClean="0"/>
              <a:t> v </a:t>
            </a:r>
            <a:r>
              <a:rPr lang="en-US" dirty="0" err="1" smtClean="0"/>
              <a:t>jazyku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51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 err="1" smtClean="0"/>
              <a:t>uniformní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pravděpodobnostní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rozložení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Uniformní</a:t>
            </a:r>
            <a:r>
              <a:rPr lang="en-US" dirty="0"/>
              <a:t> </a:t>
            </a:r>
            <a:r>
              <a:rPr lang="en-US" dirty="0" err="1"/>
              <a:t>rozložení</a:t>
            </a:r>
            <a:r>
              <a:rPr lang="en-US" dirty="0"/>
              <a:t> je </a:t>
            </a:r>
            <a:r>
              <a:rPr lang="en-US" dirty="0" err="1"/>
              <a:t>takové</a:t>
            </a:r>
            <a:r>
              <a:rPr lang="en-US" dirty="0"/>
              <a:t>, v </a:t>
            </a:r>
            <a:r>
              <a:rPr lang="en-US" dirty="0" err="1"/>
              <a:t>němž</a:t>
            </a:r>
            <a:r>
              <a:rPr lang="en-US" dirty="0"/>
              <a:t>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 smtClean="0"/>
              <a:t>hodnoty</a:t>
            </a:r>
            <a:r>
              <a:rPr lang="en-US" dirty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přibližně</a:t>
            </a:r>
            <a:r>
              <a:rPr lang="en-US" dirty="0"/>
              <a:t> </a:t>
            </a:r>
            <a:r>
              <a:rPr lang="en-US" dirty="0" err="1" smtClean="0"/>
              <a:t>stejnou</a:t>
            </a:r>
            <a:r>
              <a:rPr lang="en-US" dirty="0" smtClean="0"/>
              <a:t> </a:t>
            </a:r>
            <a:r>
              <a:rPr lang="en-US" dirty="0" err="1"/>
              <a:t>pravděpodobnost</a:t>
            </a:r>
            <a:r>
              <a:rPr lang="en-US" dirty="0"/>
              <a:t>. </a:t>
            </a:r>
            <a:r>
              <a:rPr lang="en-US" dirty="0" err="1"/>
              <a:t>Grafem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body </a:t>
            </a:r>
            <a:r>
              <a:rPr lang="en-US" dirty="0" err="1"/>
              <a:t>uspořádané</a:t>
            </a:r>
            <a:r>
              <a:rPr lang="en-US" dirty="0"/>
              <a:t> </a:t>
            </a:r>
            <a:r>
              <a:rPr lang="en-US" dirty="0" err="1"/>
              <a:t>přibližně</a:t>
            </a:r>
            <a:r>
              <a:rPr lang="en-US" dirty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přímky</a:t>
            </a:r>
            <a:r>
              <a:rPr lang="en-US" dirty="0" smtClean="0"/>
              <a:t> </a:t>
            </a:r>
            <a:r>
              <a:rPr lang="en-US" dirty="0" err="1"/>
              <a:t>vodorovné</a:t>
            </a:r>
            <a:r>
              <a:rPr lang="en-US" dirty="0"/>
              <a:t> s </a:t>
            </a:r>
            <a:r>
              <a:rPr lang="en-US" dirty="0" err="1"/>
              <a:t>osou</a:t>
            </a:r>
            <a:r>
              <a:rPr lang="en-US" dirty="0"/>
              <a:t> 𝑥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Příkladem</a:t>
            </a:r>
            <a:r>
              <a:rPr lang="en-US" dirty="0" smtClean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být</a:t>
            </a:r>
            <a:r>
              <a:rPr lang="en-US" dirty="0"/>
              <a:t> </a:t>
            </a:r>
            <a:r>
              <a:rPr lang="en-US" dirty="0" err="1"/>
              <a:t>pravděpodobnostní</a:t>
            </a:r>
            <a:r>
              <a:rPr lang="en-US" dirty="0"/>
              <a:t> </a:t>
            </a:r>
            <a:r>
              <a:rPr lang="en-US" dirty="0" err="1" smtClean="0"/>
              <a:t>rozložení</a:t>
            </a:r>
            <a:r>
              <a:rPr lang="en-US" dirty="0" smtClean="0"/>
              <a:t> </a:t>
            </a:r>
            <a:r>
              <a:rPr lang="en-US" dirty="0" err="1" smtClean="0"/>
              <a:t>výsledků</a:t>
            </a:r>
            <a:r>
              <a:rPr lang="en-US" dirty="0" smtClean="0"/>
              <a:t> </a:t>
            </a:r>
            <a:r>
              <a:rPr lang="en-US" dirty="0" err="1"/>
              <a:t>hodu</a:t>
            </a:r>
            <a:r>
              <a:rPr lang="en-US" dirty="0"/>
              <a:t> </a:t>
            </a:r>
            <a:r>
              <a:rPr lang="en-US" dirty="0" err="1"/>
              <a:t>vyváženou</a:t>
            </a:r>
            <a:r>
              <a:rPr lang="en-US" dirty="0"/>
              <a:t> </a:t>
            </a:r>
            <a:r>
              <a:rPr lang="en-US" dirty="0" err="1"/>
              <a:t>kostkou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9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n</a:t>
            </a:r>
            <a:r>
              <a:rPr lang="en-US" b="1" dirty="0" err="1" smtClean="0"/>
              <a:t>ormální</a:t>
            </a:r>
            <a:r>
              <a:rPr lang="en-US" b="1" dirty="0" smtClean="0"/>
              <a:t> </a:t>
            </a:r>
            <a:r>
              <a:rPr lang="en-US" b="1" dirty="0" err="1" smtClean="0"/>
              <a:t>pravděpodobnostní</a:t>
            </a:r>
            <a:r>
              <a:rPr lang="en-US" b="1" dirty="0" smtClean="0"/>
              <a:t> </a:t>
            </a:r>
            <a:r>
              <a:rPr lang="en-US" b="1" dirty="0" err="1" smtClean="0"/>
              <a:t>rozložení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Normální</a:t>
            </a:r>
            <a:r>
              <a:rPr lang="en-US" dirty="0"/>
              <a:t> </a:t>
            </a:r>
            <a:r>
              <a:rPr lang="en-US" dirty="0" err="1"/>
              <a:t>rozložení</a:t>
            </a:r>
            <a:r>
              <a:rPr lang="en-US" dirty="0"/>
              <a:t> se </a:t>
            </a:r>
            <a:r>
              <a:rPr lang="en-US" dirty="0" err="1"/>
              <a:t>vyznačuje</a:t>
            </a:r>
            <a:r>
              <a:rPr lang="en-US" dirty="0"/>
              <a:t> </a:t>
            </a:r>
            <a:r>
              <a:rPr lang="en-US" dirty="0" err="1"/>
              <a:t>tím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nejpravděpodobnější</a:t>
            </a:r>
            <a:r>
              <a:rPr lang="en-US" dirty="0"/>
              <a:t> </a:t>
            </a:r>
            <a:r>
              <a:rPr lang="en-US" dirty="0" err="1" smtClean="0"/>
              <a:t>hodnoty</a:t>
            </a:r>
            <a:r>
              <a:rPr lang="en-US" dirty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/>
              <a:t>blízké</a:t>
            </a:r>
            <a:r>
              <a:rPr lang="en-US" dirty="0"/>
              <a:t> </a:t>
            </a:r>
            <a:r>
              <a:rPr lang="en-US" dirty="0" err="1"/>
              <a:t>průměru</a:t>
            </a:r>
            <a:r>
              <a:rPr lang="en-US" dirty="0"/>
              <a:t> a s </a:t>
            </a:r>
            <a:r>
              <a:rPr lang="en-US" dirty="0" err="1"/>
              <a:t>větší</a:t>
            </a:r>
            <a:r>
              <a:rPr lang="en-US" dirty="0"/>
              <a:t> </a:t>
            </a:r>
            <a:r>
              <a:rPr lang="en-US" dirty="0" err="1"/>
              <a:t>odchylkou</a:t>
            </a:r>
            <a:r>
              <a:rPr lang="en-US" dirty="0"/>
              <a:t> od </a:t>
            </a:r>
            <a:r>
              <a:rPr lang="en-US" dirty="0" err="1"/>
              <a:t>průměru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klesá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Graf </a:t>
            </a:r>
            <a:r>
              <a:rPr lang="en-US" dirty="0" err="1"/>
              <a:t>takového</a:t>
            </a:r>
            <a:r>
              <a:rPr lang="en-US" dirty="0"/>
              <a:t> </a:t>
            </a:r>
            <a:r>
              <a:rPr lang="en-US" dirty="0" err="1"/>
              <a:t>rozložení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dirty="0" err="1"/>
              <a:t>zvonu</a:t>
            </a:r>
            <a:r>
              <a:rPr lang="en-US" dirty="0"/>
              <a:t>, </a:t>
            </a:r>
            <a:r>
              <a:rPr lang="en-US" dirty="0" err="1"/>
              <a:t>např</a:t>
            </a:r>
            <a:r>
              <a:rPr lang="en-US" dirty="0"/>
              <a:t>.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4" name="Picture 3" descr="nor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074" y="3263960"/>
            <a:ext cx="58420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3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Zipfovo</a:t>
            </a:r>
            <a:r>
              <a:rPr lang="en-US" b="1" dirty="0" smtClean="0"/>
              <a:t> </a:t>
            </a:r>
            <a:r>
              <a:rPr lang="en-US" b="1" dirty="0" err="1" smtClean="0"/>
              <a:t>pravděpodobnostní</a:t>
            </a:r>
            <a:r>
              <a:rPr lang="en-US" b="1" dirty="0" smtClean="0"/>
              <a:t> </a:t>
            </a:r>
            <a:r>
              <a:rPr lang="en-US" b="1" dirty="0" err="1" smtClean="0"/>
              <a:t>rozložení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Zipfovo</a:t>
            </a:r>
            <a:r>
              <a:rPr lang="en-US" dirty="0"/>
              <a:t> </a:t>
            </a:r>
            <a:r>
              <a:rPr lang="en-US" dirty="0" err="1" smtClean="0"/>
              <a:t>rozložení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/>
              <a:t>několik</a:t>
            </a:r>
            <a:r>
              <a:rPr lang="en-US" dirty="0"/>
              <a:t> </a:t>
            </a:r>
            <a:r>
              <a:rPr lang="en-US" dirty="0" err="1"/>
              <a:t>málo</a:t>
            </a:r>
            <a:r>
              <a:rPr lang="en-US" dirty="0"/>
              <a:t> </a:t>
            </a:r>
            <a:r>
              <a:rPr lang="en-US" dirty="0" err="1"/>
              <a:t>nejčastějších</a:t>
            </a:r>
            <a:r>
              <a:rPr lang="en-US" dirty="0"/>
              <a:t> </a:t>
            </a:r>
            <a:r>
              <a:rPr lang="en-US" dirty="0" err="1" smtClean="0"/>
              <a:t>hodnot</a:t>
            </a:r>
            <a:r>
              <a:rPr lang="en-US" dirty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/>
              <a:t>velkou</a:t>
            </a:r>
            <a:r>
              <a:rPr lang="en-US" dirty="0"/>
              <a:t> </a:t>
            </a:r>
            <a:r>
              <a:rPr lang="en-US" dirty="0" err="1" smtClean="0"/>
              <a:t>pravděpodobnost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každou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hodnotou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setřídění</a:t>
            </a:r>
            <a:r>
              <a:rPr lang="en-US" dirty="0" smtClean="0"/>
              <a:t> od </a:t>
            </a:r>
            <a:r>
              <a:rPr lang="en-US" dirty="0" err="1" smtClean="0"/>
              <a:t>nejčastější</a:t>
            </a:r>
            <a:r>
              <a:rPr lang="en-US" dirty="0"/>
              <a:t>) </a:t>
            </a:r>
            <a:r>
              <a:rPr lang="en-US" dirty="0" err="1"/>
              <a:t>tato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prudce</a:t>
            </a:r>
            <a:r>
              <a:rPr lang="en-US" dirty="0"/>
              <a:t> </a:t>
            </a:r>
            <a:r>
              <a:rPr lang="en-US" dirty="0" err="1" smtClean="0"/>
              <a:t>klesá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zip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06" y="2995585"/>
            <a:ext cx="4722623" cy="327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48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Zipfův</a:t>
            </a:r>
            <a:r>
              <a:rPr lang="en-US" b="1" dirty="0" smtClean="0"/>
              <a:t> </a:t>
            </a:r>
            <a:r>
              <a:rPr lang="en-US" b="1" dirty="0" err="1" smtClean="0"/>
              <a:t>zákon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Zipfovo</a:t>
            </a:r>
            <a:r>
              <a:rPr lang="en-US" dirty="0" smtClean="0"/>
              <a:t> </a:t>
            </a:r>
            <a:r>
              <a:rPr lang="en-US" dirty="0" err="1"/>
              <a:t>rozložení</a:t>
            </a:r>
            <a:r>
              <a:rPr lang="en-US" dirty="0"/>
              <a:t> </a:t>
            </a:r>
            <a:r>
              <a:rPr lang="en-US" dirty="0" err="1"/>
              <a:t>výstižně</a:t>
            </a:r>
            <a:r>
              <a:rPr lang="en-US" dirty="0"/>
              <a:t> </a:t>
            </a:r>
            <a:r>
              <a:rPr lang="en-US" dirty="0" err="1" smtClean="0"/>
              <a:t>popisuje</a:t>
            </a:r>
            <a:r>
              <a:rPr lang="en-US" dirty="0" smtClean="0"/>
              <a:t> </a:t>
            </a:r>
            <a:r>
              <a:rPr lang="en-US" dirty="0" err="1"/>
              <a:t>velké</a:t>
            </a:r>
            <a:r>
              <a:rPr lang="en-US" dirty="0"/>
              <a:t> </a:t>
            </a:r>
            <a:r>
              <a:rPr lang="en-US" dirty="0" err="1"/>
              <a:t>množství</a:t>
            </a:r>
            <a:r>
              <a:rPr lang="en-US" dirty="0"/>
              <a:t> </a:t>
            </a:r>
            <a:r>
              <a:rPr lang="en-US" dirty="0" err="1"/>
              <a:t>jevů</a:t>
            </a:r>
            <a:r>
              <a:rPr lang="en-US" dirty="0" smtClean="0"/>
              <a:t>, proto se </a:t>
            </a:r>
            <a:r>
              <a:rPr lang="en-US" dirty="0" err="1"/>
              <a:t>někdy</a:t>
            </a:r>
            <a:r>
              <a:rPr lang="en-US" dirty="0"/>
              <a:t> </a:t>
            </a:r>
            <a:r>
              <a:rPr lang="en-US" dirty="0" err="1"/>
              <a:t>označuje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„</a:t>
            </a:r>
            <a:r>
              <a:rPr lang="en-US" dirty="0" err="1"/>
              <a:t>Zipfův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”. </a:t>
            </a:r>
            <a:endParaRPr lang="en-US" dirty="0" smtClean="0"/>
          </a:p>
          <a:p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přirozeném</a:t>
            </a:r>
            <a:r>
              <a:rPr lang="en-US" dirty="0"/>
              <a:t> </a:t>
            </a:r>
            <a:r>
              <a:rPr lang="en-US" dirty="0" err="1"/>
              <a:t>jazyce</a:t>
            </a:r>
            <a:r>
              <a:rPr lang="en-US" dirty="0"/>
              <a:t> </a:t>
            </a:r>
            <a:r>
              <a:rPr lang="en-US" dirty="0" err="1" smtClean="0"/>
              <a:t>tento</a:t>
            </a:r>
            <a:r>
              <a:rPr lang="en-US" dirty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/>
              <a:t>platí</a:t>
            </a:r>
            <a:r>
              <a:rPr lang="en-US" dirty="0"/>
              <a:t> </a:t>
            </a:r>
            <a:r>
              <a:rPr lang="en-US" dirty="0" err="1"/>
              <a:t>téměř</a:t>
            </a:r>
            <a:r>
              <a:rPr lang="en-US" dirty="0"/>
              <a:t> </a:t>
            </a:r>
            <a:r>
              <a:rPr lang="en-US" dirty="0" err="1"/>
              <a:t>všude</a:t>
            </a:r>
            <a:r>
              <a:rPr lang="en-US" dirty="0"/>
              <a:t>: </a:t>
            </a:r>
            <a:r>
              <a:rPr lang="en-US" dirty="0" err="1"/>
              <a:t>téměř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je </a:t>
            </a:r>
            <a:r>
              <a:rPr lang="en-US" dirty="0" err="1"/>
              <a:t>frekvence</a:t>
            </a:r>
            <a:r>
              <a:rPr lang="en-US" dirty="0"/>
              <a:t> (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ekvivalentně</a:t>
            </a:r>
            <a:r>
              <a:rPr lang="en-US" dirty="0"/>
              <a:t> – </a:t>
            </a:r>
            <a:r>
              <a:rPr lang="en-US" dirty="0" err="1" smtClean="0"/>
              <a:t>pravděpodobnost</a:t>
            </a:r>
            <a:r>
              <a:rPr lang="en-US" dirty="0"/>
              <a:t> </a:t>
            </a:r>
            <a:r>
              <a:rPr lang="en-US" dirty="0" err="1" smtClean="0"/>
              <a:t>výskytu</a:t>
            </a:r>
            <a:r>
              <a:rPr lang="en-US" dirty="0"/>
              <a:t>) </a:t>
            </a:r>
            <a:r>
              <a:rPr lang="en-US" dirty="0" err="1"/>
              <a:t>zhruba</a:t>
            </a:r>
            <a:r>
              <a:rPr lang="en-US" dirty="0"/>
              <a:t> </a:t>
            </a:r>
            <a:r>
              <a:rPr lang="en-US" dirty="0" err="1"/>
              <a:t>nepřímo</a:t>
            </a:r>
            <a:r>
              <a:rPr lang="en-US" dirty="0"/>
              <a:t> </a:t>
            </a:r>
            <a:r>
              <a:rPr lang="en-US" dirty="0" err="1"/>
              <a:t>úměrná</a:t>
            </a:r>
            <a:r>
              <a:rPr lang="en-US" dirty="0"/>
              <a:t> </a:t>
            </a:r>
            <a:r>
              <a:rPr lang="en-US" dirty="0" err="1"/>
              <a:t>pořadí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frekvence</a:t>
            </a:r>
            <a:r>
              <a:rPr lang="en-US" dirty="0" smtClean="0"/>
              <a:t>; to </a:t>
            </a:r>
            <a:r>
              <a:rPr lang="en-US" dirty="0" err="1"/>
              <a:t>platí</a:t>
            </a:r>
            <a:r>
              <a:rPr lang="en-US" dirty="0"/>
              <a:t> pro </a:t>
            </a:r>
            <a:r>
              <a:rPr lang="en-US" dirty="0" err="1"/>
              <a:t>slova</a:t>
            </a:r>
            <a:r>
              <a:rPr lang="en-US" dirty="0"/>
              <a:t>, </a:t>
            </a:r>
            <a:r>
              <a:rPr lang="en-US" dirty="0" err="1"/>
              <a:t>dvojice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en-US" dirty="0"/>
              <a:t>, </a:t>
            </a:r>
            <a:r>
              <a:rPr lang="en-US" dirty="0" err="1"/>
              <a:t>slovní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, </a:t>
            </a:r>
            <a:r>
              <a:rPr lang="en-US" dirty="0" err="1"/>
              <a:t>syntaktické</a:t>
            </a:r>
            <a:r>
              <a:rPr lang="en-US" dirty="0"/>
              <a:t> </a:t>
            </a:r>
            <a:r>
              <a:rPr lang="en-US" dirty="0" err="1"/>
              <a:t>vztahy</a:t>
            </a:r>
            <a:r>
              <a:rPr lang="en-US" dirty="0"/>
              <a:t>, </a:t>
            </a:r>
            <a:r>
              <a:rPr lang="en-US" dirty="0" err="1" smtClean="0"/>
              <a:t>sémantické</a:t>
            </a:r>
            <a:r>
              <a:rPr lang="en-US" dirty="0"/>
              <a:t> </a:t>
            </a:r>
            <a:r>
              <a:rPr lang="en-US" dirty="0" err="1" smtClean="0"/>
              <a:t>kategorie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mnohá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. 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rekvence</a:t>
            </a:r>
            <a:r>
              <a:rPr lang="en-US" dirty="0" smtClean="0"/>
              <a:t> </a:t>
            </a:r>
            <a:r>
              <a:rPr lang="en-US" dirty="0" err="1"/>
              <a:t>nejčastějších</a:t>
            </a:r>
            <a:r>
              <a:rPr lang="en-US" dirty="0"/>
              <a:t> </a:t>
            </a:r>
            <a:r>
              <a:rPr lang="en-US" dirty="0" err="1"/>
              <a:t>slovních</a:t>
            </a:r>
            <a:r>
              <a:rPr lang="en-US" dirty="0"/>
              <a:t> </a:t>
            </a:r>
            <a:r>
              <a:rPr lang="en-US" dirty="0" err="1"/>
              <a:t>tvarů</a:t>
            </a:r>
            <a:r>
              <a:rPr lang="en-US" dirty="0"/>
              <a:t> v </a:t>
            </a:r>
            <a:r>
              <a:rPr lang="en-US" dirty="0" err="1"/>
              <a:t>angličtině</a:t>
            </a:r>
            <a:r>
              <a:rPr lang="en-US" dirty="0" smtClean="0"/>
              <a:t>: „</a:t>
            </a:r>
            <a:r>
              <a:rPr lang="en-US" dirty="0"/>
              <a:t>the”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relativní</a:t>
            </a:r>
            <a:r>
              <a:rPr lang="en-US" dirty="0"/>
              <a:t> </a:t>
            </a:r>
            <a:r>
              <a:rPr lang="en-US" dirty="0" err="1"/>
              <a:t>četnost</a:t>
            </a:r>
            <a:r>
              <a:rPr lang="en-US" dirty="0"/>
              <a:t> 7 %, </a:t>
            </a:r>
            <a:r>
              <a:rPr lang="en-US" dirty="0" err="1"/>
              <a:t>druhé</a:t>
            </a:r>
            <a:r>
              <a:rPr lang="en-US" dirty="0"/>
              <a:t> „of” </a:t>
            </a:r>
            <a:r>
              <a:rPr lang="en-US" dirty="0" err="1"/>
              <a:t>má</a:t>
            </a:r>
            <a:r>
              <a:rPr lang="en-US" dirty="0"/>
              <a:t> 3,5 % a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 smtClean="0"/>
              <a:t>polovina</a:t>
            </a:r>
            <a:r>
              <a:rPr lang="en-US" dirty="0"/>
              <a:t> </a:t>
            </a:r>
            <a:r>
              <a:rPr lang="en-US" dirty="0" err="1" smtClean="0"/>
              <a:t>anglických</a:t>
            </a:r>
            <a:r>
              <a:rPr lang="en-US" dirty="0" smtClean="0"/>
              <a:t> </a:t>
            </a:r>
            <a:r>
              <a:rPr lang="en-US" dirty="0" err="1"/>
              <a:t>korpusů</a:t>
            </a:r>
            <a:r>
              <a:rPr lang="en-US" dirty="0"/>
              <a:t> je </a:t>
            </a:r>
            <a:r>
              <a:rPr lang="en-US" dirty="0" err="1"/>
              <a:t>pokryta</a:t>
            </a:r>
            <a:r>
              <a:rPr lang="en-US" dirty="0"/>
              <a:t> 135 </a:t>
            </a:r>
            <a:r>
              <a:rPr lang="en-US" dirty="0" err="1"/>
              <a:t>nejčastějšími</a:t>
            </a:r>
            <a:r>
              <a:rPr lang="en-US" dirty="0"/>
              <a:t> </a:t>
            </a:r>
            <a:r>
              <a:rPr lang="en-US" dirty="0" err="1"/>
              <a:t>slovy</a:t>
            </a:r>
            <a:r>
              <a:rPr lang="en-US" dirty="0"/>
              <a:t> (</a:t>
            </a:r>
            <a:r>
              <a:rPr lang="en-US" dirty="0" err="1" smtClean="0"/>
              <a:t>stoplist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2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</a:t>
            </a:r>
            <a:r>
              <a:rPr lang="en-US" b="1" dirty="0" err="1" smtClean="0"/>
              <a:t>istribuční</a:t>
            </a:r>
            <a:r>
              <a:rPr lang="en-US" b="1" dirty="0" smtClean="0"/>
              <a:t> </a:t>
            </a:r>
            <a:r>
              <a:rPr lang="en-US" b="1" dirty="0" err="1" smtClean="0"/>
              <a:t>funkce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P</a:t>
            </a:r>
            <a:r>
              <a:rPr lang="en-US" b="1" dirty="0" err="1" smtClean="0"/>
              <a:t>ravděpodobnostní</a:t>
            </a:r>
            <a:r>
              <a:rPr lang="en-US" b="1" dirty="0" smtClean="0"/>
              <a:t> </a:t>
            </a:r>
            <a:r>
              <a:rPr lang="en-US" b="1" dirty="0" err="1"/>
              <a:t>rozložení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pravděpodobnost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 smtClean="0"/>
              <a:t>náhodná</a:t>
            </a:r>
            <a:r>
              <a:rPr lang="en-US" dirty="0"/>
              <a:t> </a:t>
            </a:r>
            <a:r>
              <a:rPr lang="en-US" dirty="0" err="1" smtClean="0"/>
              <a:t>veličina</a:t>
            </a:r>
            <a:r>
              <a:rPr lang="en-US" dirty="0" smtClean="0"/>
              <a:t> </a:t>
            </a:r>
            <a:r>
              <a:rPr lang="en-US" dirty="0" err="1"/>
              <a:t>nabude</a:t>
            </a:r>
            <a:r>
              <a:rPr lang="en-US" dirty="0"/>
              <a:t>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(resp. </a:t>
            </a:r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patří</a:t>
            </a:r>
            <a:r>
              <a:rPr lang="en-US" dirty="0"/>
              <a:t> do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třídy</a:t>
            </a:r>
            <a:r>
              <a:rPr lang="en-US" dirty="0"/>
              <a:t>), </a:t>
            </a:r>
            <a:r>
              <a:rPr lang="en-US" dirty="0" err="1"/>
              <a:t>čili</a:t>
            </a:r>
            <a:r>
              <a:rPr lang="en-US" dirty="0"/>
              <a:t> </a:t>
            </a:r>
            <a:r>
              <a:rPr lang="en-US" dirty="0" smtClean="0"/>
              <a:t>  𝑝</a:t>
            </a:r>
            <a:r>
              <a:rPr lang="en-US" dirty="0"/>
              <a:t>(𝑥) </a:t>
            </a:r>
            <a:r>
              <a:rPr lang="en-US" dirty="0" smtClean="0"/>
              <a:t>= 𝑃(𝐴 = 𝑥), a </a:t>
            </a: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 </a:t>
            </a:r>
            <a:r>
              <a:rPr lang="en-US" dirty="0" err="1" smtClean="0"/>
              <a:t>odpovídají</a:t>
            </a:r>
            <a:r>
              <a:rPr lang="en-US" dirty="0" smtClean="0"/>
              <a:t> </a:t>
            </a:r>
            <a:r>
              <a:rPr lang="en-US" dirty="0" err="1" smtClean="0"/>
              <a:t>relativním</a:t>
            </a:r>
            <a:r>
              <a:rPr lang="en-US" dirty="0" smtClean="0"/>
              <a:t> </a:t>
            </a:r>
            <a:r>
              <a:rPr lang="en-US" dirty="0" err="1" smtClean="0"/>
              <a:t>četnostem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statistickém</a:t>
            </a:r>
            <a:r>
              <a:rPr lang="en-US" dirty="0"/>
              <a:t> </a:t>
            </a:r>
            <a:r>
              <a:rPr lang="en-US" dirty="0" err="1" smtClean="0"/>
              <a:t>souboru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Distribuční</a:t>
            </a:r>
            <a:r>
              <a:rPr lang="en-US" b="1" dirty="0"/>
              <a:t> </a:t>
            </a:r>
            <a:r>
              <a:rPr lang="en-US" b="1" dirty="0" err="1"/>
              <a:t>funkce</a:t>
            </a:r>
            <a:r>
              <a:rPr lang="en-US" b="1" dirty="0"/>
              <a:t> </a:t>
            </a:r>
            <a:r>
              <a:rPr lang="en-US" dirty="0"/>
              <a:t>(cumulative distribution function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𝐹, je </a:t>
            </a:r>
            <a:r>
              <a:rPr lang="en-US" dirty="0" err="1"/>
              <a:t>pravděpodobnost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náhodná</a:t>
            </a:r>
            <a:r>
              <a:rPr lang="en-US" dirty="0"/>
              <a:t>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nabude</a:t>
            </a:r>
            <a:r>
              <a:rPr lang="en-US" dirty="0"/>
              <a:t>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menší</a:t>
            </a:r>
            <a:r>
              <a:rPr lang="en-US" dirty="0" smtClean="0"/>
              <a:t>, </a:t>
            </a:r>
            <a:r>
              <a:rPr lang="en-US" dirty="0" err="1" smtClean="0"/>
              <a:t>čili</a:t>
            </a:r>
            <a:r>
              <a:rPr lang="en-US" dirty="0" smtClean="0"/>
              <a:t> </a:t>
            </a:r>
            <a:r>
              <a:rPr lang="en-US" dirty="0"/>
              <a:t>𝐹(𝑥) = 𝑃(𝐴 ≤ 𝑥). </a:t>
            </a:r>
            <a:endParaRPr lang="en-US" dirty="0" smtClean="0"/>
          </a:p>
          <a:p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odpovídají</a:t>
            </a:r>
            <a:r>
              <a:rPr lang="en-US" dirty="0"/>
              <a:t> </a:t>
            </a:r>
            <a:r>
              <a:rPr lang="en-US" dirty="0" err="1"/>
              <a:t>kumulativním</a:t>
            </a:r>
            <a:r>
              <a:rPr lang="en-US" dirty="0"/>
              <a:t> </a:t>
            </a:r>
            <a:r>
              <a:rPr lang="en-US" dirty="0" err="1" smtClean="0"/>
              <a:t>relativním</a:t>
            </a:r>
            <a:r>
              <a:rPr lang="en-US" dirty="0"/>
              <a:t> </a:t>
            </a:r>
            <a:r>
              <a:rPr lang="en-US" dirty="0" err="1" smtClean="0"/>
              <a:t>četnostem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statistickém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.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distribuční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 smtClean="0"/>
              <a:t>také</a:t>
            </a:r>
            <a:r>
              <a:rPr lang="en-US" dirty="0"/>
              <a:t> </a:t>
            </a:r>
            <a:r>
              <a:rPr lang="en-US" dirty="0" err="1" smtClean="0"/>
              <a:t>dobře</a:t>
            </a:r>
            <a:r>
              <a:rPr lang="en-US" dirty="0" smtClean="0"/>
              <a:t> </a:t>
            </a:r>
            <a:r>
              <a:rPr lang="en-US" dirty="0" err="1"/>
              <a:t>známé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percentil</a:t>
            </a:r>
            <a:r>
              <a:rPr lang="en-US" dirty="0"/>
              <a:t>.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distribuční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 (</a:t>
            </a:r>
            <a:r>
              <a:rPr lang="en-US" dirty="0" err="1"/>
              <a:t>percentil</a:t>
            </a:r>
            <a:r>
              <a:rPr lang="en-US" dirty="0" smtClean="0"/>
              <a:t>) </a:t>
            </a:r>
            <a:r>
              <a:rPr lang="en-US" dirty="0" err="1" smtClean="0"/>
              <a:t>mediánu</a:t>
            </a:r>
            <a:r>
              <a:rPr lang="en-US" dirty="0" smtClean="0"/>
              <a:t> </a:t>
            </a:r>
            <a:r>
              <a:rPr lang="en-US" dirty="0" err="1"/>
              <a:t>statistického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 je 0,5.</a:t>
            </a:r>
          </a:p>
        </p:txBody>
      </p:sp>
    </p:spTree>
    <p:extLst>
      <p:ext uri="{BB962C8B-B14F-4D97-AF65-F5344CB8AC3E}">
        <p14:creationId xmlns:p14="http://schemas.microsoft.com/office/powerpoint/2010/main" val="318319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</a:t>
            </a:r>
            <a:r>
              <a:rPr lang="en-US" b="1" dirty="0" err="1" smtClean="0"/>
              <a:t>áhodný</a:t>
            </a:r>
            <a:r>
              <a:rPr lang="en-US" b="1" dirty="0" smtClean="0"/>
              <a:t> </a:t>
            </a:r>
            <a:r>
              <a:rPr lang="en-US" b="1" dirty="0" err="1" smtClean="0"/>
              <a:t>vektor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Náhodný</a:t>
            </a:r>
            <a:r>
              <a:rPr lang="en-US" dirty="0" smtClean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/>
              <a:t>posloupnost</a:t>
            </a:r>
            <a:r>
              <a:rPr lang="en-US" dirty="0"/>
              <a:t> </a:t>
            </a:r>
            <a:r>
              <a:rPr lang="en-US" dirty="0" err="1" smtClean="0"/>
              <a:t>náhodných</a:t>
            </a:r>
            <a:r>
              <a:rPr lang="en-US" dirty="0" smtClean="0"/>
              <a:t> </a:t>
            </a:r>
            <a:r>
              <a:rPr lang="en-US" dirty="0" err="1" smtClean="0"/>
              <a:t>veličin</a:t>
            </a:r>
            <a:r>
              <a:rPr lang="en-US" dirty="0" smtClean="0"/>
              <a:t> (</a:t>
            </a:r>
            <a:r>
              <a:rPr lang="en-US" dirty="0" err="1" smtClean="0"/>
              <a:t>počasí</a:t>
            </a:r>
            <a:r>
              <a:rPr lang="en-US" dirty="0" smtClean="0"/>
              <a:t>). </a:t>
            </a:r>
            <a:r>
              <a:rPr lang="cs-CZ" dirty="0" smtClean="0"/>
              <a:t>Jeho </a:t>
            </a:r>
            <a:r>
              <a:rPr lang="cs-CZ" dirty="0"/>
              <a:t>pravděpodobnostní rozložení můžeme </a:t>
            </a:r>
            <a:r>
              <a:rPr lang="cs-CZ" dirty="0" smtClean="0"/>
              <a:t>modelovat s </a:t>
            </a:r>
            <a:r>
              <a:rPr lang="cs-CZ" dirty="0"/>
              <a:t>využitím vícerozměrného statistického souboru</a:t>
            </a:r>
            <a:r>
              <a:rPr lang="cs-CZ" dirty="0" smtClean="0"/>
              <a:t>.</a:t>
            </a:r>
          </a:p>
          <a:p>
            <a:r>
              <a:rPr lang="en-US" dirty="0" smtClean="0"/>
              <a:t>Pro </a:t>
            </a:r>
            <a:r>
              <a:rPr lang="en-US" dirty="0" err="1" smtClean="0"/>
              <a:t>dvourozměrný</a:t>
            </a:r>
            <a:r>
              <a:rPr lang="en-US" dirty="0" smtClean="0"/>
              <a:t> </a:t>
            </a:r>
            <a:r>
              <a:rPr lang="en-US" dirty="0" err="1" smtClean="0"/>
              <a:t>náhodný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𝐴,𝐵) je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pravděpodobnostního</a:t>
            </a:r>
            <a:r>
              <a:rPr lang="en-US" dirty="0"/>
              <a:t> </a:t>
            </a:r>
            <a:r>
              <a:rPr lang="en-US" dirty="0" err="1" smtClean="0"/>
              <a:t>rozložení</a:t>
            </a:r>
            <a:r>
              <a:rPr lang="en-US" dirty="0"/>
              <a:t> </a:t>
            </a:r>
            <a:r>
              <a:rPr lang="en-US" dirty="0" smtClean="0"/>
              <a:t>                                     </a:t>
            </a:r>
            <a:r>
              <a:rPr lang="is-IS" dirty="0" smtClean="0"/>
              <a:t>𝑝</a:t>
            </a:r>
            <a:r>
              <a:rPr lang="is-IS" dirty="0"/>
              <a:t>(𝑥, 𝑦) = 𝑃(𝐴 = 𝑥 ∧ 𝐵 = 𝑦</a:t>
            </a:r>
            <a:r>
              <a:rPr lang="is-IS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definovat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distribuční</a:t>
            </a:r>
            <a:r>
              <a:rPr lang="en-US" dirty="0"/>
              <a:t> </a:t>
            </a:r>
            <a:r>
              <a:rPr lang="en-US" dirty="0" err="1"/>
              <a:t>funkci</a:t>
            </a:r>
            <a:r>
              <a:rPr lang="en-US" dirty="0"/>
              <a:t> pro </a:t>
            </a:r>
            <a:r>
              <a:rPr lang="en-US" dirty="0" err="1" smtClean="0"/>
              <a:t>náhodný</a:t>
            </a:r>
            <a:r>
              <a:rPr lang="en-US" dirty="0" smtClean="0"/>
              <a:t> </a:t>
            </a:r>
            <a:r>
              <a:rPr lang="en-US" dirty="0" err="1"/>
              <a:t>vektor</a:t>
            </a:r>
            <a:r>
              <a:rPr lang="en-US" dirty="0"/>
              <a:t>, </a:t>
            </a:r>
            <a:r>
              <a:rPr lang="en-US" dirty="0" err="1"/>
              <a:t>např</a:t>
            </a:r>
            <a:r>
              <a:rPr lang="en-US" dirty="0"/>
              <a:t>. pro </a:t>
            </a:r>
            <a:r>
              <a:rPr lang="en-US" dirty="0" err="1" smtClean="0"/>
              <a:t>dvourozměrný</a:t>
            </a:r>
            <a:r>
              <a:rPr lang="en-US" dirty="0"/>
              <a:t> </a:t>
            </a:r>
            <a:r>
              <a:rPr lang="en-US" dirty="0" err="1" smtClean="0"/>
              <a:t>náhodný</a:t>
            </a:r>
            <a:r>
              <a:rPr lang="en-US" dirty="0" smtClean="0"/>
              <a:t> </a:t>
            </a:r>
            <a:r>
              <a:rPr lang="en-US" dirty="0" err="1"/>
              <a:t>vektor</a:t>
            </a:r>
            <a:r>
              <a:rPr lang="en-US" dirty="0"/>
              <a:t> je </a:t>
            </a:r>
            <a:r>
              <a:rPr lang="en-US" dirty="0" err="1"/>
              <a:t>distribuční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analogicky</a:t>
            </a:r>
            <a:r>
              <a:rPr lang="en-US" dirty="0"/>
              <a:t> </a:t>
            </a:r>
            <a:r>
              <a:rPr lang="en-US" dirty="0" err="1"/>
              <a:t>definována</a:t>
            </a:r>
            <a:r>
              <a:rPr lang="en-US" dirty="0"/>
              <a:t> </a:t>
            </a:r>
            <a:r>
              <a:rPr lang="en-US" dirty="0" err="1" smtClean="0"/>
              <a:t>jako</a:t>
            </a:r>
            <a:r>
              <a:rPr lang="en-US" dirty="0"/>
              <a:t> </a:t>
            </a:r>
            <a:r>
              <a:rPr lang="is-IS" dirty="0" smtClean="0"/>
              <a:t>𝐹</a:t>
            </a:r>
            <a:r>
              <a:rPr lang="is-IS" dirty="0"/>
              <a:t>(𝑥, 𝑦) = 𝑃(𝐴 ≤ 𝑥 ∧ 𝐵 ≤ 𝑦)</a:t>
            </a:r>
            <a:r>
              <a:rPr lang="is-IS" dirty="0" smtClean="0"/>
              <a:t>.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6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</a:t>
            </a:r>
            <a:r>
              <a:rPr lang="en-US" b="1" dirty="0" err="1" smtClean="0"/>
              <a:t>tatistický</a:t>
            </a:r>
            <a:r>
              <a:rPr lang="en-US" b="1" dirty="0" smtClean="0"/>
              <a:t> </a:t>
            </a:r>
            <a:r>
              <a:rPr lang="en-US" b="1" dirty="0" err="1" smtClean="0"/>
              <a:t>soubor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Statistický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r>
              <a:rPr lang="en-US" dirty="0" smtClean="0"/>
              <a:t> je </a:t>
            </a:r>
            <a:r>
              <a:rPr lang="en-US" dirty="0" err="1" smtClean="0"/>
              <a:t>posloupnost</a:t>
            </a:r>
            <a:r>
              <a:rPr lang="en-US" dirty="0" smtClean="0"/>
              <a:t> </a:t>
            </a:r>
            <a:r>
              <a:rPr lang="en-US" dirty="0" err="1" smtClean="0"/>
              <a:t>údajů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nějakých</a:t>
            </a:r>
            <a:r>
              <a:rPr lang="en-US" dirty="0" smtClean="0"/>
              <a:t> </a:t>
            </a:r>
            <a:r>
              <a:rPr lang="en-US" dirty="0" err="1"/>
              <a:t>objektech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údajů</a:t>
            </a:r>
            <a:r>
              <a:rPr lang="en-US" dirty="0"/>
              <a:t> </a:t>
            </a:r>
            <a:r>
              <a:rPr lang="en-US" dirty="0" err="1" smtClean="0"/>
              <a:t>nazýváme</a:t>
            </a:r>
            <a:r>
              <a:rPr lang="en-US" dirty="0" smtClean="0"/>
              <a:t> </a:t>
            </a:r>
            <a:r>
              <a:rPr lang="en-US" dirty="0" err="1"/>
              <a:t>statistické</a:t>
            </a:r>
            <a:r>
              <a:rPr lang="en-US" dirty="0"/>
              <a:t> </a:t>
            </a:r>
            <a:r>
              <a:rPr lang="en-US" dirty="0" err="1" smtClean="0"/>
              <a:t>znaky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/>
              <a:t>J</a:t>
            </a:r>
            <a:r>
              <a:rPr lang="en-US" dirty="0" err="1" smtClean="0"/>
              <a:t>ejich</a:t>
            </a:r>
            <a:r>
              <a:rPr lang="en-US" dirty="0" smtClean="0"/>
              <a:t> </a:t>
            </a:r>
            <a:r>
              <a:rPr lang="en-US" dirty="0" err="1" smtClean="0"/>
              <a:t>počet</a:t>
            </a:r>
            <a:r>
              <a:rPr lang="en-US" dirty="0" smtClean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určuje</a:t>
            </a:r>
            <a:r>
              <a:rPr lang="en-US" dirty="0"/>
              <a:t> </a:t>
            </a:r>
            <a:r>
              <a:rPr lang="en-US" dirty="0" err="1"/>
              <a:t>rozměr</a:t>
            </a:r>
            <a:r>
              <a:rPr lang="en-US" dirty="0"/>
              <a:t> </a:t>
            </a:r>
            <a:r>
              <a:rPr lang="en-US" dirty="0" err="1"/>
              <a:t>statistického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 smtClean="0"/>
              <a:t>.</a:t>
            </a:r>
          </a:p>
          <a:p>
            <a:r>
              <a:rPr lang="en-US" dirty="0" err="1"/>
              <a:t>Z</a:t>
            </a:r>
            <a:r>
              <a:rPr lang="en-US" dirty="0" err="1" smtClean="0"/>
              <a:t>ákladní</a:t>
            </a:r>
            <a:r>
              <a:rPr lang="en-US" dirty="0" smtClean="0"/>
              <a:t> </a:t>
            </a:r>
            <a:r>
              <a:rPr lang="en-US" dirty="0" err="1"/>
              <a:t>soubor</a:t>
            </a:r>
            <a:r>
              <a:rPr lang="en-US" dirty="0"/>
              <a:t> (</a:t>
            </a:r>
            <a:r>
              <a:rPr lang="en-US" dirty="0" err="1"/>
              <a:t>též</a:t>
            </a:r>
            <a:r>
              <a:rPr lang="en-US" dirty="0"/>
              <a:t> populace</a:t>
            </a:r>
            <a:r>
              <a:rPr lang="en-US" dirty="0" smtClean="0"/>
              <a:t>) </a:t>
            </a:r>
            <a:r>
              <a:rPr lang="en-US" dirty="0" err="1" smtClean="0"/>
              <a:t>uvažuje</a:t>
            </a:r>
            <a:r>
              <a:rPr lang="en-US" dirty="0"/>
              <a:t>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/>
              <a:t>objekty</a:t>
            </a:r>
            <a:r>
              <a:rPr lang="en-US" dirty="0"/>
              <a:t> </a:t>
            </a:r>
            <a:r>
              <a:rPr lang="en-US" dirty="0" err="1"/>
              <a:t>daného</a:t>
            </a:r>
            <a:r>
              <a:rPr lang="en-US" dirty="0"/>
              <a:t> </a:t>
            </a:r>
            <a:r>
              <a:rPr lang="en-US" dirty="0" err="1" smtClean="0"/>
              <a:t>typu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Statistický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r>
              <a:rPr lang="en-US" dirty="0" smtClean="0"/>
              <a:t> je </a:t>
            </a:r>
            <a:r>
              <a:rPr lang="en-US" dirty="0" err="1" smtClean="0"/>
              <a:t>omezený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objektů</a:t>
            </a:r>
            <a:r>
              <a:rPr lang="en-US" dirty="0" smtClean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 smtClean="0"/>
              <a:t>základního</a:t>
            </a:r>
            <a:r>
              <a:rPr lang="en-US" dirty="0"/>
              <a:t> </a:t>
            </a:r>
            <a:r>
              <a:rPr lang="en-US" dirty="0" err="1" smtClean="0"/>
              <a:t>souboru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7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</a:t>
            </a:r>
            <a:r>
              <a:rPr lang="en-US" b="1" dirty="0" err="1" smtClean="0"/>
              <a:t>odmíněná</a:t>
            </a:r>
            <a:r>
              <a:rPr lang="en-US" b="1" dirty="0" smtClean="0"/>
              <a:t> </a:t>
            </a:r>
            <a:r>
              <a:rPr lang="en-US" b="1" dirty="0" err="1" smtClean="0"/>
              <a:t>pravděpodobnost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/>
              <a:t>Podmíněná</a:t>
            </a:r>
            <a:r>
              <a:rPr lang="en-US" b="1" dirty="0"/>
              <a:t> </a:t>
            </a:r>
            <a:r>
              <a:rPr lang="en-US" b="1" dirty="0" err="1"/>
              <a:t>pravděpodobnost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motivována</a:t>
            </a:r>
            <a:r>
              <a:rPr lang="en-US" dirty="0"/>
              <a:t> </a:t>
            </a:r>
            <a:r>
              <a:rPr lang="en-US" dirty="0" err="1"/>
              <a:t>potřebou</a:t>
            </a:r>
            <a:r>
              <a:rPr lang="en-US" dirty="0"/>
              <a:t> </a:t>
            </a:r>
            <a:r>
              <a:rPr lang="en-US" dirty="0" err="1" smtClean="0"/>
              <a:t>formalizovat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 smtClean="0"/>
              <a:t>kromě</a:t>
            </a:r>
            <a:r>
              <a:rPr lang="en-US" dirty="0" smtClean="0"/>
              <a:t> </a:t>
            </a:r>
            <a:r>
              <a:rPr lang="en-US" dirty="0" err="1" smtClean="0"/>
              <a:t>pravděpodobnostního</a:t>
            </a:r>
            <a:r>
              <a:rPr lang="en-US" dirty="0" smtClean="0"/>
              <a:t> </a:t>
            </a:r>
            <a:r>
              <a:rPr lang="en-US" dirty="0" err="1"/>
              <a:t>rozložení</a:t>
            </a:r>
            <a:r>
              <a:rPr lang="en-US" dirty="0"/>
              <a:t> </a:t>
            </a:r>
            <a:r>
              <a:rPr lang="en-US" dirty="0" err="1"/>
              <a:t>daného</a:t>
            </a:r>
            <a:r>
              <a:rPr lang="en-US" dirty="0"/>
              <a:t> </a:t>
            </a:r>
            <a:r>
              <a:rPr lang="en-US" dirty="0" err="1"/>
              <a:t>jevu</a:t>
            </a:r>
            <a:r>
              <a:rPr lang="en-US" dirty="0"/>
              <a:t> </a:t>
            </a:r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r>
              <a:rPr lang="en-US" dirty="0" smtClean="0"/>
              <a:t> o </a:t>
            </a:r>
            <a:r>
              <a:rPr lang="en-US" dirty="0" err="1"/>
              <a:t>jiném</a:t>
            </a:r>
            <a:r>
              <a:rPr lang="en-US" dirty="0"/>
              <a:t> </a:t>
            </a:r>
            <a:r>
              <a:rPr lang="en-US" dirty="0" err="1"/>
              <a:t>jevu</a:t>
            </a:r>
            <a:r>
              <a:rPr lang="en-US" dirty="0"/>
              <a:t>, </a:t>
            </a:r>
            <a:r>
              <a:rPr lang="en-US" dirty="0" err="1" smtClean="0"/>
              <a:t>kter</a:t>
            </a:r>
            <a:r>
              <a:rPr lang="en-US" dirty="0" err="1"/>
              <a:t>ý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původním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/>
              <a:t>, ale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souviset</a:t>
            </a:r>
            <a:r>
              <a:rPr lang="en-US" dirty="0" smtClean="0"/>
              <a:t>.</a:t>
            </a:r>
          </a:p>
          <a:p>
            <a:r>
              <a:rPr lang="en-US" dirty="0" err="1"/>
              <a:t>Podmíněnou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 smtClean="0"/>
              <a:t>zapisujeme</a:t>
            </a:r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hr-HR" dirty="0" smtClean="0"/>
              <a:t>𝑃</a:t>
            </a:r>
            <a:r>
              <a:rPr lang="hr-HR" dirty="0"/>
              <a:t>(𝐴|</a:t>
            </a:r>
            <a:r>
              <a:rPr lang="hr-HR" dirty="0" smtClean="0"/>
              <a:t>𝐵)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en-US" dirty="0" smtClean="0"/>
              <a:t>a </a:t>
            </a:r>
            <a:r>
              <a:rPr lang="en-US" dirty="0" err="1"/>
              <a:t>čteme</a:t>
            </a:r>
            <a:r>
              <a:rPr lang="en-US" dirty="0"/>
              <a:t> „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jevu</a:t>
            </a:r>
            <a:r>
              <a:rPr lang="en-US" dirty="0"/>
              <a:t> 𝐴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předpokladu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nastal</a:t>
            </a:r>
            <a:r>
              <a:rPr lang="en-US" dirty="0" smtClean="0"/>
              <a:t> </a:t>
            </a:r>
            <a:r>
              <a:rPr lang="en-US" dirty="0" err="1"/>
              <a:t>jev</a:t>
            </a:r>
            <a:r>
              <a:rPr lang="en-US" dirty="0"/>
              <a:t> 𝐵”.</a:t>
            </a:r>
          </a:p>
          <a:p>
            <a:r>
              <a:rPr lang="en-US" dirty="0" err="1"/>
              <a:t>Podmíněnou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 smtClean="0"/>
              <a:t>vypočítat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   𝑃</a:t>
            </a:r>
            <a:r>
              <a:rPr lang="hr-HR" dirty="0"/>
              <a:t>(𝐴|𝐵) = 𝑃(𝐴,𝐵</a:t>
            </a:r>
            <a:r>
              <a:rPr lang="hr-HR" dirty="0" smtClean="0"/>
              <a:t>)</a:t>
            </a:r>
            <a:r>
              <a:rPr lang="hr-HR" dirty="0"/>
              <a:t> |</a:t>
            </a:r>
            <a:r>
              <a:rPr lang="hr-HR" dirty="0" smtClean="0"/>
              <a:t>𝑃</a:t>
            </a:r>
            <a:r>
              <a:rPr lang="hr-HR" dirty="0"/>
              <a:t>(𝐵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/>
              <a:t>𝑃(𝐴,𝐵) je </a:t>
            </a:r>
            <a:r>
              <a:rPr lang="en-US" dirty="0" err="1"/>
              <a:t>pravděpodobnost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jevy</a:t>
            </a:r>
            <a:r>
              <a:rPr lang="en-US" dirty="0"/>
              <a:t> 𝐴 a 𝐵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nastaly</a:t>
            </a:r>
            <a:r>
              <a:rPr lang="en-US" dirty="0" smtClean="0"/>
              <a:t> </a:t>
            </a:r>
            <a:r>
              <a:rPr lang="en-US" dirty="0" err="1" smtClean="0"/>
              <a:t>současně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80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</a:t>
            </a:r>
            <a:r>
              <a:rPr lang="en-US" b="1" dirty="0" err="1" smtClean="0"/>
              <a:t>ezávislé</a:t>
            </a:r>
            <a:r>
              <a:rPr lang="en-US" b="1" dirty="0" smtClean="0"/>
              <a:t> </a:t>
            </a:r>
            <a:r>
              <a:rPr lang="en-US" b="1" dirty="0" err="1" smtClean="0"/>
              <a:t>jevy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Skrze</a:t>
            </a:r>
            <a:r>
              <a:rPr lang="en-US" dirty="0"/>
              <a:t> </a:t>
            </a:r>
            <a:r>
              <a:rPr lang="en-US" dirty="0" err="1"/>
              <a:t>podmíněnou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definujeme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b="1" dirty="0" err="1"/>
              <a:t>nezávislé</a:t>
            </a:r>
            <a:r>
              <a:rPr lang="en-US" b="1" dirty="0"/>
              <a:t> </a:t>
            </a:r>
            <a:r>
              <a:rPr lang="en-US" b="1" dirty="0" err="1"/>
              <a:t>jevy</a:t>
            </a:r>
            <a:r>
              <a:rPr lang="en-US" dirty="0"/>
              <a:t>. </a:t>
            </a:r>
            <a:r>
              <a:rPr lang="en-US" dirty="0" err="1" smtClean="0"/>
              <a:t>Intuitivně</a:t>
            </a:r>
            <a:r>
              <a:rPr lang="en-US" dirty="0"/>
              <a:t> </a:t>
            </a:r>
            <a:r>
              <a:rPr lang="en-US" dirty="0" err="1" smtClean="0"/>
              <a:t>platí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jevy</a:t>
            </a:r>
            <a:r>
              <a:rPr lang="en-US" dirty="0"/>
              <a:t> </a:t>
            </a:r>
            <a:r>
              <a:rPr lang="en-US" dirty="0" err="1"/>
              <a:t>nezávislé</a:t>
            </a:r>
            <a:r>
              <a:rPr lang="en-US" dirty="0"/>
              <a:t>, </a:t>
            </a:r>
            <a:r>
              <a:rPr lang="en-US" dirty="0" err="1"/>
              <a:t>pak</a:t>
            </a:r>
            <a:r>
              <a:rPr lang="en-US" dirty="0"/>
              <a:t> by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o </a:t>
            </a:r>
            <a:r>
              <a:rPr lang="en-US" dirty="0" err="1" smtClean="0"/>
              <a:t>jednom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neměla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 </a:t>
            </a:r>
            <a:r>
              <a:rPr lang="en-US" dirty="0" err="1"/>
              <a:t>žádnou</a:t>
            </a:r>
            <a:r>
              <a:rPr lang="en-US" dirty="0"/>
              <a:t> </a:t>
            </a:r>
            <a:r>
              <a:rPr lang="en-US" dirty="0" err="1"/>
              <a:t>informaci</a:t>
            </a:r>
            <a:r>
              <a:rPr lang="en-US" dirty="0"/>
              <a:t> o </a:t>
            </a:r>
            <a:r>
              <a:rPr lang="en-US" dirty="0" err="1"/>
              <a:t>druhém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. </a:t>
            </a:r>
            <a:r>
              <a:rPr lang="en-US" dirty="0" err="1"/>
              <a:t>J</a:t>
            </a:r>
            <a:r>
              <a:rPr lang="en-US" dirty="0" err="1" smtClean="0"/>
              <a:t>evy</a:t>
            </a:r>
            <a:r>
              <a:rPr lang="en-US" dirty="0" smtClean="0"/>
              <a:t> </a:t>
            </a:r>
            <a:r>
              <a:rPr lang="en-US" dirty="0"/>
              <a:t>𝐴 a 𝐵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nezávislé</a:t>
            </a:r>
            <a:r>
              <a:rPr lang="en-US" dirty="0"/>
              <a:t>, </a:t>
            </a:r>
            <a:r>
              <a:rPr lang="en-US" dirty="0" err="1"/>
              <a:t>pokud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	𝑃</a:t>
            </a:r>
            <a:r>
              <a:rPr lang="hr-HR" dirty="0"/>
              <a:t>(𝐴|𝐵) = 𝑃(𝐴) ∧ 𝑃(𝐵|𝐴) = 𝑃(𝐵)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čili</a:t>
            </a:r>
            <a:r>
              <a:rPr lang="en-US" dirty="0" smtClean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nezávislé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to, </a:t>
            </a:r>
            <a:r>
              <a:rPr lang="en-US" dirty="0" err="1"/>
              <a:t>jestli</a:t>
            </a:r>
            <a:r>
              <a:rPr lang="en-US" dirty="0"/>
              <a:t> </a:t>
            </a:r>
            <a:r>
              <a:rPr lang="en-US" dirty="0" err="1"/>
              <a:t>nastal</a:t>
            </a:r>
            <a:r>
              <a:rPr lang="en-US" dirty="0"/>
              <a:t> </a:t>
            </a:r>
            <a:r>
              <a:rPr lang="en-US" dirty="0" err="1"/>
              <a:t>jev</a:t>
            </a:r>
            <a:r>
              <a:rPr lang="en-US" dirty="0"/>
              <a:t> 𝐵,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nijak</a:t>
            </a:r>
            <a:r>
              <a:rPr lang="en-US" dirty="0"/>
              <a:t> </a:t>
            </a:r>
            <a:r>
              <a:rPr lang="en-US" dirty="0" err="1" smtClean="0"/>
              <a:t>neovlivní</a:t>
            </a:r>
            <a:r>
              <a:rPr lang="en-US" dirty="0" smtClean="0"/>
              <a:t> </a:t>
            </a:r>
            <a:r>
              <a:rPr lang="en-US" dirty="0" err="1" smtClean="0"/>
              <a:t>pravděpodobnost</a:t>
            </a:r>
            <a:r>
              <a:rPr lang="en-US" dirty="0"/>
              <a:t> </a:t>
            </a:r>
            <a:r>
              <a:rPr lang="en-US" dirty="0" err="1" smtClean="0"/>
              <a:t>jevu</a:t>
            </a:r>
            <a:r>
              <a:rPr lang="en-US" dirty="0" smtClean="0"/>
              <a:t> </a:t>
            </a:r>
            <a:r>
              <a:rPr lang="en-US" dirty="0"/>
              <a:t>𝐴 a </a:t>
            </a:r>
            <a:r>
              <a:rPr lang="en-US" dirty="0" err="1" smtClean="0"/>
              <a:t>naopak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Jen a </a:t>
            </a:r>
            <a:r>
              <a:rPr lang="en-US" dirty="0" err="1"/>
              <a:t>pouze</a:t>
            </a:r>
            <a:r>
              <a:rPr lang="en-US" dirty="0"/>
              <a:t> pro </a:t>
            </a:r>
            <a:r>
              <a:rPr lang="en-US" dirty="0" err="1"/>
              <a:t>nezávislé</a:t>
            </a:r>
            <a:r>
              <a:rPr lang="en-US" dirty="0"/>
              <a:t> </a:t>
            </a:r>
            <a:r>
              <a:rPr lang="en-US" dirty="0" err="1"/>
              <a:t>jevy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platí</a:t>
            </a:r>
            <a:r>
              <a:rPr lang="en-US" dirty="0"/>
              <a:t> </a:t>
            </a:r>
            <a:r>
              <a:rPr lang="en-US" dirty="0" err="1"/>
              <a:t>vzorec</a:t>
            </a:r>
            <a:r>
              <a:rPr lang="en-US" dirty="0"/>
              <a:t>, </a:t>
            </a:r>
            <a:r>
              <a:rPr lang="en-US" dirty="0" err="1"/>
              <a:t>ktery</a:t>
            </a:r>
            <a:r>
              <a:rPr lang="en-US" dirty="0"/>
              <a:t>́ se </a:t>
            </a:r>
            <a:r>
              <a:rPr lang="en-US" dirty="0" err="1"/>
              <a:t>snadno</a:t>
            </a:r>
            <a:r>
              <a:rPr lang="en-US" dirty="0"/>
              <a:t> </a:t>
            </a:r>
            <a:r>
              <a:rPr lang="en-US" dirty="0" err="1" smtClean="0"/>
              <a:t>odvodí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 err="1"/>
              <a:t>nezávislosti</a:t>
            </a:r>
            <a:r>
              <a:rPr lang="en-US" dirty="0"/>
              <a:t> </a:t>
            </a:r>
            <a:r>
              <a:rPr lang="en-US" dirty="0" err="1"/>
              <a:t>jevů</a:t>
            </a:r>
            <a:r>
              <a:rPr lang="en-US" dirty="0"/>
              <a:t> a z </a:t>
            </a:r>
            <a:r>
              <a:rPr lang="en-US" dirty="0" err="1"/>
              <a:t>definice</a:t>
            </a:r>
            <a:r>
              <a:rPr lang="en-US" dirty="0"/>
              <a:t> </a:t>
            </a:r>
            <a:r>
              <a:rPr lang="en-US" dirty="0" err="1"/>
              <a:t>podmíněné</a:t>
            </a:r>
            <a:r>
              <a:rPr lang="en-US" dirty="0"/>
              <a:t> </a:t>
            </a:r>
            <a:r>
              <a:rPr lang="en-US" dirty="0" err="1" smtClean="0"/>
              <a:t>pravděpodobnosti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fr-FR" dirty="0" smtClean="0"/>
              <a:t>	𝑃</a:t>
            </a:r>
            <a:r>
              <a:rPr lang="fr-FR" dirty="0"/>
              <a:t>(𝐴,𝐵) = 𝑃(𝐴) * 𝑃(𝐵)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9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j</a:t>
            </a:r>
            <a:r>
              <a:rPr lang="en-US" b="1" dirty="0" err="1" smtClean="0"/>
              <a:t>ednorozměrný</a:t>
            </a:r>
            <a:r>
              <a:rPr lang="en-US" b="1" dirty="0" smtClean="0"/>
              <a:t> </a:t>
            </a:r>
            <a:r>
              <a:rPr lang="en-US" b="1" dirty="0" err="1" smtClean="0"/>
              <a:t>statistický</a:t>
            </a:r>
            <a:r>
              <a:rPr lang="en-US" b="1" dirty="0" smtClean="0"/>
              <a:t> </a:t>
            </a:r>
            <a:r>
              <a:rPr lang="en-US" b="1" dirty="0" err="1" smtClean="0"/>
              <a:t>soubor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Rozsah</a:t>
            </a:r>
            <a:r>
              <a:rPr lang="en-US" dirty="0"/>
              <a:t> </a:t>
            </a:r>
            <a:r>
              <a:rPr lang="en-US" dirty="0" err="1"/>
              <a:t>statistického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 je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 smtClean="0"/>
              <a:t>prvků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/>
              <a:t>Absolutní</a:t>
            </a:r>
            <a:r>
              <a:rPr lang="en-US" b="1" dirty="0"/>
              <a:t> </a:t>
            </a:r>
            <a:r>
              <a:rPr lang="en-US" b="1" dirty="0" err="1"/>
              <a:t>četnost</a:t>
            </a:r>
            <a:r>
              <a:rPr lang="en-US" b="1" dirty="0"/>
              <a:t> </a:t>
            </a:r>
            <a:r>
              <a:rPr lang="en-US" dirty="0" err="1"/>
              <a:t>hodnoty</a:t>
            </a:r>
            <a:r>
              <a:rPr lang="en-US" dirty="0"/>
              <a:t> (</a:t>
            </a:r>
            <a:r>
              <a:rPr lang="en-US" dirty="0" err="1"/>
              <a:t>někdy</a:t>
            </a:r>
            <a:r>
              <a:rPr lang="en-US" dirty="0"/>
              <a:t> </a:t>
            </a:r>
            <a:r>
              <a:rPr lang="en-US" dirty="0" err="1"/>
              <a:t>též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četnost</a:t>
            </a:r>
            <a:r>
              <a:rPr lang="en-US" dirty="0"/>
              <a:t>) v </a:t>
            </a:r>
            <a:r>
              <a:rPr lang="en-US" dirty="0" err="1"/>
              <a:t>souboru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počet</a:t>
            </a:r>
            <a:r>
              <a:rPr lang="en-US" dirty="0" smtClean="0"/>
              <a:t> </a:t>
            </a:r>
            <a:r>
              <a:rPr lang="en-US" dirty="0" err="1"/>
              <a:t>jejích</a:t>
            </a:r>
            <a:r>
              <a:rPr lang="en-US" dirty="0"/>
              <a:t> </a:t>
            </a:r>
            <a:r>
              <a:rPr lang="en-US" dirty="0" err="1" smtClean="0"/>
              <a:t>výskytů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/>
              <a:t>R</a:t>
            </a:r>
            <a:r>
              <a:rPr lang="en-US" b="1" dirty="0" err="1" smtClean="0"/>
              <a:t>elativní</a:t>
            </a:r>
            <a:r>
              <a:rPr lang="en-US" b="1" dirty="0" smtClean="0"/>
              <a:t> </a:t>
            </a:r>
            <a:r>
              <a:rPr lang="en-US" b="1" dirty="0" err="1" smtClean="0"/>
              <a:t>četnost</a:t>
            </a:r>
            <a:r>
              <a:rPr lang="en-US" b="1" dirty="0" smtClean="0"/>
              <a:t> </a:t>
            </a:r>
            <a:r>
              <a:rPr lang="en-US" dirty="0"/>
              <a:t>je </a:t>
            </a:r>
            <a:r>
              <a:rPr lang="en-US" dirty="0" err="1"/>
              <a:t>absolutní</a:t>
            </a:r>
            <a:r>
              <a:rPr lang="en-US" dirty="0"/>
              <a:t> </a:t>
            </a:r>
            <a:r>
              <a:rPr lang="en-US" dirty="0" err="1"/>
              <a:t>četnost</a:t>
            </a:r>
            <a:r>
              <a:rPr lang="en-US" dirty="0"/>
              <a:t> </a:t>
            </a:r>
            <a:r>
              <a:rPr lang="en-US" dirty="0" err="1"/>
              <a:t>podělená</a:t>
            </a:r>
            <a:r>
              <a:rPr lang="en-US" dirty="0"/>
              <a:t> </a:t>
            </a:r>
            <a:r>
              <a:rPr lang="en-US" dirty="0" err="1" smtClean="0"/>
              <a:t>rozsahem</a:t>
            </a:r>
            <a:r>
              <a:rPr lang="en-US" dirty="0"/>
              <a:t> </a:t>
            </a:r>
            <a:r>
              <a:rPr lang="en-US" dirty="0" err="1" smtClean="0"/>
              <a:t>souboru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udává</a:t>
            </a:r>
            <a:r>
              <a:rPr lang="en-US" dirty="0"/>
              <a:t> se </a:t>
            </a:r>
            <a:r>
              <a:rPr lang="en-US" dirty="0" err="1"/>
              <a:t>obvykle</a:t>
            </a:r>
            <a:r>
              <a:rPr lang="en-US" dirty="0"/>
              <a:t> v </a:t>
            </a:r>
            <a:r>
              <a:rPr lang="en-US" dirty="0" err="1" smtClean="0"/>
              <a:t>procentech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/>
              <a:t>Kumulativní</a:t>
            </a:r>
            <a:r>
              <a:rPr lang="en-US" b="1" dirty="0"/>
              <a:t> </a:t>
            </a:r>
            <a:r>
              <a:rPr lang="en-US" b="1" dirty="0" err="1"/>
              <a:t>četnost</a:t>
            </a:r>
            <a:r>
              <a:rPr lang="en-US" b="1" dirty="0"/>
              <a:t> </a:t>
            </a:r>
            <a:r>
              <a:rPr lang="en-US" dirty="0" err="1"/>
              <a:t>hodnoty</a:t>
            </a:r>
            <a:r>
              <a:rPr lang="en-US" dirty="0"/>
              <a:t> je </a:t>
            </a:r>
            <a:r>
              <a:rPr lang="en-US" dirty="0" err="1"/>
              <a:t>četnost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 plus </a:t>
            </a:r>
            <a:r>
              <a:rPr lang="en-US" dirty="0" err="1" smtClean="0"/>
              <a:t>četnost</a:t>
            </a:r>
            <a:r>
              <a:rPr lang="en-US" dirty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/>
              <a:t>menších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en-US" dirty="0"/>
              <a:t>. </a:t>
            </a:r>
            <a:r>
              <a:rPr lang="en-US" dirty="0" err="1"/>
              <a:t>Rozeznáváme</a:t>
            </a:r>
            <a:r>
              <a:rPr lang="en-US" dirty="0"/>
              <a:t> </a:t>
            </a:r>
            <a:r>
              <a:rPr lang="en-US" dirty="0" err="1"/>
              <a:t>opět</a:t>
            </a:r>
            <a:r>
              <a:rPr lang="en-US" dirty="0"/>
              <a:t> </a:t>
            </a:r>
            <a:r>
              <a:rPr lang="en-US" dirty="0" err="1"/>
              <a:t>absolutní</a:t>
            </a:r>
            <a:r>
              <a:rPr lang="en-US" dirty="0"/>
              <a:t> a </a:t>
            </a:r>
            <a:r>
              <a:rPr lang="en-US" dirty="0" err="1"/>
              <a:t>relativní</a:t>
            </a:r>
            <a:r>
              <a:rPr lang="en-US" dirty="0"/>
              <a:t> </a:t>
            </a:r>
            <a:r>
              <a:rPr lang="en-US" dirty="0" err="1" smtClean="0"/>
              <a:t>kumulativní</a:t>
            </a:r>
            <a:r>
              <a:rPr lang="en-US" dirty="0"/>
              <a:t> </a:t>
            </a:r>
            <a:r>
              <a:rPr lang="en-US" dirty="0" err="1" smtClean="0"/>
              <a:t>četnost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charakteristiky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 </a:t>
            </a:r>
            <a:r>
              <a:rPr lang="en-US" dirty="0" err="1" smtClean="0"/>
              <a:t>jednorozměrný</a:t>
            </a:r>
            <a:r>
              <a:rPr lang="en-US" dirty="0" smtClean="0"/>
              <a:t> </a:t>
            </a:r>
            <a:r>
              <a:rPr lang="en-US" dirty="0" err="1" smtClean="0"/>
              <a:t>statistický</a:t>
            </a:r>
            <a:r>
              <a:rPr lang="en-US" dirty="0" smtClean="0"/>
              <a:t> </a:t>
            </a:r>
            <a:r>
              <a:rPr lang="en-US" dirty="0" err="1"/>
              <a:t>soubor</a:t>
            </a:r>
            <a:r>
              <a:rPr lang="en-US" dirty="0"/>
              <a:t> </a:t>
            </a:r>
            <a:r>
              <a:rPr lang="en-US" dirty="0" err="1"/>
              <a:t>zavádíme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b="1" dirty="0" err="1"/>
              <a:t>charakteristiky</a:t>
            </a:r>
            <a:r>
              <a:rPr lang="en-US" b="1" dirty="0"/>
              <a:t> </a:t>
            </a:r>
            <a:r>
              <a:rPr lang="en-US" b="1" dirty="0" err="1"/>
              <a:t>polohy</a:t>
            </a:r>
            <a:r>
              <a:rPr lang="en-US" b="1" dirty="0"/>
              <a:t> </a:t>
            </a:r>
            <a:r>
              <a:rPr lang="en-US" dirty="0" smtClean="0"/>
              <a:t>a </a:t>
            </a:r>
            <a:r>
              <a:rPr lang="en-US" b="1" dirty="0" err="1" smtClean="0"/>
              <a:t>charakteristiky</a:t>
            </a:r>
            <a:r>
              <a:rPr lang="en-US" b="1" dirty="0" smtClean="0"/>
              <a:t> variability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Charakteristiky</a:t>
            </a:r>
            <a:r>
              <a:rPr lang="en-US" b="1" dirty="0"/>
              <a:t> </a:t>
            </a:r>
            <a:r>
              <a:rPr lang="en-US" b="1" dirty="0" err="1" smtClean="0"/>
              <a:t>polohy</a:t>
            </a:r>
            <a:r>
              <a:rPr lang="en-US" b="1" dirty="0" smtClean="0"/>
              <a:t> </a:t>
            </a:r>
            <a:r>
              <a:rPr lang="en-US" dirty="0" err="1"/>
              <a:t>shrnují</a:t>
            </a:r>
            <a:r>
              <a:rPr lang="en-US" dirty="0"/>
              <a:t> </a:t>
            </a:r>
            <a:r>
              <a:rPr lang="en-US" dirty="0" err="1"/>
              <a:t>potenciálně</a:t>
            </a:r>
            <a:r>
              <a:rPr lang="en-US" dirty="0"/>
              <a:t> </a:t>
            </a:r>
            <a:r>
              <a:rPr lang="en-US" dirty="0" err="1"/>
              <a:t>velké</a:t>
            </a:r>
            <a:r>
              <a:rPr lang="en-US" dirty="0"/>
              <a:t> </a:t>
            </a:r>
            <a:r>
              <a:rPr lang="en-US" dirty="0" err="1"/>
              <a:t>množství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do </a:t>
            </a:r>
            <a:r>
              <a:rPr lang="en-US" dirty="0" err="1"/>
              <a:t>několika</a:t>
            </a:r>
            <a:r>
              <a:rPr lang="en-US" dirty="0"/>
              <a:t> </a:t>
            </a:r>
            <a:r>
              <a:rPr lang="en-US" dirty="0" err="1" smtClean="0"/>
              <a:t>málo</a:t>
            </a:r>
            <a:r>
              <a:rPr lang="en-US" dirty="0"/>
              <a:t> </a:t>
            </a:r>
            <a:r>
              <a:rPr lang="en-US" dirty="0" err="1" smtClean="0"/>
              <a:t>čísel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snadno</a:t>
            </a:r>
            <a:r>
              <a:rPr lang="en-US" dirty="0"/>
              <a:t> </a:t>
            </a:r>
            <a:r>
              <a:rPr lang="en-US" dirty="0" err="1"/>
              <a:t>interpretovat</a:t>
            </a:r>
            <a:r>
              <a:rPr lang="en-US" dirty="0"/>
              <a:t> a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hruby</a:t>
            </a:r>
            <a:r>
              <a:rPr lang="en-US" dirty="0"/>
              <a:t>́ </a:t>
            </a:r>
            <a:r>
              <a:rPr lang="en-US" dirty="0" err="1"/>
              <a:t>úsudek</a:t>
            </a:r>
            <a:r>
              <a:rPr lang="en-US" dirty="0"/>
              <a:t> o </a:t>
            </a:r>
            <a:r>
              <a:rPr lang="en-US" dirty="0" err="1" smtClean="0"/>
              <a:t>celém</a:t>
            </a:r>
            <a:r>
              <a:rPr lang="en-US" dirty="0"/>
              <a:t> </a:t>
            </a:r>
            <a:r>
              <a:rPr lang="en-US" dirty="0" err="1" smtClean="0"/>
              <a:t>vzorku</a:t>
            </a:r>
            <a:r>
              <a:rPr lang="en-US" dirty="0" smtClean="0"/>
              <a:t> dat. </a:t>
            </a:r>
          </a:p>
          <a:p>
            <a:endParaRPr lang="en-US" dirty="0" smtClean="0"/>
          </a:p>
          <a:p>
            <a:r>
              <a:rPr lang="en-US" b="1" dirty="0" err="1" smtClean="0"/>
              <a:t>Charakteristiky</a:t>
            </a:r>
            <a:r>
              <a:rPr lang="en-US" b="1" dirty="0" smtClean="0"/>
              <a:t> </a:t>
            </a:r>
            <a:r>
              <a:rPr lang="en-US" b="1" dirty="0"/>
              <a:t>variability </a:t>
            </a:r>
            <a:r>
              <a:rPr lang="en-US" dirty="0" err="1" smtClean="0"/>
              <a:t>ukazují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je </a:t>
            </a:r>
            <a:r>
              <a:rPr lang="en-US" dirty="0" err="1" smtClean="0"/>
              <a:t>statistick</a:t>
            </a:r>
            <a:r>
              <a:rPr lang="en-US" dirty="0" err="1"/>
              <a:t>ý</a:t>
            </a:r>
            <a:r>
              <a:rPr lang="en-US" dirty="0" smtClean="0"/>
              <a:t> </a:t>
            </a:r>
            <a:r>
              <a:rPr lang="en-US" dirty="0" err="1"/>
              <a:t>soubor</a:t>
            </a:r>
            <a:r>
              <a:rPr lang="en-US" dirty="0"/>
              <a:t> </a:t>
            </a:r>
            <a:r>
              <a:rPr lang="en-US" dirty="0" err="1"/>
              <a:t>vnitřně</a:t>
            </a:r>
            <a:r>
              <a:rPr lang="en-US" dirty="0"/>
              <a:t> </a:t>
            </a:r>
            <a:r>
              <a:rPr lang="en-US" dirty="0" err="1"/>
              <a:t>konzistentní</a:t>
            </a:r>
            <a:r>
              <a:rPr lang="en-US" dirty="0"/>
              <a:t>, </a:t>
            </a:r>
            <a:r>
              <a:rPr lang="en-US" dirty="0" err="1"/>
              <a:t>čili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moc</a:t>
            </a:r>
            <a:r>
              <a:rPr lang="en-US" dirty="0"/>
              <a:t> se od </a:t>
            </a:r>
            <a:r>
              <a:rPr lang="en-US" dirty="0" err="1" smtClean="0"/>
              <a:t>sebe</a:t>
            </a:r>
            <a:r>
              <a:rPr lang="en-US" dirty="0"/>
              <a:t> </a:t>
            </a:r>
            <a:r>
              <a:rPr lang="en-US" dirty="0" err="1" smtClean="0"/>
              <a:t>vzájemně</a:t>
            </a:r>
            <a:r>
              <a:rPr lang="en-US" dirty="0" smtClean="0"/>
              <a:t> </a:t>
            </a:r>
            <a:r>
              <a:rPr lang="en-US" dirty="0" err="1"/>
              <a:t>liší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obsažené</a:t>
            </a:r>
            <a:r>
              <a:rPr lang="en-US" dirty="0"/>
              <a:t> v </a:t>
            </a:r>
            <a:r>
              <a:rPr lang="en-US" dirty="0" err="1"/>
              <a:t>souboru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49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</a:t>
            </a:r>
            <a:r>
              <a:rPr lang="en-US" b="1" dirty="0" err="1" smtClean="0"/>
              <a:t>harakteristiky</a:t>
            </a:r>
            <a:r>
              <a:rPr lang="en-US" b="1" dirty="0" smtClean="0"/>
              <a:t> </a:t>
            </a:r>
            <a:r>
              <a:rPr lang="en-US" b="1" dirty="0" err="1" smtClean="0"/>
              <a:t>polohy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Modus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třída</a:t>
            </a:r>
            <a:r>
              <a:rPr lang="en-US" dirty="0"/>
              <a:t> s </a:t>
            </a:r>
            <a:r>
              <a:rPr lang="en-US" dirty="0" err="1" smtClean="0"/>
              <a:t>největší</a:t>
            </a:r>
            <a:r>
              <a:rPr lang="en-US" dirty="0" smtClean="0"/>
              <a:t> </a:t>
            </a:r>
            <a:r>
              <a:rPr lang="en-US" dirty="0" err="1" smtClean="0"/>
              <a:t>četností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 smtClean="0"/>
              <a:t>Aritmetick</a:t>
            </a:r>
            <a:r>
              <a:rPr lang="en-US" b="1" dirty="0" err="1"/>
              <a:t>ý</a:t>
            </a:r>
            <a:r>
              <a:rPr lang="en-US" b="1" dirty="0" smtClean="0"/>
              <a:t> </a:t>
            </a:r>
            <a:r>
              <a:rPr lang="en-US" b="1" dirty="0" err="1"/>
              <a:t>průměr</a:t>
            </a:r>
            <a:r>
              <a:rPr lang="en-US" b="1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značený</a:t>
            </a:r>
            <a:r>
              <a:rPr lang="en-US" dirty="0" smtClean="0"/>
              <a:t> </a:t>
            </a:r>
            <a:r>
              <a:rPr lang="en-US" dirty="0" err="1" smtClean="0"/>
              <a:t>avg</a:t>
            </a:r>
            <a:r>
              <a:rPr lang="en-US" dirty="0" smtClean="0"/>
              <a:t>) je </a:t>
            </a:r>
            <a:r>
              <a:rPr lang="en-US" dirty="0" err="1" smtClean="0"/>
              <a:t>součet</a:t>
            </a:r>
            <a:r>
              <a:rPr lang="en-US" dirty="0"/>
              <a:t> </a:t>
            </a:r>
            <a:r>
              <a:rPr lang="en-US" dirty="0" err="1" smtClean="0"/>
              <a:t>hodnot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statistickém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, </a:t>
            </a:r>
            <a:r>
              <a:rPr lang="en-US" dirty="0" err="1" smtClean="0"/>
              <a:t>podělený</a:t>
            </a:r>
            <a:r>
              <a:rPr lang="en-US" dirty="0" smtClean="0"/>
              <a:t> </a:t>
            </a:r>
            <a:r>
              <a:rPr lang="en-US" dirty="0" err="1"/>
              <a:t>velikostí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Medián</a:t>
            </a:r>
            <a:r>
              <a:rPr lang="en-US" dirty="0"/>
              <a:t> je „</a:t>
            </a:r>
            <a:r>
              <a:rPr lang="en-US" dirty="0" err="1"/>
              <a:t>prostřední</a:t>
            </a:r>
            <a:r>
              <a:rPr lang="en-US" dirty="0"/>
              <a:t>” </a:t>
            </a:r>
            <a:r>
              <a:rPr lang="en-US" dirty="0" err="1"/>
              <a:t>hodnota</a:t>
            </a:r>
            <a:r>
              <a:rPr lang="en-US" dirty="0"/>
              <a:t> v </a:t>
            </a:r>
            <a:r>
              <a:rPr lang="en-US" dirty="0" err="1"/>
              <a:t>souboru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jeho</a:t>
            </a:r>
            <a:r>
              <a:rPr lang="en-US" dirty="0"/>
              <a:t> </a:t>
            </a:r>
            <a:r>
              <a:rPr lang="en-US" dirty="0" err="1" smtClean="0"/>
              <a:t>setřídění</a:t>
            </a:r>
            <a:r>
              <a:rPr lang="en-US" dirty="0"/>
              <a:t>. V </a:t>
            </a:r>
            <a:r>
              <a:rPr lang="en-US" dirty="0" err="1"/>
              <a:t>případě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datový</a:t>
            </a:r>
            <a:r>
              <a:rPr lang="en-US" dirty="0" smtClean="0"/>
              <a:t> </a:t>
            </a:r>
            <a:r>
              <a:rPr lang="en-US" dirty="0" err="1"/>
              <a:t>soubor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 smtClean="0"/>
              <a:t>sudý</a:t>
            </a:r>
            <a:r>
              <a:rPr lang="en-US" dirty="0" smtClean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prvků</a:t>
            </a:r>
            <a:r>
              <a:rPr lang="en-US" dirty="0"/>
              <a:t>, je to </a:t>
            </a:r>
            <a:r>
              <a:rPr lang="en-US" dirty="0" err="1"/>
              <a:t>průměr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 smtClean="0"/>
              <a:t>dvou</a:t>
            </a:r>
            <a:r>
              <a:rPr lang="en-US" dirty="0"/>
              <a:t> </a:t>
            </a:r>
            <a:r>
              <a:rPr lang="en-US" dirty="0" err="1" smtClean="0"/>
              <a:t>prostředních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2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</a:t>
            </a:r>
            <a:r>
              <a:rPr lang="en-US" b="1" dirty="0" err="1" smtClean="0"/>
              <a:t>harakteristiky</a:t>
            </a:r>
            <a:r>
              <a:rPr lang="en-US" b="1" dirty="0" smtClean="0"/>
              <a:t> variability</a:t>
            </a:r>
            <a:endParaRPr lang="en-US" b="1" dirty="0"/>
          </a:p>
        </p:txBody>
      </p:sp>
      <p:pic>
        <p:nvPicPr>
          <p:cNvPr id="4" name="Content Placeholder 3" descr="rozpty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292" b="-1002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7515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</a:t>
            </a:r>
            <a:r>
              <a:rPr lang="en-US" b="1" dirty="0" err="1" smtClean="0"/>
              <a:t>vourozměrný</a:t>
            </a:r>
            <a:r>
              <a:rPr lang="en-US" b="1" dirty="0" smtClean="0"/>
              <a:t> </a:t>
            </a:r>
            <a:r>
              <a:rPr lang="en-US" b="1" dirty="0" err="1" smtClean="0"/>
              <a:t>statistický</a:t>
            </a:r>
            <a:r>
              <a:rPr lang="en-US" b="1" dirty="0" smtClean="0"/>
              <a:t> </a:t>
            </a:r>
            <a:r>
              <a:rPr lang="en-US" b="1" dirty="0" err="1" smtClean="0"/>
              <a:t>soubor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Dvourozměrný</a:t>
            </a:r>
            <a:r>
              <a:rPr lang="en-US" b="1" dirty="0" smtClean="0"/>
              <a:t> </a:t>
            </a:r>
            <a:r>
              <a:rPr lang="en-US" b="1" dirty="0" err="1" smtClean="0"/>
              <a:t>statistický</a:t>
            </a:r>
            <a:r>
              <a:rPr lang="en-US" b="1" dirty="0" smtClean="0"/>
              <a:t> </a:t>
            </a:r>
            <a:r>
              <a:rPr lang="en-US" b="1" dirty="0" err="1"/>
              <a:t>soubor</a:t>
            </a:r>
            <a:r>
              <a:rPr lang="en-US" b="1" dirty="0"/>
              <a:t> </a:t>
            </a:r>
            <a:r>
              <a:rPr lang="en-US" dirty="0" err="1" smtClean="0"/>
              <a:t>lze</a:t>
            </a:r>
            <a:r>
              <a:rPr lang="en-US" dirty="0"/>
              <a:t> </a:t>
            </a:r>
            <a:r>
              <a:rPr lang="en-US" dirty="0" err="1" smtClean="0"/>
              <a:t>chápat</a:t>
            </a:r>
            <a:r>
              <a:rPr lang="en-US" dirty="0" smtClean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jednorozměrné</a:t>
            </a:r>
            <a:r>
              <a:rPr lang="en-US" dirty="0"/>
              <a:t> </a:t>
            </a:r>
            <a:r>
              <a:rPr lang="en-US" dirty="0" err="1"/>
              <a:t>soubory</a:t>
            </a:r>
            <a:r>
              <a:rPr lang="en-US" dirty="0"/>
              <a:t>, </a:t>
            </a:r>
            <a:r>
              <a:rPr lang="en-US" dirty="0" err="1"/>
              <a:t>vzájemně</a:t>
            </a:r>
            <a:r>
              <a:rPr lang="en-US" dirty="0"/>
              <a:t> </a:t>
            </a:r>
            <a:r>
              <a:rPr lang="en-US" dirty="0" err="1"/>
              <a:t>provázané</a:t>
            </a:r>
            <a:r>
              <a:rPr lang="en-US" dirty="0"/>
              <a:t>. </a:t>
            </a:r>
            <a:r>
              <a:rPr lang="en-US" dirty="0" err="1"/>
              <a:t>Formálně</a:t>
            </a:r>
            <a:r>
              <a:rPr lang="en-US" dirty="0"/>
              <a:t> </a:t>
            </a:r>
            <a:r>
              <a:rPr lang="en-US" dirty="0" err="1" smtClean="0"/>
              <a:t>jej</a:t>
            </a:r>
            <a:r>
              <a:rPr lang="en-US" dirty="0"/>
              <a:t> </a:t>
            </a:r>
            <a:r>
              <a:rPr lang="en-US" dirty="0" err="1" smtClean="0"/>
              <a:t>můžeme</a:t>
            </a:r>
            <a:r>
              <a:rPr lang="en-US" dirty="0" smtClean="0"/>
              <a:t> </a:t>
            </a:r>
            <a:r>
              <a:rPr lang="en-US" dirty="0" err="1"/>
              <a:t>reprezentovat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posloupnost</a:t>
            </a:r>
            <a:r>
              <a:rPr lang="en-US" dirty="0"/>
              <a:t> </a:t>
            </a:r>
            <a:r>
              <a:rPr lang="en-US" dirty="0" err="1" smtClean="0"/>
              <a:t>uspořádaných</a:t>
            </a:r>
            <a:r>
              <a:rPr lang="en-US" dirty="0" smtClean="0"/>
              <a:t> </a:t>
            </a:r>
            <a:r>
              <a:rPr lang="en-US" dirty="0" err="1"/>
              <a:t>dvojic</a:t>
            </a:r>
            <a:r>
              <a:rPr lang="en-US" dirty="0" smtClean="0"/>
              <a:t>, </a:t>
            </a:r>
            <a:r>
              <a:rPr lang="is-IS" dirty="0" smtClean="0"/>
              <a:t>(</a:t>
            </a:r>
            <a:r>
              <a:rPr lang="is-IS" dirty="0"/>
              <a:t>(𝑥1, 𝑦1), (𝑥2, 𝑦2), ..., (𝑥𝑛, 𝑦𝑛)</a:t>
            </a:r>
            <a:r>
              <a:rPr lang="is-IS" dirty="0" smtClean="0"/>
              <a:t>).</a:t>
            </a:r>
          </a:p>
          <a:p>
            <a:endParaRPr lang="en-US" dirty="0" smtClean="0"/>
          </a:p>
          <a:p>
            <a:r>
              <a:rPr lang="en-US" dirty="0" err="1"/>
              <a:t>Důležitou</a:t>
            </a:r>
            <a:r>
              <a:rPr lang="en-US" dirty="0"/>
              <a:t> </a:t>
            </a:r>
            <a:r>
              <a:rPr lang="en-US" dirty="0" err="1"/>
              <a:t>vlastností</a:t>
            </a:r>
            <a:r>
              <a:rPr lang="en-US" dirty="0"/>
              <a:t> </a:t>
            </a:r>
            <a:r>
              <a:rPr lang="en-US" dirty="0" err="1"/>
              <a:t>dvourozměrného</a:t>
            </a:r>
            <a:r>
              <a:rPr lang="en-US" dirty="0"/>
              <a:t> </a:t>
            </a:r>
            <a:r>
              <a:rPr lang="en-US" dirty="0" err="1"/>
              <a:t>statistického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 je </a:t>
            </a:r>
            <a:r>
              <a:rPr lang="en-US" b="1" dirty="0" err="1" smtClean="0"/>
              <a:t>korelace</a:t>
            </a:r>
            <a:r>
              <a:rPr lang="en-US" b="1" dirty="0"/>
              <a:t> </a:t>
            </a:r>
            <a:r>
              <a:rPr lang="en-US" b="1" dirty="0" err="1" smtClean="0"/>
              <a:t>statistických</a:t>
            </a:r>
            <a:r>
              <a:rPr lang="en-US" b="1" dirty="0" smtClean="0"/>
              <a:t> </a:t>
            </a:r>
            <a:r>
              <a:rPr lang="en-US" b="1" dirty="0" err="1"/>
              <a:t>znaků</a:t>
            </a:r>
            <a:r>
              <a:rPr lang="en-US" dirty="0"/>
              <a:t>. </a:t>
            </a:r>
            <a:r>
              <a:rPr lang="en-US" dirty="0" err="1"/>
              <a:t>Pojmem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 </a:t>
            </a:r>
            <a:r>
              <a:rPr lang="en-US" dirty="0" err="1"/>
              <a:t>rozumíme</a:t>
            </a:r>
            <a:r>
              <a:rPr lang="en-US" dirty="0"/>
              <a:t> </a:t>
            </a:r>
            <a:r>
              <a:rPr lang="en-US" dirty="0" err="1"/>
              <a:t>stupeň</a:t>
            </a:r>
            <a:r>
              <a:rPr lang="en-US" dirty="0"/>
              <a:t> </a:t>
            </a:r>
            <a:r>
              <a:rPr lang="en-US" dirty="0" err="1"/>
              <a:t>lineární</a:t>
            </a:r>
            <a:r>
              <a:rPr lang="en-US" dirty="0"/>
              <a:t> </a:t>
            </a:r>
            <a:r>
              <a:rPr lang="en-US" dirty="0" err="1" smtClean="0"/>
              <a:t>závislosti</a:t>
            </a:r>
            <a:r>
              <a:rPr lang="en-US" dirty="0"/>
              <a:t> </a:t>
            </a:r>
            <a:r>
              <a:rPr lang="en-US" dirty="0" err="1" smtClean="0"/>
              <a:t>znaků</a:t>
            </a:r>
            <a:r>
              <a:rPr lang="en-US" dirty="0" smtClean="0"/>
              <a:t> </a:t>
            </a:r>
            <a:r>
              <a:rPr lang="en-US" dirty="0"/>
              <a:t>𝑥 a 𝑦, </a:t>
            </a:r>
            <a:r>
              <a:rPr lang="en-US" dirty="0" err="1"/>
              <a:t>tedy</a:t>
            </a:r>
            <a:r>
              <a:rPr lang="en-US" dirty="0"/>
              <a:t> to, do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míry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znaku</a:t>
            </a:r>
            <a:r>
              <a:rPr lang="en-US" dirty="0"/>
              <a:t> 𝑥 </a:t>
            </a:r>
            <a:r>
              <a:rPr lang="en-US" dirty="0" err="1"/>
              <a:t>lineárně</a:t>
            </a:r>
            <a:r>
              <a:rPr lang="en-US" dirty="0"/>
              <a:t> </a:t>
            </a:r>
            <a:r>
              <a:rPr lang="en-US" dirty="0" err="1"/>
              <a:t>závisí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/>
              <a:t> </a:t>
            </a:r>
            <a:r>
              <a:rPr lang="en-US" dirty="0" err="1" smtClean="0"/>
              <a:t>hodnotách</a:t>
            </a:r>
            <a:r>
              <a:rPr lang="en-US" dirty="0" smtClean="0"/>
              <a:t> </a:t>
            </a:r>
            <a:r>
              <a:rPr lang="en-US" dirty="0" err="1"/>
              <a:t>znaku</a:t>
            </a:r>
            <a:r>
              <a:rPr lang="en-US" dirty="0"/>
              <a:t> 𝑦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Jinými</a:t>
            </a:r>
            <a:r>
              <a:rPr lang="en-US" dirty="0" smtClean="0"/>
              <a:t> </a:t>
            </a:r>
            <a:r>
              <a:rPr lang="en-US" dirty="0" err="1"/>
              <a:t>slovy</a:t>
            </a:r>
            <a:r>
              <a:rPr lang="en-US" dirty="0"/>
              <a:t>, to,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grafem</a:t>
            </a:r>
            <a:r>
              <a:rPr lang="en-US" dirty="0"/>
              <a:t> </a:t>
            </a:r>
            <a:r>
              <a:rPr lang="en-US" dirty="0" err="1"/>
              <a:t>závislosti</a:t>
            </a:r>
            <a:r>
              <a:rPr lang="en-US" dirty="0"/>
              <a:t> 𝑥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𝑦 </a:t>
            </a:r>
            <a:r>
              <a:rPr lang="en-US" dirty="0" err="1" smtClean="0"/>
              <a:t>proložit</a:t>
            </a:r>
            <a:r>
              <a:rPr lang="en-US" dirty="0" smtClean="0"/>
              <a:t> </a:t>
            </a:r>
            <a:r>
              <a:rPr lang="en-US" dirty="0" err="1"/>
              <a:t>přímku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3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</a:t>
            </a:r>
            <a:r>
              <a:rPr lang="en-US" b="1" dirty="0" err="1" smtClean="0"/>
              <a:t>orelace</a:t>
            </a:r>
            <a:r>
              <a:rPr lang="en-US" b="1" dirty="0" smtClean="0"/>
              <a:t> </a:t>
            </a:r>
            <a:r>
              <a:rPr lang="en-US" b="1" dirty="0" err="1" smtClean="0"/>
              <a:t>znaků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zápis</a:t>
            </a:r>
            <a:r>
              <a:rPr lang="en-US" dirty="0" smtClean="0"/>
              <a:t> – (𝑠</a:t>
            </a:r>
            <a:r>
              <a:rPr lang="en-US" dirty="0"/>
              <a:t>(𝑥), 𝑠(𝑦)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směrodatné</a:t>
            </a:r>
            <a:r>
              <a:rPr lang="en-US" dirty="0"/>
              <a:t> </a:t>
            </a:r>
            <a:r>
              <a:rPr lang="en-US" dirty="0" err="1"/>
              <a:t>odchylky</a:t>
            </a:r>
            <a:r>
              <a:rPr lang="en-US" dirty="0"/>
              <a:t> </a:t>
            </a:r>
            <a:r>
              <a:rPr lang="en-US" dirty="0" err="1"/>
              <a:t>jednorozměrných</a:t>
            </a:r>
            <a:r>
              <a:rPr lang="en-US" dirty="0"/>
              <a:t> </a:t>
            </a:r>
            <a:r>
              <a:rPr lang="en-US" dirty="0" err="1"/>
              <a:t>datových</a:t>
            </a:r>
            <a:r>
              <a:rPr lang="en-US" dirty="0"/>
              <a:t> </a:t>
            </a:r>
            <a:r>
              <a:rPr lang="en-US" dirty="0" err="1" smtClean="0"/>
              <a:t>souborů</a:t>
            </a:r>
            <a:r>
              <a:rPr lang="en-US" dirty="0"/>
              <a:t> </a:t>
            </a:r>
            <a:r>
              <a:rPr lang="cs-CZ" dirty="0" smtClean="0"/>
              <a:t>pro </a:t>
            </a:r>
            <a:r>
              <a:rPr lang="cs-CZ" dirty="0"/>
              <a:t>znaky 𝑥 a </a:t>
            </a:r>
            <a:r>
              <a:rPr lang="cs-CZ" dirty="0" smtClean="0"/>
              <a:t>𝑦):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korela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2603500"/>
            <a:ext cx="48260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</a:t>
            </a:r>
            <a:r>
              <a:rPr lang="en-US" b="1" dirty="0" err="1" smtClean="0"/>
              <a:t>orelace</a:t>
            </a:r>
            <a:r>
              <a:rPr lang="en-US" b="1" dirty="0" smtClean="0"/>
              <a:t> </a:t>
            </a:r>
            <a:r>
              <a:rPr lang="en-US" b="1" dirty="0" err="1" smtClean="0"/>
              <a:t>znaků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 se </a:t>
            </a:r>
            <a:r>
              <a:rPr lang="en-US" dirty="0" err="1"/>
              <a:t>pohybují</a:t>
            </a:r>
            <a:r>
              <a:rPr lang="en-US" dirty="0"/>
              <a:t> od -1 do 1. </a:t>
            </a:r>
            <a:endParaRPr lang="en-US" dirty="0" smtClean="0"/>
          </a:p>
          <a:p>
            <a:r>
              <a:rPr lang="en-US" dirty="0" err="1" smtClean="0"/>
              <a:t>Pokud</a:t>
            </a:r>
            <a:r>
              <a:rPr lang="en-US" dirty="0" smtClean="0"/>
              <a:t> je </a:t>
            </a:r>
            <a:r>
              <a:rPr lang="en-US" dirty="0" err="1" smtClean="0"/>
              <a:t>korelace</a:t>
            </a:r>
            <a:r>
              <a:rPr lang="en-US" dirty="0" smtClean="0"/>
              <a:t> </a:t>
            </a:r>
            <a:r>
              <a:rPr lang="en-US" dirty="0"/>
              <a:t>0,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 smtClean="0"/>
              <a:t>hodnoty</a:t>
            </a:r>
            <a:r>
              <a:rPr lang="en-US" dirty="0"/>
              <a:t> </a:t>
            </a:r>
            <a:r>
              <a:rPr lang="en-US" dirty="0" err="1" smtClean="0"/>
              <a:t>znaků</a:t>
            </a:r>
            <a:r>
              <a:rPr lang="en-US" dirty="0" smtClean="0"/>
              <a:t> </a:t>
            </a:r>
            <a:r>
              <a:rPr lang="en-US" dirty="0" err="1"/>
              <a:t>dokonale</a:t>
            </a:r>
            <a:r>
              <a:rPr lang="en-US" dirty="0"/>
              <a:t> </a:t>
            </a:r>
            <a:r>
              <a:rPr lang="en-US" dirty="0" err="1" smtClean="0"/>
              <a:t>nezávislé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korelace</a:t>
            </a:r>
            <a:r>
              <a:rPr lang="en-US" dirty="0"/>
              <a:t> 1, </a:t>
            </a:r>
            <a:r>
              <a:rPr lang="en-US" dirty="0" err="1"/>
              <a:t>jedná</a:t>
            </a:r>
            <a:r>
              <a:rPr lang="en-US" dirty="0"/>
              <a:t> se o </a:t>
            </a:r>
            <a:r>
              <a:rPr lang="en-US" dirty="0" err="1"/>
              <a:t>přímou</a:t>
            </a:r>
            <a:r>
              <a:rPr lang="en-US" dirty="0"/>
              <a:t> </a:t>
            </a:r>
            <a:r>
              <a:rPr lang="en-US" dirty="0" err="1"/>
              <a:t>úměrnost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čím</a:t>
            </a:r>
            <a:r>
              <a:rPr lang="en-US" dirty="0"/>
              <a:t> </a:t>
            </a:r>
            <a:r>
              <a:rPr lang="en-US" dirty="0" err="1"/>
              <a:t>větší</a:t>
            </a:r>
            <a:r>
              <a:rPr lang="en-US" dirty="0"/>
              <a:t> je 𝑥, 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větší</a:t>
            </a:r>
            <a:r>
              <a:rPr lang="en-US" dirty="0"/>
              <a:t> je 𝑦 a </a:t>
            </a:r>
            <a:r>
              <a:rPr lang="en-US" dirty="0" err="1"/>
              <a:t>hodnoty</a:t>
            </a:r>
            <a:r>
              <a:rPr lang="en-US" dirty="0"/>
              <a:t> 𝑦 </a:t>
            </a:r>
            <a:r>
              <a:rPr lang="en-US" dirty="0" err="1"/>
              <a:t>lze</a:t>
            </a:r>
            <a:r>
              <a:rPr lang="en-US" dirty="0"/>
              <a:t> z </a:t>
            </a:r>
            <a:r>
              <a:rPr lang="en-US" dirty="0" err="1"/>
              <a:t>hodnot</a:t>
            </a:r>
            <a:r>
              <a:rPr lang="en-US" dirty="0"/>
              <a:t> 𝑥 </a:t>
            </a:r>
            <a:r>
              <a:rPr lang="en-US" dirty="0" err="1"/>
              <a:t>získat</a:t>
            </a:r>
            <a:r>
              <a:rPr lang="en-US" dirty="0"/>
              <a:t> </a:t>
            </a:r>
            <a:r>
              <a:rPr lang="en-US" dirty="0" err="1" smtClean="0"/>
              <a:t>jednoduše</a:t>
            </a:r>
            <a:r>
              <a:rPr lang="en-US" dirty="0"/>
              <a:t> </a:t>
            </a:r>
            <a:r>
              <a:rPr lang="en-US" dirty="0" err="1" smtClean="0"/>
              <a:t>vynásobením</a:t>
            </a:r>
            <a:r>
              <a:rPr lang="en-US" dirty="0" smtClean="0"/>
              <a:t> </a:t>
            </a:r>
            <a:r>
              <a:rPr lang="en-US" dirty="0" err="1"/>
              <a:t>nějakou</a:t>
            </a:r>
            <a:r>
              <a:rPr lang="en-US" dirty="0"/>
              <a:t> </a:t>
            </a:r>
            <a:r>
              <a:rPr lang="en-US" dirty="0" err="1" smtClean="0"/>
              <a:t>kladnou</a:t>
            </a:r>
            <a:r>
              <a:rPr lang="en-US" dirty="0"/>
              <a:t> </a:t>
            </a:r>
            <a:r>
              <a:rPr lang="en-US" dirty="0" err="1" smtClean="0"/>
              <a:t>konstantou</a:t>
            </a:r>
            <a:r>
              <a:rPr lang="en-US" dirty="0" smtClean="0"/>
              <a:t>). </a:t>
            </a:r>
            <a:endParaRPr lang="en-US" dirty="0"/>
          </a:p>
          <a:p>
            <a:r>
              <a:rPr lang="en-US" dirty="0" err="1"/>
              <a:t>P</a:t>
            </a:r>
            <a:r>
              <a:rPr lang="en-US" dirty="0" err="1" smtClean="0"/>
              <a:t>okud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korelace</a:t>
            </a:r>
            <a:r>
              <a:rPr lang="en-US" dirty="0"/>
              <a:t> -1, </a:t>
            </a:r>
            <a:r>
              <a:rPr lang="en-US" dirty="0" err="1"/>
              <a:t>jedná</a:t>
            </a:r>
            <a:r>
              <a:rPr lang="en-US" dirty="0"/>
              <a:t> </a:t>
            </a:r>
            <a:r>
              <a:rPr lang="en-US" dirty="0" smtClean="0"/>
              <a:t>se o </a:t>
            </a:r>
            <a:r>
              <a:rPr lang="en-US" dirty="0" err="1"/>
              <a:t>nepřímou</a:t>
            </a:r>
            <a:r>
              <a:rPr lang="en-US" dirty="0"/>
              <a:t> </a:t>
            </a:r>
            <a:r>
              <a:rPr lang="en-US" dirty="0" err="1"/>
              <a:t>úměrnost</a:t>
            </a:r>
            <a:r>
              <a:rPr lang="en-US" dirty="0"/>
              <a:t> (</a:t>
            </a:r>
            <a:r>
              <a:rPr lang="en-US" dirty="0" err="1"/>
              <a:t>čím</a:t>
            </a:r>
            <a:r>
              <a:rPr lang="en-US" dirty="0"/>
              <a:t> </a:t>
            </a:r>
            <a:r>
              <a:rPr lang="en-US" dirty="0" err="1"/>
              <a:t>větší</a:t>
            </a:r>
            <a:r>
              <a:rPr lang="en-US" dirty="0"/>
              <a:t> je 𝑥, 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menší</a:t>
            </a:r>
            <a:r>
              <a:rPr lang="en-US" dirty="0"/>
              <a:t> je 𝑦 a </a:t>
            </a:r>
            <a:r>
              <a:rPr lang="en-US" dirty="0" err="1"/>
              <a:t>hodnoty</a:t>
            </a:r>
            <a:r>
              <a:rPr lang="en-US" dirty="0"/>
              <a:t> 𝑦 </a:t>
            </a:r>
            <a:r>
              <a:rPr lang="en-US" dirty="0" err="1"/>
              <a:t>lze</a:t>
            </a:r>
            <a:r>
              <a:rPr lang="en-US" dirty="0"/>
              <a:t> z </a:t>
            </a:r>
            <a:r>
              <a:rPr lang="en-US" dirty="0" err="1" smtClean="0"/>
              <a:t>hodnot</a:t>
            </a:r>
            <a:r>
              <a:rPr lang="en-US" dirty="0"/>
              <a:t> </a:t>
            </a:r>
            <a:r>
              <a:rPr lang="en-US" dirty="0" smtClean="0"/>
              <a:t>𝑥 </a:t>
            </a:r>
            <a:r>
              <a:rPr lang="en-US" dirty="0" err="1"/>
              <a:t>získat</a:t>
            </a:r>
            <a:r>
              <a:rPr lang="en-US" dirty="0"/>
              <a:t> </a:t>
            </a:r>
            <a:r>
              <a:rPr lang="en-US" dirty="0" err="1"/>
              <a:t>jednoduše</a:t>
            </a:r>
            <a:r>
              <a:rPr lang="en-US" dirty="0"/>
              <a:t> </a:t>
            </a:r>
            <a:r>
              <a:rPr lang="en-US" dirty="0" err="1"/>
              <a:t>vynásobením</a:t>
            </a:r>
            <a:r>
              <a:rPr lang="en-US" dirty="0"/>
              <a:t> </a:t>
            </a:r>
            <a:r>
              <a:rPr lang="en-US" dirty="0" err="1"/>
              <a:t>nějakou</a:t>
            </a:r>
            <a:r>
              <a:rPr lang="en-US" dirty="0"/>
              <a:t> </a:t>
            </a:r>
            <a:r>
              <a:rPr lang="en-US" dirty="0" err="1"/>
              <a:t>zápornou</a:t>
            </a:r>
            <a:r>
              <a:rPr lang="en-US" dirty="0"/>
              <a:t> </a:t>
            </a:r>
            <a:r>
              <a:rPr lang="en-US" dirty="0" err="1"/>
              <a:t>konstantou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4379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2712</TotalTime>
  <Words>1270</Words>
  <Application>Microsoft Macintosh PowerPoint</Application>
  <PresentationFormat>On-screen Show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Statistika a pravděpodobnost</vt:lpstr>
      <vt:lpstr>statistický soubor</vt:lpstr>
      <vt:lpstr>jednorozměrný statistický soubor</vt:lpstr>
      <vt:lpstr>charakteristiky</vt:lpstr>
      <vt:lpstr>charakteristiky polohy</vt:lpstr>
      <vt:lpstr>charakteristiky variability</vt:lpstr>
      <vt:lpstr>dvourozměrný statistický soubor</vt:lpstr>
      <vt:lpstr>korelace znaků</vt:lpstr>
      <vt:lpstr>korelace znaků</vt:lpstr>
      <vt:lpstr>pravděpodobnostní rozložení</vt:lpstr>
      <vt:lpstr>pravděpodobnostní rozdělení</vt:lpstr>
      <vt:lpstr>pravděpodobnostní rozdělení</vt:lpstr>
      <vt:lpstr>určení pravděpodobnostního rozložení</vt:lpstr>
      <vt:lpstr>uniformní pravděpodobnostní rozložení</vt:lpstr>
      <vt:lpstr>normální pravděpodobnostní rozložení</vt:lpstr>
      <vt:lpstr>Zipfovo pravděpodobnostní rozložení</vt:lpstr>
      <vt:lpstr>Zipfův zákon</vt:lpstr>
      <vt:lpstr>distribuční funkce</vt:lpstr>
      <vt:lpstr>náhodný vektor</vt:lpstr>
      <vt:lpstr>podmíněná pravděpodobnost</vt:lpstr>
      <vt:lpstr>nezávislé jevy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a pravděpodobnost</dc:title>
  <dc:creator>Bohumil Fort</dc:creator>
  <cp:lastModifiedBy>Bohumil Fort</cp:lastModifiedBy>
  <cp:revision>23</cp:revision>
  <dcterms:created xsi:type="dcterms:W3CDTF">2017-11-03T18:31:17Z</dcterms:created>
  <dcterms:modified xsi:type="dcterms:W3CDTF">2020-03-18T07:55:40Z</dcterms:modified>
</cp:coreProperties>
</file>