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0"/>
  </p:normalViewPr>
  <p:slideViewPr>
    <p:cSldViewPr snapToGrid="0" snapToObjects="1"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200400"/>
            <a:ext cx="7543800" cy="1524000"/>
          </a:xfrm>
        </p:spPr>
        <p:txBody>
          <a:bodyPr/>
          <a:lstStyle/>
          <a:p>
            <a:r>
              <a:rPr lang="en-US" sz="4800" dirty="0" err="1"/>
              <a:t>statistické</a:t>
            </a:r>
            <a:r>
              <a:rPr lang="en-US" sz="4800" dirty="0"/>
              <a:t> </a:t>
            </a:r>
            <a:r>
              <a:rPr lang="en-US" sz="4800" dirty="0" err="1"/>
              <a:t>zpracování</a:t>
            </a:r>
            <a:r>
              <a:rPr lang="en-US" sz="4800" dirty="0"/>
              <a:t> </a:t>
            </a:r>
            <a:r>
              <a:rPr lang="en-US" sz="4800" dirty="0" err="1"/>
              <a:t>přirozeného</a:t>
            </a:r>
            <a:r>
              <a:rPr lang="en-US" sz="4800" dirty="0"/>
              <a:t> </a:t>
            </a:r>
            <a:r>
              <a:rPr lang="en-US" sz="4800" dirty="0" err="1"/>
              <a:t>jazyka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OJ205</a:t>
            </a:r>
          </a:p>
        </p:txBody>
      </p:sp>
    </p:spTree>
    <p:extLst>
      <p:ext uri="{BB962C8B-B14F-4D97-AF65-F5344CB8AC3E}">
        <p14:creationId xmlns:p14="http://schemas.microsoft.com/office/powerpoint/2010/main" val="1511154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statistické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en-US" dirty="0"/>
              <a:t> </a:t>
            </a:r>
            <a:r>
              <a:rPr lang="en-US" dirty="0" err="1"/>
              <a:t>přirozeného</a:t>
            </a:r>
            <a:r>
              <a:rPr lang="en-US" dirty="0"/>
              <a:t> </a:t>
            </a:r>
            <a:r>
              <a:rPr lang="en-US" dirty="0" err="1"/>
              <a:t>jazyka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užití</a:t>
            </a:r>
            <a:r>
              <a:rPr lang="en-US" dirty="0"/>
              <a:t>: </a:t>
            </a:r>
            <a:r>
              <a:rPr lang="en-US" b="1" dirty="0" err="1"/>
              <a:t>vyhledávání</a:t>
            </a:r>
            <a:r>
              <a:rPr lang="en-US" b="1" dirty="0"/>
              <a:t> </a:t>
            </a:r>
            <a:r>
              <a:rPr lang="en-US" b="1" dirty="0" err="1"/>
              <a:t>kolokací</a:t>
            </a:r>
            <a:endParaRPr lang="en-US" b="1" dirty="0"/>
          </a:p>
          <a:p>
            <a:endParaRPr lang="en-US" dirty="0"/>
          </a:p>
          <a:p>
            <a:r>
              <a:rPr lang="en-US" b="1" dirty="0" err="1"/>
              <a:t>problémy</a:t>
            </a:r>
            <a:r>
              <a:rPr lang="en-US" b="1" dirty="0"/>
              <a:t>:</a:t>
            </a:r>
          </a:p>
          <a:p>
            <a:r>
              <a:rPr lang="en-US" dirty="0"/>
              <a:t>- </a:t>
            </a:r>
            <a:r>
              <a:rPr lang="en-US" dirty="0" err="1"/>
              <a:t>rozložení</a:t>
            </a:r>
            <a:r>
              <a:rPr lang="en-US" dirty="0"/>
              <a:t> </a:t>
            </a:r>
            <a:r>
              <a:rPr lang="en-US" dirty="0" err="1"/>
              <a:t>přirozeného</a:t>
            </a:r>
            <a:r>
              <a:rPr lang="en-US" dirty="0"/>
              <a:t> </a:t>
            </a:r>
            <a:r>
              <a:rPr lang="en-US" dirty="0" err="1"/>
              <a:t>jazyka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stoplist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nastavení</a:t>
            </a:r>
            <a:r>
              <a:rPr lang="en-US" dirty="0"/>
              <a:t> </a:t>
            </a:r>
            <a:r>
              <a:rPr lang="en-US" dirty="0" err="1"/>
              <a:t>vyhledávání</a:t>
            </a:r>
            <a:endParaRPr lang="en-US" dirty="0"/>
          </a:p>
          <a:p>
            <a:r>
              <a:rPr lang="en-US" dirty="0"/>
              <a:t>- </a:t>
            </a:r>
            <a:r>
              <a:rPr lang="en-US" dirty="0" err="1"/>
              <a:t>interpretace</a:t>
            </a:r>
            <a:r>
              <a:rPr lang="en-US" dirty="0"/>
              <a:t> </a:t>
            </a:r>
            <a:r>
              <a:rPr lang="en-US" dirty="0" err="1"/>
              <a:t>výsledků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73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n-</a:t>
            </a:r>
            <a:r>
              <a:rPr lang="en-US" sz="4400" dirty="0" err="1"/>
              <a:t>gramové</a:t>
            </a:r>
            <a:r>
              <a:rPr lang="en-US" sz="4400" dirty="0"/>
              <a:t> </a:t>
            </a:r>
            <a:r>
              <a:rPr lang="en-US" sz="4400" dirty="0" err="1"/>
              <a:t>jazykové</a:t>
            </a:r>
            <a:r>
              <a:rPr lang="en-US" sz="4400" dirty="0"/>
              <a:t> </a:t>
            </a:r>
            <a:r>
              <a:rPr lang="en-US" sz="4400" dirty="0" err="1"/>
              <a:t>modely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Jako</a:t>
            </a:r>
            <a:r>
              <a:rPr lang="en-US" dirty="0"/>
              <a:t> n-gram </a:t>
            </a:r>
            <a:r>
              <a:rPr lang="en-US" dirty="0" err="1"/>
              <a:t>označujeme</a:t>
            </a:r>
            <a:r>
              <a:rPr lang="en-US" dirty="0"/>
              <a:t> </a:t>
            </a:r>
            <a:r>
              <a:rPr lang="en-US" dirty="0" err="1"/>
              <a:t>obvykle</a:t>
            </a:r>
            <a:r>
              <a:rPr lang="en-US" dirty="0"/>
              <a:t> </a:t>
            </a:r>
            <a:r>
              <a:rPr lang="en-US" dirty="0" err="1"/>
              <a:t>posloupnost</a:t>
            </a:r>
            <a:r>
              <a:rPr lang="en-US" dirty="0"/>
              <a:t> </a:t>
            </a:r>
            <a:r>
              <a:rPr lang="en-US" dirty="0" err="1"/>
              <a:t>slov</a:t>
            </a:r>
            <a:r>
              <a:rPr lang="en-US" dirty="0"/>
              <a:t> </a:t>
            </a:r>
            <a:r>
              <a:rPr lang="en-US" dirty="0" err="1"/>
              <a:t>délky</a:t>
            </a:r>
            <a:r>
              <a:rPr lang="en-US" dirty="0"/>
              <a:t> 𝑛, </a:t>
            </a:r>
            <a:r>
              <a:rPr lang="en-US" dirty="0" err="1"/>
              <a:t>která</a:t>
            </a:r>
            <a:r>
              <a:rPr lang="en-US" dirty="0"/>
              <a:t> se </a:t>
            </a:r>
            <a:r>
              <a:rPr lang="en-US" dirty="0" err="1"/>
              <a:t>vyskytuje</a:t>
            </a:r>
            <a:r>
              <a:rPr lang="en-US" dirty="0"/>
              <a:t> v </a:t>
            </a:r>
            <a:r>
              <a:rPr lang="en-US" dirty="0" err="1"/>
              <a:t>korpusu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Známe</a:t>
            </a:r>
            <a:r>
              <a:rPr lang="en-US" dirty="0"/>
              <a:t> </a:t>
            </a:r>
            <a:r>
              <a:rPr lang="en-US" dirty="0" err="1"/>
              <a:t>posloupnost</a:t>
            </a:r>
            <a:r>
              <a:rPr lang="en-US" dirty="0"/>
              <a:t> 𝑛 − 1 </a:t>
            </a:r>
            <a:r>
              <a:rPr lang="en-US" dirty="0" err="1"/>
              <a:t>slov</a:t>
            </a:r>
            <a:r>
              <a:rPr lang="en-US" dirty="0"/>
              <a:t> v </a:t>
            </a:r>
            <a:r>
              <a:rPr lang="en-US" dirty="0" err="1"/>
              <a:t>korpusu</a:t>
            </a:r>
            <a:r>
              <a:rPr lang="en-US" dirty="0"/>
              <a:t>. </a:t>
            </a:r>
            <a:r>
              <a:rPr lang="en-US" dirty="0" err="1"/>
              <a:t>Jaké</a:t>
            </a:r>
            <a:r>
              <a:rPr lang="en-US" dirty="0"/>
              <a:t> </a:t>
            </a:r>
            <a:r>
              <a:rPr lang="en-US" dirty="0" err="1"/>
              <a:t>slovo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nimi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následovat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 err="1"/>
              <a:t>Formálně</a:t>
            </a:r>
            <a:r>
              <a:rPr lang="en-US" dirty="0"/>
              <a:t> se n-</a:t>
            </a:r>
            <a:r>
              <a:rPr lang="en-US" dirty="0" err="1"/>
              <a:t>gramový</a:t>
            </a:r>
            <a:r>
              <a:rPr lang="en-US" dirty="0"/>
              <a:t> </a:t>
            </a:r>
            <a:r>
              <a:rPr lang="en-US" dirty="0" err="1"/>
              <a:t>jazykový</a:t>
            </a:r>
            <a:r>
              <a:rPr lang="en-US" dirty="0"/>
              <a:t> model </a:t>
            </a:r>
            <a:r>
              <a:rPr lang="en-US" dirty="0" err="1"/>
              <a:t>skládá</a:t>
            </a:r>
            <a:r>
              <a:rPr lang="en-US" dirty="0"/>
              <a:t> z </a:t>
            </a:r>
            <a:r>
              <a:rPr lang="en-US" dirty="0" err="1"/>
              <a:t>podmíněných</a:t>
            </a:r>
            <a:r>
              <a:rPr lang="en-US" dirty="0"/>
              <a:t> </a:t>
            </a:r>
            <a:r>
              <a:rPr lang="en-US" dirty="0" err="1"/>
              <a:t>pravděpodobností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                       </a:t>
            </a:r>
            <a:r>
              <a:rPr lang="hr-HR" dirty="0"/>
              <a:t>𝑃(𝑤𝑛 | 𝑤1, ...,𝑤𝑛−1)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US" dirty="0" err="1"/>
              <a:t>čili</a:t>
            </a:r>
            <a:r>
              <a:rPr lang="en-US" dirty="0"/>
              <a:t> </a:t>
            </a:r>
            <a:r>
              <a:rPr lang="en-US" dirty="0" err="1"/>
              <a:t>pravděpodobností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se </a:t>
            </a:r>
            <a:r>
              <a:rPr lang="en-US" dirty="0" err="1"/>
              <a:t>vyskytlo</a:t>
            </a:r>
            <a:r>
              <a:rPr lang="en-US" dirty="0"/>
              <a:t> </a:t>
            </a:r>
            <a:r>
              <a:rPr lang="en-US" dirty="0" err="1"/>
              <a:t>slovo</a:t>
            </a:r>
            <a:r>
              <a:rPr lang="en-US" dirty="0"/>
              <a:t> 𝑤𝑛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předpokladu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ním</a:t>
            </a:r>
            <a:r>
              <a:rPr lang="en-US" dirty="0"/>
              <a:t> se </a:t>
            </a:r>
            <a:r>
              <a:rPr lang="en-US" dirty="0" err="1"/>
              <a:t>vyskytla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𝑤1, ...,𝑤𝑛−1. </a:t>
            </a:r>
            <a:r>
              <a:rPr lang="en-US" dirty="0" err="1"/>
              <a:t>Souhrn</a:t>
            </a:r>
            <a:r>
              <a:rPr lang="en-US" dirty="0"/>
              <a:t> </a:t>
            </a:r>
            <a:r>
              <a:rPr lang="en-US" dirty="0" err="1"/>
              <a:t>všech</a:t>
            </a:r>
            <a:r>
              <a:rPr lang="en-US" dirty="0"/>
              <a:t> </a:t>
            </a:r>
            <a:r>
              <a:rPr lang="en-US" dirty="0" err="1"/>
              <a:t>takovýchto</a:t>
            </a:r>
            <a:r>
              <a:rPr lang="en-US" dirty="0"/>
              <a:t> </a:t>
            </a:r>
            <a:r>
              <a:rPr lang="en-US" dirty="0" err="1"/>
              <a:t>pravděpodobností</a:t>
            </a:r>
            <a:r>
              <a:rPr lang="en-US" dirty="0"/>
              <a:t> pro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kombinace</a:t>
            </a:r>
            <a:r>
              <a:rPr lang="en-US" dirty="0"/>
              <a:t> </a:t>
            </a:r>
            <a:r>
              <a:rPr lang="en-US" dirty="0" err="1"/>
              <a:t>slov</a:t>
            </a:r>
            <a:r>
              <a:rPr lang="en-US" dirty="0"/>
              <a:t> v </a:t>
            </a:r>
            <a:r>
              <a:rPr lang="en-US" dirty="0" err="1"/>
              <a:t>korpusu</a:t>
            </a:r>
            <a:r>
              <a:rPr lang="en-US" dirty="0"/>
              <a:t> se </a:t>
            </a:r>
            <a:r>
              <a:rPr lang="en-US" dirty="0" err="1"/>
              <a:t>nazývá</a:t>
            </a:r>
            <a:r>
              <a:rPr lang="en-US" dirty="0"/>
              <a:t> n-</a:t>
            </a:r>
            <a:r>
              <a:rPr lang="en-US" dirty="0" err="1"/>
              <a:t>gramový</a:t>
            </a:r>
            <a:r>
              <a:rPr lang="en-US" dirty="0"/>
              <a:t> </a:t>
            </a:r>
            <a:r>
              <a:rPr lang="en-US" dirty="0" err="1"/>
              <a:t>jazykový</a:t>
            </a:r>
            <a:r>
              <a:rPr lang="en-US" dirty="0"/>
              <a:t> model.</a:t>
            </a:r>
          </a:p>
        </p:txBody>
      </p:sp>
    </p:spTree>
    <p:extLst>
      <p:ext uri="{BB962C8B-B14F-4D97-AF65-F5344CB8AC3E}">
        <p14:creationId xmlns:p14="http://schemas.microsoft.com/office/powerpoint/2010/main" val="409882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n-</a:t>
            </a:r>
            <a:r>
              <a:rPr lang="en-US" sz="4400" dirty="0" err="1"/>
              <a:t>gramové</a:t>
            </a:r>
            <a:r>
              <a:rPr lang="en-US" sz="4400" dirty="0"/>
              <a:t> </a:t>
            </a:r>
            <a:r>
              <a:rPr lang="en-US" sz="4400" dirty="0" err="1"/>
              <a:t>jazykové</a:t>
            </a:r>
            <a:r>
              <a:rPr lang="en-US" sz="4400" dirty="0"/>
              <a:t> </a:t>
            </a:r>
            <a:r>
              <a:rPr lang="en-US" sz="4400" dirty="0" err="1"/>
              <a:t>modely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𝑤1, ...,𝑤𝑛 </a:t>
            </a:r>
            <a:r>
              <a:rPr lang="en-US" dirty="0" err="1"/>
              <a:t>nemusí</a:t>
            </a:r>
            <a:r>
              <a:rPr lang="en-US" dirty="0"/>
              <a:t> </a:t>
            </a:r>
            <a:r>
              <a:rPr lang="en-US" dirty="0" err="1"/>
              <a:t>být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– </a:t>
            </a:r>
            <a:r>
              <a:rPr lang="en-US" dirty="0" err="1"/>
              <a:t>můžeme</a:t>
            </a:r>
            <a:r>
              <a:rPr lang="en-US" dirty="0"/>
              <a:t> </a:t>
            </a:r>
            <a:r>
              <a:rPr lang="en-US" dirty="0" err="1"/>
              <a:t>vytvořit</a:t>
            </a:r>
            <a:r>
              <a:rPr lang="en-US" dirty="0"/>
              <a:t> n-</a:t>
            </a:r>
            <a:r>
              <a:rPr lang="en-US" dirty="0" err="1"/>
              <a:t>gramový</a:t>
            </a:r>
            <a:r>
              <a:rPr lang="en-US" dirty="0"/>
              <a:t> model </a:t>
            </a:r>
            <a:r>
              <a:rPr lang="en-US" dirty="0" err="1"/>
              <a:t>znaků</a:t>
            </a:r>
            <a:r>
              <a:rPr lang="en-US" dirty="0"/>
              <a:t>, </a:t>
            </a:r>
            <a:r>
              <a:rPr lang="en-US" dirty="0" err="1"/>
              <a:t>fonémů</a:t>
            </a:r>
            <a:r>
              <a:rPr lang="en-US" dirty="0"/>
              <a:t>, </a:t>
            </a:r>
            <a:r>
              <a:rPr lang="en-US" dirty="0" err="1"/>
              <a:t>pádů</a:t>
            </a:r>
            <a:r>
              <a:rPr lang="en-US" dirty="0"/>
              <a:t>, </a:t>
            </a:r>
            <a:r>
              <a:rPr lang="en-US" dirty="0" err="1"/>
              <a:t>morfologických</a:t>
            </a:r>
            <a:r>
              <a:rPr lang="en-US" dirty="0"/>
              <a:t> </a:t>
            </a:r>
            <a:r>
              <a:rPr lang="en-US" dirty="0" err="1"/>
              <a:t>značek</a:t>
            </a:r>
            <a:r>
              <a:rPr lang="en-US" dirty="0"/>
              <a:t> </a:t>
            </a:r>
            <a:r>
              <a:rPr lang="en-US" dirty="0" err="1"/>
              <a:t>apod</a:t>
            </a:r>
            <a:r>
              <a:rPr lang="en-US" dirty="0"/>
              <a:t>., </a:t>
            </a:r>
            <a:r>
              <a:rPr lang="en-US" dirty="0" err="1"/>
              <a:t>případně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komplikovanější</a:t>
            </a:r>
            <a:r>
              <a:rPr lang="en-US" dirty="0"/>
              <a:t> </a:t>
            </a:r>
            <a:r>
              <a:rPr lang="en-US" dirty="0" err="1"/>
              <a:t>modely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dirty="0" err="1"/>
              <a:t>např</a:t>
            </a:r>
            <a:r>
              <a:rPr lang="en-US" dirty="0"/>
              <a:t>. 𝑤𝑛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morfologická</a:t>
            </a:r>
            <a:r>
              <a:rPr lang="en-US" dirty="0"/>
              <a:t> </a:t>
            </a:r>
            <a:r>
              <a:rPr lang="en-US" dirty="0" err="1"/>
              <a:t>značka</a:t>
            </a:r>
            <a:r>
              <a:rPr lang="en-US" dirty="0"/>
              <a:t> a 𝑤1, ...,𝑤𝑛−1 </a:t>
            </a:r>
            <a:r>
              <a:rPr lang="en-US" dirty="0" err="1"/>
              <a:t>budou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. </a:t>
            </a:r>
          </a:p>
          <a:p>
            <a:r>
              <a:rPr lang="en-US" dirty="0" err="1"/>
              <a:t>Využití</a:t>
            </a:r>
            <a:r>
              <a:rPr lang="en-US" dirty="0"/>
              <a:t> </a:t>
            </a:r>
            <a:r>
              <a:rPr lang="en-US" dirty="0" err="1"/>
              <a:t>n-gramových</a:t>
            </a:r>
            <a:r>
              <a:rPr lang="en-US" dirty="0"/>
              <a:t> </a:t>
            </a:r>
            <a:r>
              <a:rPr lang="en-US" dirty="0" err="1"/>
              <a:t>modelů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zpracování</a:t>
            </a:r>
            <a:r>
              <a:rPr lang="en-US" dirty="0"/>
              <a:t> </a:t>
            </a:r>
            <a:r>
              <a:rPr lang="en-US" dirty="0" err="1"/>
              <a:t>jazyka</a:t>
            </a:r>
            <a:r>
              <a:rPr lang="en-US" dirty="0"/>
              <a:t>: </a:t>
            </a:r>
            <a:r>
              <a:rPr lang="en-US" dirty="0" err="1"/>
              <a:t>existuje</a:t>
            </a:r>
            <a:r>
              <a:rPr lang="en-US" dirty="0"/>
              <a:t> </a:t>
            </a:r>
            <a:r>
              <a:rPr lang="en-US" dirty="0" err="1"/>
              <a:t>jich</a:t>
            </a:r>
            <a:r>
              <a:rPr lang="en-US" dirty="0"/>
              <a:t> </a:t>
            </a:r>
            <a:r>
              <a:rPr lang="en-US" dirty="0" err="1"/>
              <a:t>velké</a:t>
            </a:r>
            <a:r>
              <a:rPr lang="en-US" dirty="0"/>
              <a:t> </a:t>
            </a:r>
            <a:r>
              <a:rPr lang="en-US" dirty="0" err="1"/>
              <a:t>množství</a:t>
            </a:r>
            <a:r>
              <a:rPr lang="en-US" dirty="0"/>
              <a:t>, z </a:t>
            </a:r>
            <a:r>
              <a:rPr lang="en-US" dirty="0" err="1"/>
              <a:t>nichž</a:t>
            </a:r>
            <a:r>
              <a:rPr lang="en-US" dirty="0"/>
              <a:t> </a:t>
            </a:r>
            <a:r>
              <a:rPr lang="en-US" dirty="0" err="1"/>
              <a:t>nejpoužívanější</a:t>
            </a:r>
            <a:r>
              <a:rPr lang="en-US" dirty="0"/>
              <a:t> je </a:t>
            </a:r>
            <a:r>
              <a:rPr lang="en-US" dirty="0" err="1"/>
              <a:t>pravděpodobně</a:t>
            </a:r>
            <a:r>
              <a:rPr lang="en-US" dirty="0"/>
              <a:t> </a:t>
            </a:r>
            <a:r>
              <a:rPr lang="en-US" dirty="0" err="1"/>
              <a:t>trigramový</a:t>
            </a:r>
            <a:r>
              <a:rPr lang="en-US" dirty="0"/>
              <a:t> (𝑛 = 3) </a:t>
            </a:r>
            <a:r>
              <a:rPr lang="en-US" dirty="0" err="1"/>
              <a:t>jazykový</a:t>
            </a:r>
            <a:r>
              <a:rPr lang="en-US" dirty="0"/>
              <a:t> model.</a:t>
            </a:r>
          </a:p>
        </p:txBody>
      </p:sp>
    </p:spTree>
    <p:extLst>
      <p:ext uri="{BB962C8B-B14F-4D97-AF65-F5344CB8AC3E}">
        <p14:creationId xmlns:p14="http://schemas.microsoft.com/office/powerpoint/2010/main" val="324278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</a:t>
            </a:r>
            <a:r>
              <a:rPr lang="en-US" sz="2800"/>
              <a:t>ozbor</a:t>
            </a:r>
            <a:r>
              <a:rPr lang="en-US" sz="2800" dirty="0"/>
              <a:t> </a:t>
            </a:r>
            <a:r>
              <a:rPr lang="en-US" sz="2800" dirty="0" err="1"/>
              <a:t>věty</a:t>
            </a:r>
            <a:r>
              <a:rPr lang="en-US" sz="2800" dirty="0"/>
              <a:t>:</a:t>
            </a:r>
            <a:r>
              <a:rPr lang="en-US" sz="4400" dirty="0"/>
              <a:t> </a:t>
            </a:r>
            <a:r>
              <a:rPr lang="en-US" sz="4400" dirty="0" err="1"/>
              <a:t>Máma</a:t>
            </a:r>
            <a:r>
              <a:rPr lang="en-US" sz="4400" dirty="0"/>
              <a:t> </a:t>
            </a:r>
            <a:r>
              <a:rPr lang="en-US" sz="4400" dirty="0" err="1"/>
              <a:t>mele</a:t>
            </a:r>
            <a:r>
              <a:rPr lang="en-US" sz="4400" dirty="0"/>
              <a:t> </a:t>
            </a:r>
            <a:r>
              <a:rPr lang="en-US" sz="4400" dirty="0" err="1"/>
              <a:t>maso</a:t>
            </a:r>
            <a:r>
              <a:rPr lang="en-US" sz="44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𝑃(𝑎|𝑚) = 3/4</a:t>
            </a:r>
          </a:p>
          <a:p>
            <a:r>
              <a:rPr lang="is-IS" dirty="0"/>
              <a:t>𝑃(𝑒|𝑚) = </a:t>
            </a:r>
            <a:r>
              <a:rPr lang="en-US" dirty="0"/>
              <a:t>¼</a:t>
            </a:r>
            <a:endParaRPr lang="is-IS" dirty="0"/>
          </a:p>
          <a:p>
            <a:r>
              <a:rPr lang="hr-HR" dirty="0"/>
              <a:t>𝑃(𝑚|𝑎) = 2/3</a:t>
            </a:r>
          </a:p>
          <a:p>
            <a:r>
              <a:rPr lang="is-IS" dirty="0"/>
              <a:t>𝑃(𝑠|𝑎) = 1/3</a:t>
            </a:r>
          </a:p>
          <a:p>
            <a:r>
              <a:rPr lang="is-IS" dirty="0"/>
              <a:t>𝑃(𝑙|𝑒) = 1/2</a:t>
            </a:r>
          </a:p>
          <a:p>
            <a:r>
              <a:rPr lang="is-IS" dirty="0"/>
              <a:t>𝑃(𝑚|𝑒) = 1/2</a:t>
            </a:r>
          </a:p>
          <a:p>
            <a:r>
              <a:rPr lang="is-IS" dirty="0"/>
              <a:t>𝑃(𝑒|𝑙) = 1</a:t>
            </a:r>
          </a:p>
          <a:p>
            <a:r>
              <a:rPr lang="is-IS" dirty="0"/>
              <a:t>𝑃(𝑜|𝑠) = 1</a:t>
            </a:r>
          </a:p>
          <a:p>
            <a:r>
              <a:rPr lang="en-US" dirty="0"/>
              <a:t>𝑃($|𝑜) = 1</a:t>
            </a:r>
          </a:p>
          <a:p>
            <a:r>
              <a:rPr lang="hr-HR" dirty="0"/>
              <a:t>𝑃(𝑥|𝑦) = 0 𝑝𝑟𝑜 𝑣š𝑒𝑐ℎ𝑛𝑦 𝑜𝑠𝑡𝑎𝑡𝑛. 𝑘𝑜𝑚𝑏𝑖𝑛𝑎𝑐𝑒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42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6003</TotalTime>
  <Words>296</Words>
  <Application>Microsoft Macintosh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Impact</vt:lpstr>
      <vt:lpstr>Times New Roman</vt:lpstr>
      <vt:lpstr>Newsprint</vt:lpstr>
      <vt:lpstr>statistické zpracování přirozeného jazyka</vt:lpstr>
      <vt:lpstr>statistické zpracování přirozeného jazyka</vt:lpstr>
      <vt:lpstr>n-gramové jazykové modely</vt:lpstr>
      <vt:lpstr>n-gramové jazykové modely</vt:lpstr>
      <vt:lpstr>rozbor věty: Máma mele maso.</vt:lpstr>
    </vt:vector>
  </TitlesOfParts>
  <Company>Fort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použití</dc:title>
  <dc:creator>Bohumil Fort</dc:creator>
  <cp:lastModifiedBy>Bohumil Fořt</cp:lastModifiedBy>
  <cp:revision>10</cp:revision>
  <dcterms:created xsi:type="dcterms:W3CDTF">2017-11-21T07:54:40Z</dcterms:created>
  <dcterms:modified xsi:type="dcterms:W3CDTF">2020-05-08T13:44:40Z</dcterms:modified>
</cp:coreProperties>
</file>