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57" r:id="rId4"/>
    <p:sldId id="262" r:id="rId5"/>
    <p:sldId id="259" r:id="rId6"/>
    <p:sldId id="260" r:id="rId7"/>
    <p:sldId id="263" r:id="rId8"/>
    <p:sldId id="261" r:id="rId9"/>
  </p:sldIdLst>
  <p:sldSz cx="12192000" cy="6858000"/>
  <p:notesSz cx="979963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10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50860" y="0"/>
            <a:ext cx="4246510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69293-066E-4189-89AE-BD9DD7E7F8E5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46510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50860" y="6397806"/>
            <a:ext cx="4246510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50785-3777-4673-B2C4-7A19238A2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087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57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6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12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07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53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4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7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9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3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45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3CB59-822A-4DC9-9036-DA06DA67DEFF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28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Poškození a oběti v praxi PMS</a:t>
            </a:r>
            <a:endParaRPr lang="cs-CZ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6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Právní úprava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Trestní zákon, trestní řád – 40/2009 Sb. a 141/1961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o obětech trestných činů – 45/2013 Sb.</a:t>
            </a:r>
          </a:p>
        </p:txBody>
      </p:sp>
    </p:spTree>
    <p:extLst>
      <p:ext uri="{BB962C8B-B14F-4D97-AF65-F5344CB8AC3E}">
        <p14:creationId xmlns:p14="http://schemas.microsoft.com/office/powerpoint/2010/main" val="310302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Vymezení pojm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Oběť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fyzická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osoba, které bylo nebo mělo být trestným činem ublíženo na zdraví, způsobena majetková nebo nemajetková újma nebo na jejíž úkor se pachatel trestným činem obohatil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Pokud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byla trestným činem způsobena smrt oběti, za oběť TČ se považuje i příbuzný oběti.</a:t>
            </a:r>
          </a:p>
          <a:p>
            <a:pPr lvl="0" algn="just">
              <a:lnSpc>
                <a:spcPct val="100000"/>
              </a:lnSpc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Zvlášť zranitelná oběť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dítě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osoba, která je postižena fyzickým, mentálním nebo psychickým hendikepem nebo smyslovým poškozením; oběť trestného činu obchodování s lidmi; oběť trestného činu proti lidské důstojnosti v sexuální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oblasti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trestného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činu, který zahrnoval násilí či pohrůžku násilím, jestliže je v konkrétním případě zvýšené nebezpečí způsobení druhotné újmy zejména s ohledem na její věk, pohlaví, rasu, náboženství, atd.</a:t>
            </a:r>
          </a:p>
        </p:txBody>
      </p:sp>
    </p:spTree>
    <p:extLst>
      <p:ext uri="{BB962C8B-B14F-4D97-AF65-F5344CB8AC3E}">
        <p14:creationId xmlns:p14="http://schemas.microsoft.com/office/powerpoint/2010/main" val="190402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Vymezení pojmů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Poškozený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ten, komu byla způsobena újma (majetková i nemajetková)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Fyzické i právnické osoby</a:t>
            </a:r>
          </a:p>
          <a:p>
            <a:pPr algn="just"/>
            <a:r>
              <a:rPr lang="cs-CZ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Je-li počet poškozených mimořádně vysoký, rozhodne soud, že mohou svá práva uplatňovat pouze prostřednictvím společného zmocněnce, kterého si zvolí.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Práce s obětí v rámci přípravného řízení a řízení před soudem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10000"/>
              </a:lnSpc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Kontaktování oběti TČ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bez ohledu na to, zda pachatel spolupracuje</a:t>
            </a:r>
          </a:p>
          <a:p>
            <a:pPr lvl="0" algn="just">
              <a:lnSpc>
                <a:spcPct val="110000"/>
              </a:lnSpc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Mapování zájmů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potřeb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oběti,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dojednávání konkrétních způsobů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spolupráce</a:t>
            </a:r>
          </a:p>
          <a:p>
            <a:pPr lvl="0" algn="just">
              <a:lnSpc>
                <a:spcPct val="110000"/>
              </a:lnSpc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Předávání informací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 souvislosti s řešením následků TČ a trestním řízením,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možnostech mimosoudního řešení věci (podmíněné zastavení trestního stíhání, narovnání), o připojení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poškozeného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 požadavky v 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adhezním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řízení, využití možnosti stanovit si zmocněnce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atd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lnSpc>
                <a:spcPct val="110000"/>
              </a:lnSpc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Téma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konzultace určuje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oběť,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můžeme nabídnout vyslechnutí příběhu, ventilaci prožitků a pocitů, osobní účast a empatii, zprostředkování další pomoci, poskytnutí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informací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třeba citlivě posoudit, kdy je vhodné poškozenému doporučit návštěvu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odborníka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71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Práce s obětí v rámci vykonávacího řízení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Kontaktování poškozených</a:t>
            </a: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Dotaz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potřeby,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újmy</a:t>
            </a: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splácení škody, výživného, nemajetkové újmy atd.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Neplacení – informace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exekuce</a:t>
            </a: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Mediace ve vykonávacím řízení</a:t>
            </a: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Prohlášení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poškozeného, jeho postoj k věci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12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Související projektová činnost PMS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Proč zrovna já? II.</a:t>
            </a:r>
          </a:p>
          <a:p>
            <a:pPr algn="just"/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Financováno EU – Evropský sociální fond, operační program Zaměstnanost</a:t>
            </a:r>
          </a:p>
          <a:p>
            <a:pPr algn="just"/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Doba realizace projektu: 1. 7. 2016 – 30. 6.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algn="just"/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55 spolupracujících středisek PMS 	</a:t>
            </a:r>
          </a:p>
          <a:p>
            <a:pPr lvl="1" algn="just"/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Rozšíření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kompetencí 55 poradců pro oběti trestných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činů a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660 sociálních pracovníků a pracovníků v sociálních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službách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Zavedení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meziresortní spolupráce na krajské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Zajištění asistentství pro oběti v rámci parolových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komisí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Osvěta cílových skupin – změna postojů týkající se právního vědomí v oblasti práv obětí trestných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činů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Zpracování studie mapující kvalitativní a kvantitativní data obětí trestných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činů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07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Další instituce, poskytující pomoc obětem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Registr poskytovatelů pomoci obětem trestných činů – 35 subjektů jen v rámci okresu Brno – město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Bílý kruh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Intervenční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centra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Ministerstvo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spravedlnosti – odbor odškodňování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203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284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Motiv Office</vt:lpstr>
      <vt:lpstr>Poškození a oběti v praxi PMS</vt:lpstr>
      <vt:lpstr>Právní úprava</vt:lpstr>
      <vt:lpstr>Vymezení pojmů</vt:lpstr>
      <vt:lpstr>Vymezení pojmů</vt:lpstr>
      <vt:lpstr>Práce s obětí v rámci přípravného řízení a řízení před soudem</vt:lpstr>
      <vt:lpstr>Práce s obětí v rámci vykonávacího řízení</vt:lpstr>
      <vt:lpstr>Související projektová činnost PMS</vt:lpstr>
      <vt:lpstr>Další instituce, poskytující pomoc obětem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Poškození, oběti v práci PMS</dc:title>
  <dc:creator>Kroulíková Jaroslava</dc:creator>
  <cp:lastModifiedBy>Kroulíková Jaroslava</cp:lastModifiedBy>
  <cp:revision>10</cp:revision>
  <cp:lastPrinted>2019-04-01T09:54:07Z</cp:lastPrinted>
  <dcterms:created xsi:type="dcterms:W3CDTF">2019-04-01T07:11:30Z</dcterms:created>
  <dcterms:modified xsi:type="dcterms:W3CDTF">2019-04-01T09:54:18Z</dcterms:modified>
</cp:coreProperties>
</file>