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8" r:id="rId3"/>
    <p:sldId id="264" r:id="rId4"/>
    <p:sldId id="257" r:id="rId5"/>
    <p:sldId id="262" r:id="rId6"/>
    <p:sldId id="259" r:id="rId7"/>
    <p:sldId id="260" r:id="rId8"/>
    <p:sldId id="263" r:id="rId9"/>
    <p:sldId id="261" r:id="rId10"/>
    <p:sldId id="265" r:id="rId11"/>
    <p:sldId id="266" r:id="rId12"/>
    <p:sldId id="267" r:id="rId13"/>
  </p:sldIdLst>
  <p:sldSz cx="12192000" cy="6858000"/>
  <p:notesSz cx="6735763" cy="9799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69293-066E-4189-89AE-BD9DD7E7F8E5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07957"/>
            <a:ext cx="2918831" cy="4916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07957"/>
            <a:ext cx="2918831" cy="4916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50785-3777-4673-B2C4-7A19238A2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087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57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36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11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12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07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53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94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37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295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3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45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3CB59-822A-4DC9-9036-DA06DA67DEFF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29B2B-7C7B-4357-9155-16520EE003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28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Trest domácího vězení</a:t>
            </a:r>
            <a:br>
              <a:rPr lang="cs-C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rest zákazu vstupu</a:t>
            </a:r>
            <a:endParaRPr lang="cs-CZ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669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Důvody pro ukládání TZV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TČ spáchána na kulturní, společenské či sportovní akci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TČ páchána na těchto akcích opakovaně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529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Podstata TZV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ákaz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účasti odsouzeného na soudem stanovených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akcích – až na 10 let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Povinnost spolupracovat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probačním úředníkem, vykonávat stanovené programy sociálního výcviku a převýchovy, programy psychologického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poradenství</a:t>
            </a:r>
          </a:p>
          <a:p>
            <a:pPr marL="0" indent="0" algn="just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Policí České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republiky </a:t>
            </a:r>
          </a:p>
          <a:p>
            <a:pPr marL="0" indent="0" algn="just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Spolupráce s organizátory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zakázaných akcí (zejména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ČMFS) </a:t>
            </a:r>
          </a:p>
          <a:p>
            <a:pPr marL="0" indent="0" algn="just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Spolupráce s poskytovateli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specifických programů, jejichž absolvování může být odsouzenému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804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Práce probačního úředníka při kontrole TZV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polupracuje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 pracovníkem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SKPV – specialistou na divácké násilí a extremismus </a:t>
            </a:r>
          </a:p>
          <a:p>
            <a:pPr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Stanovuje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způsob výkonu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TZV,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který je upraven v probačním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plánu dohledu (PPD),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je odpovědný za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jeho 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kontrolu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PPD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dokument, upravující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průběh trestu, tj. pravidla spolupráce mezi odsouzeným a probačním úředníkem, způsob plnění povinnosti dostavování se na služebnu Policie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ČR,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plnění přiměřené povinností nebo přiměřených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omezení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specifikuje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povinnost absolvovat program sociálního výcviku a převýchovy nebo psychologického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poradenství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PPD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 odvíjí od pravomocného rozhodnutí soudu, situace pachatele, okolností souvisejících s trestnou činností, analýzy rizik kriminálního selhání a popř. potřeb poškozeného a jeho neplnění je posuzováno jako neplnění pravomocného rozhodnutí soudu a odsouzený může tímto jednáním naplnit znaky trestného činu maření výkonu úředního rozhodnutí dle § 337 odst. d) trestního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zákoníku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PÚ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pravidelně informuje soud o průběhu trestu zákazu vstupu prostřednictvím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zpráv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4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Právní úprava - TDV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Zákon 40/2009 Sb.,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§ 60 a §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61 (trestní zákon) a Zákon 140/1961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Sb.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§ 334 a) až § 334 g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(trestní řád)</a:t>
            </a: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Druhý nejpřísnější trest po trestu odnětí svobody</a:t>
            </a: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spáchání přečinu, tedy nedbalostního trestného činu, nebo úmyslného trestného činu s horní hranicí trestní sazby do pěti let. Nejčastěji se ukládá za přečiny maření výkonu úředního rozhodnutí a vykázání (např. jde o porušení zákazu řízení motorových vozidel), krádež, ohrožení pod vlivem návykové látky či zanedbání povinné výživy</a:t>
            </a:r>
            <a:r>
              <a:rPr lang="cs-CZ" sz="2400" dirty="0" smtClean="0"/>
              <a:t>.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Zaveden od 1.1.2010</a:t>
            </a: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Podmínkou uložení je písemný slib pachatele</a:t>
            </a:r>
          </a:p>
        </p:txBody>
      </p:sp>
    </p:spTree>
    <p:extLst>
      <p:ext uri="{BB962C8B-B14F-4D97-AF65-F5344CB8AC3E}">
        <p14:creationId xmlns:p14="http://schemas.microsoft.com/office/powerpoint/2010/main" val="310302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Možnosti uložení TDV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Zákon č. 40 / 2009 Sb. § 60 TZ – trest domácího vězení jako samostatně stojící trest</a:t>
            </a:r>
            <a:b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Zákon č. 40 / 2009 Sb. § 89 odst. 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1 a 2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TZ – tzv. „kvazi“ domácí vězení I jako soudem uložená povinnost při podmíněném propuštění 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počátku zkušební doby</a:t>
            </a:r>
            <a:b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Zákon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č. 40 / 2009 Sb. § 57a TZ 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– přeměna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trestu odnětí svobody na trest domácího vězení a to formou propuštění z výkonu trestu odnětí svobody po výkonu poloviny trestu.</a:t>
            </a:r>
            <a:b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Zákon č. 40 / 2009 Sb. § 65 odst. 2a TZ – přeměna OPP 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trest domácího vězení</a:t>
            </a:r>
            <a:b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Zákon č. 40 / 2009 Sb. § 69 odst. 2a TZ – přeměna 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peněžitého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trestu na trest domácího </a:t>
            </a: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vězení</a:t>
            </a:r>
          </a:p>
          <a:p>
            <a:pPr marL="0" indent="0">
              <a:lnSpc>
                <a:spcPct val="170000"/>
              </a:lnSpc>
              <a:buNone/>
            </a:pPr>
            <a:endParaRPr lang="cs-CZ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Zákon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č. 141 / 1961 Sb. § 334 a – g TŘ – výkon trestu domácího vězení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83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Podmínky výkonu trestu TDV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Až 2 roky (v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extrémních případech přeměny některého z jiných trestů až na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let)</a:t>
            </a:r>
          </a:p>
          <a:p>
            <a:pPr lvl="0" algn="just"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Povinnost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odsouzeného zdržovat se v obydlí ve dnech pracovního klidu a pracovního volna po celý den a v ostatních dnech v době stanovené soudem tak, aby výkon trestu nebránil zaměstnání odsouzeného, potřebné lékařské péči či účasti na bohoslužbách i ve dnech pracovního klidu a pracovního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volna. </a:t>
            </a:r>
          </a:p>
          <a:p>
            <a:pPr lvl="0" algn="just">
              <a:lnSpc>
                <a:spcPct val="10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Změny 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místě/čase TDV jsou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možné pouze ze závažných důvodů a závisí na rozhodnutí soudu. V odůvodněných případech může soudce rozhodnout také o odkladu nebo přerušení výkonu trestu.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02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Podmínky výkonu trestu TDV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přiměřená omezení nebo přiměřené povinnosti směřující k tomu, aby vedl řádný život či nahradil škodu, kterou trestným činem způsobil. Jde-li o mladistvého pachatele či pachatele ve věku blízkém věku mladistvých, může soud uložit též některá z výchovných opatření, např. dohled probačního úředníka (§ 15 až 20 zákona o soudnictví ve věcech mládeže, Zákon č. 218/2003 Sb.). </a:t>
            </a:r>
          </a:p>
          <a:p>
            <a:pPr lvl="0" algn="just">
              <a:lnSpc>
                <a:spcPct val="10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Povinnost hradit náklady spojené s výkonem TDV - výši upravuje Ministerstvo spravedlnosti vyhláškou.</a:t>
            </a:r>
          </a:p>
        </p:txBody>
      </p:sp>
    </p:spTree>
    <p:extLst>
      <p:ext uri="{BB962C8B-B14F-4D97-AF65-F5344CB8AC3E}">
        <p14:creationId xmlns:p14="http://schemas.microsoft.com/office/powerpoint/2010/main" val="38383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předběžného šetření - IPŠ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Zjištění možností uložení a výkonu TDV, provedení analýzy rizik a potřeb klienta 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Vstup na základě pověření OČTŘ, případně v rámci přípravného řízení – nutný souhlas </a:t>
            </a: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Zmapování situace klienta – osobní, rodinné, pracovní, zdravotní předpoklady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Zjištění okolností, vylučujících uložení TDV – násilí v rodině, pracovní důvody, bezdomovectví atd.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716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Postup při uložení trestu TDV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Pozvání na středisko</a:t>
            </a:r>
          </a:p>
          <a:p>
            <a:pPr lvl="0"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Poučení o pravidlech výkonu trestu DV</a:t>
            </a:r>
          </a:p>
          <a:p>
            <a:pPr lvl="0"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Specialisté EMS – zaměření v místě bydliště, nasazení „náramku“, zapojení dobíjecí stanice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Kontakt vedoucího územního odboru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PČR</a:t>
            </a:r>
          </a:p>
          <a:p>
            <a:pPr lvl="0"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Namátkové kontroly – záznamy</a:t>
            </a:r>
          </a:p>
          <a:p>
            <a:pPr lvl="0"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Zpráva o průběhu TDV/sdělení soudu o maření TDV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123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792481" y="365125"/>
            <a:ext cx="45719" cy="45719"/>
          </a:xfrm>
        </p:spPr>
        <p:txBody>
          <a:bodyPr>
            <a:normAutofit fontScale="90000"/>
          </a:bodyPr>
          <a:lstStyle/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724" y="532579"/>
            <a:ext cx="7989054" cy="5991789"/>
          </a:xfrm>
        </p:spPr>
      </p:pic>
    </p:spTree>
    <p:extLst>
      <p:ext uri="{BB962C8B-B14F-4D97-AF65-F5344CB8AC3E}">
        <p14:creationId xmlns:p14="http://schemas.microsoft.com/office/powerpoint/2010/main" val="82207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Právní úprava - TZV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Zákon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č. 40/2009 Sb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(TZ) - v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§ 76 a §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</a:p>
          <a:p>
            <a:pPr marL="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Zákon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č. 140/1961 Sb., o trestním řízení soudním (trestním řádu) v § 350 i a § 350j.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2034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695</Words>
  <Application>Microsoft Office PowerPoint</Application>
  <PresentationFormat>Širokoúhlá obrazovka</PresentationFormat>
  <Paragraphs>56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Trest domácího vězení  Trest zákazu vstupu</vt:lpstr>
      <vt:lpstr>Právní úprava - TDV</vt:lpstr>
      <vt:lpstr>Možnosti uložení TDV</vt:lpstr>
      <vt:lpstr>Podmínky výkonu trestu TDV</vt:lpstr>
      <vt:lpstr>Podmínky výkonu trestu TDV</vt:lpstr>
      <vt:lpstr>Institut předběžného šetření - IPŠ</vt:lpstr>
      <vt:lpstr>Postup při uložení trestu TDV</vt:lpstr>
      <vt:lpstr>Prezentace aplikace PowerPoint</vt:lpstr>
      <vt:lpstr>Právní úprava - TZV</vt:lpstr>
      <vt:lpstr>Důvody pro ukládání TZV</vt:lpstr>
      <vt:lpstr>Podstata TZV</vt:lpstr>
      <vt:lpstr>Práce probačního úředníka při kontrole TZV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Poškození, oběti v práci PMS</dc:title>
  <dc:creator>Kroulíková Jaroslava</dc:creator>
  <cp:lastModifiedBy>Kroulíková Jaroslava</cp:lastModifiedBy>
  <cp:revision>21</cp:revision>
  <cp:lastPrinted>2019-04-08T11:06:48Z</cp:lastPrinted>
  <dcterms:created xsi:type="dcterms:W3CDTF">2019-04-01T07:11:30Z</dcterms:created>
  <dcterms:modified xsi:type="dcterms:W3CDTF">2019-04-08T11:06:51Z</dcterms:modified>
</cp:coreProperties>
</file>