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0"/>
  </p:handoutMasterIdLst>
  <p:sldIdLst>
    <p:sldId id="256" r:id="rId2"/>
    <p:sldId id="264" r:id="rId3"/>
    <p:sldId id="258" r:id="rId4"/>
    <p:sldId id="257" r:id="rId5"/>
    <p:sldId id="262" r:id="rId6"/>
    <p:sldId id="259" r:id="rId7"/>
    <p:sldId id="260" r:id="rId8"/>
    <p:sldId id="261" r:id="rId9"/>
  </p:sldIdLst>
  <p:sldSz cx="12192000" cy="6858000"/>
  <p:notesSz cx="6735763" cy="9799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18831" cy="491684"/>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15373" y="0"/>
            <a:ext cx="2918831" cy="491684"/>
          </a:xfrm>
          <a:prstGeom prst="rect">
            <a:avLst/>
          </a:prstGeom>
        </p:spPr>
        <p:txBody>
          <a:bodyPr vert="horz" lIns="91440" tIns="45720" rIns="91440" bIns="45720" rtlCol="0"/>
          <a:lstStyle>
            <a:lvl1pPr algn="r">
              <a:defRPr sz="1200"/>
            </a:lvl1pPr>
          </a:lstStyle>
          <a:p>
            <a:fld id="{47769293-066E-4189-89AE-BD9DD7E7F8E5}" type="datetimeFigureOut">
              <a:rPr lang="cs-CZ" smtClean="0"/>
              <a:t>15.4.2019</a:t>
            </a:fld>
            <a:endParaRPr lang="cs-CZ"/>
          </a:p>
        </p:txBody>
      </p:sp>
      <p:sp>
        <p:nvSpPr>
          <p:cNvPr id="4" name="Zástupný symbol pro zápatí 3"/>
          <p:cNvSpPr>
            <a:spLocks noGrp="1"/>
          </p:cNvSpPr>
          <p:nvPr>
            <p:ph type="ftr" sz="quarter" idx="2"/>
          </p:nvPr>
        </p:nvSpPr>
        <p:spPr>
          <a:xfrm>
            <a:off x="0" y="9307957"/>
            <a:ext cx="2918831" cy="491682"/>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15373" y="9307957"/>
            <a:ext cx="2918831" cy="491682"/>
          </a:xfrm>
          <a:prstGeom prst="rect">
            <a:avLst/>
          </a:prstGeom>
        </p:spPr>
        <p:txBody>
          <a:bodyPr vert="horz" lIns="91440" tIns="45720" rIns="91440" bIns="45720" rtlCol="0" anchor="b"/>
          <a:lstStyle>
            <a:lvl1pPr algn="r">
              <a:defRPr sz="1200"/>
            </a:lvl1pPr>
          </a:lstStyle>
          <a:p>
            <a:fld id="{DFD50785-3777-4673-B2C4-7A19238A2287}" type="slidenum">
              <a:rPr lang="cs-CZ" smtClean="0"/>
              <a:t>‹#›</a:t>
            </a:fld>
            <a:endParaRPr lang="cs-CZ"/>
          </a:p>
        </p:txBody>
      </p:sp>
    </p:spTree>
    <p:extLst>
      <p:ext uri="{BB962C8B-B14F-4D97-AF65-F5344CB8AC3E}">
        <p14:creationId xmlns:p14="http://schemas.microsoft.com/office/powerpoint/2010/main" val="258108731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D083CB59-822A-4DC9-9036-DA06DA67DEFF}" type="datetimeFigureOut">
              <a:rPr lang="cs-CZ" smtClean="0"/>
              <a:t>15.4.2019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529B2B-7C7B-4357-9155-16520EE003BF}" type="slidenum">
              <a:rPr lang="cs-CZ" smtClean="0"/>
              <a:t>‹#›</a:t>
            </a:fld>
            <a:endParaRPr lang="cs-CZ"/>
          </a:p>
        </p:txBody>
      </p:sp>
    </p:spTree>
    <p:extLst>
      <p:ext uri="{BB962C8B-B14F-4D97-AF65-F5344CB8AC3E}">
        <p14:creationId xmlns:p14="http://schemas.microsoft.com/office/powerpoint/2010/main" val="3660578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083CB59-822A-4DC9-9036-DA06DA67DEFF}" type="datetimeFigureOut">
              <a:rPr lang="cs-CZ" smtClean="0"/>
              <a:t>15.4.2019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529B2B-7C7B-4357-9155-16520EE003BF}" type="slidenum">
              <a:rPr lang="cs-CZ" smtClean="0"/>
              <a:t>‹#›</a:t>
            </a:fld>
            <a:endParaRPr lang="cs-CZ"/>
          </a:p>
        </p:txBody>
      </p:sp>
    </p:spTree>
    <p:extLst>
      <p:ext uri="{BB962C8B-B14F-4D97-AF65-F5344CB8AC3E}">
        <p14:creationId xmlns:p14="http://schemas.microsoft.com/office/powerpoint/2010/main" val="2544361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083CB59-822A-4DC9-9036-DA06DA67DEFF}" type="datetimeFigureOut">
              <a:rPr lang="cs-CZ" smtClean="0"/>
              <a:t>15.4.2019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529B2B-7C7B-4357-9155-16520EE003BF}" type="slidenum">
              <a:rPr lang="cs-CZ" smtClean="0"/>
              <a:t>‹#›</a:t>
            </a:fld>
            <a:endParaRPr lang="cs-CZ"/>
          </a:p>
        </p:txBody>
      </p:sp>
    </p:spTree>
    <p:extLst>
      <p:ext uri="{BB962C8B-B14F-4D97-AF65-F5344CB8AC3E}">
        <p14:creationId xmlns:p14="http://schemas.microsoft.com/office/powerpoint/2010/main" val="814116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083CB59-822A-4DC9-9036-DA06DA67DEFF}" type="datetimeFigureOut">
              <a:rPr lang="cs-CZ" smtClean="0"/>
              <a:t>15.4.2019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529B2B-7C7B-4357-9155-16520EE003BF}" type="slidenum">
              <a:rPr lang="cs-CZ" smtClean="0"/>
              <a:t>‹#›</a:t>
            </a:fld>
            <a:endParaRPr lang="cs-CZ"/>
          </a:p>
        </p:txBody>
      </p:sp>
    </p:spTree>
    <p:extLst>
      <p:ext uri="{BB962C8B-B14F-4D97-AF65-F5344CB8AC3E}">
        <p14:creationId xmlns:p14="http://schemas.microsoft.com/office/powerpoint/2010/main" val="3498121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D083CB59-822A-4DC9-9036-DA06DA67DEFF}" type="datetimeFigureOut">
              <a:rPr lang="cs-CZ" smtClean="0"/>
              <a:t>15.4.2019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D529B2B-7C7B-4357-9155-16520EE003BF}" type="slidenum">
              <a:rPr lang="cs-CZ" smtClean="0"/>
              <a:t>‹#›</a:t>
            </a:fld>
            <a:endParaRPr lang="cs-CZ"/>
          </a:p>
        </p:txBody>
      </p:sp>
    </p:spTree>
    <p:extLst>
      <p:ext uri="{BB962C8B-B14F-4D97-AF65-F5344CB8AC3E}">
        <p14:creationId xmlns:p14="http://schemas.microsoft.com/office/powerpoint/2010/main" val="1880079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083CB59-822A-4DC9-9036-DA06DA67DEFF}" type="datetimeFigureOut">
              <a:rPr lang="cs-CZ" smtClean="0"/>
              <a:t>15.4.2019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D529B2B-7C7B-4357-9155-16520EE003BF}" type="slidenum">
              <a:rPr lang="cs-CZ" smtClean="0"/>
              <a:t>‹#›</a:t>
            </a:fld>
            <a:endParaRPr lang="cs-CZ"/>
          </a:p>
        </p:txBody>
      </p:sp>
    </p:spTree>
    <p:extLst>
      <p:ext uri="{BB962C8B-B14F-4D97-AF65-F5344CB8AC3E}">
        <p14:creationId xmlns:p14="http://schemas.microsoft.com/office/powerpoint/2010/main" val="2000536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083CB59-822A-4DC9-9036-DA06DA67DEFF}" type="datetimeFigureOut">
              <a:rPr lang="cs-CZ" smtClean="0"/>
              <a:t>15.4.2019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D529B2B-7C7B-4357-9155-16520EE003BF}" type="slidenum">
              <a:rPr lang="cs-CZ" smtClean="0"/>
              <a:t>‹#›</a:t>
            </a:fld>
            <a:endParaRPr lang="cs-CZ"/>
          </a:p>
        </p:txBody>
      </p:sp>
    </p:spTree>
    <p:extLst>
      <p:ext uri="{BB962C8B-B14F-4D97-AF65-F5344CB8AC3E}">
        <p14:creationId xmlns:p14="http://schemas.microsoft.com/office/powerpoint/2010/main" val="957943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D083CB59-822A-4DC9-9036-DA06DA67DEFF}" type="datetimeFigureOut">
              <a:rPr lang="cs-CZ" smtClean="0"/>
              <a:t>15.4.2019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D529B2B-7C7B-4357-9155-16520EE003BF}" type="slidenum">
              <a:rPr lang="cs-CZ" smtClean="0"/>
              <a:t>‹#›</a:t>
            </a:fld>
            <a:endParaRPr lang="cs-CZ"/>
          </a:p>
        </p:txBody>
      </p:sp>
    </p:spTree>
    <p:extLst>
      <p:ext uri="{BB962C8B-B14F-4D97-AF65-F5344CB8AC3E}">
        <p14:creationId xmlns:p14="http://schemas.microsoft.com/office/powerpoint/2010/main" val="1656370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083CB59-822A-4DC9-9036-DA06DA67DEFF}" type="datetimeFigureOut">
              <a:rPr lang="cs-CZ" smtClean="0"/>
              <a:t>15.4.2019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D529B2B-7C7B-4357-9155-16520EE003BF}" type="slidenum">
              <a:rPr lang="cs-CZ" smtClean="0"/>
              <a:t>‹#›</a:t>
            </a:fld>
            <a:endParaRPr lang="cs-CZ"/>
          </a:p>
        </p:txBody>
      </p:sp>
    </p:spTree>
    <p:extLst>
      <p:ext uri="{BB962C8B-B14F-4D97-AF65-F5344CB8AC3E}">
        <p14:creationId xmlns:p14="http://schemas.microsoft.com/office/powerpoint/2010/main" val="1599295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083CB59-822A-4DC9-9036-DA06DA67DEFF}" type="datetimeFigureOut">
              <a:rPr lang="cs-CZ" smtClean="0"/>
              <a:t>15.4.2019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D529B2B-7C7B-4357-9155-16520EE003BF}" type="slidenum">
              <a:rPr lang="cs-CZ" smtClean="0"/>
              <a:t>‹#›</a:t>
            </a:fld>
            <a:endParaRPr lang="cs-CZ"/>
          </a:p>
        </p:txBody>
      </p:sp>
    </p:spTree>
    <p:extLst>
      <p:ext uri="{BB962C8B-B14F-4D97-AF65-F5344CB8AC3E}">
        <p14:creationId xmlns:p14="http://schemas.microsoft.com/office/powerpoint/2010/main" val="723138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083CB59-822A-4DC9-9036-DA06DA67DEFF}" type="datetimeFigureOut">
              <a:rPr lang="cs-CZ" smtClean="0"/>
              <a:t>15.4.2019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D529B2B-7C7B-4357-9155-16520EE003BF}" type="slidenum">
              <a:rPr lang="cs-CZ" smtClean="0"/>
              <a:t>‹#›</a:t>
            </a:fld>
            <a:endParaRPr lang="cs-CZ"/>
          </a:p>
        </p:txBody>
      </p:sp>
    </p:spTree>
    <p:extLst>
      <p:ext uri="{BB962C8B-B14F-4D97-AF65-F5344CB8AC3E}">
        <p14:creationId xmlns:p14="http://schemas.microsoft.com/office/powerpoint/2010/main" val="2330454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83CB59-822A-4DC9-9036-DA06DA67DEFF}" type="datetimeFigureOut">
              <a:rPr lang="cs-CZ" smtClean="0"/>
              <a:t>15.4.2019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29B2B-7C7B-4357-9155-16520EE003BF}" type="slidenum">
              <a:rPr lang="cs-CZ" smtClean="0"/>
              <a:t>‹#›</a:t>
            </a:fld>
            <a:endParaRPr lang="cs-CZ"/>
          </a:p>
        </p:txBody>
      </p:sp>
    </p:spTree>
    <p:extLst>
      <p:ext uri="{BB962C8B-B14F-4D97-AF65-F5344CB8AC3E}">
        <p14:creationId xmlns:p14="http://schemas.microsoft.com/office/powerpoint/2010/main" val="10022898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4400" b="1" dirty="0" err="1" smtClean="0">
                <a:latin typeface="Arial" panose="020B0604020202020204" pitchFamily="34" charset="0"/>
                <a:cs typeface="Arial" panose="020B0604020202020204" pitchFamily="34" charset="0"/>
              </a:rPr>
              <a:t>Parole</a:t>
            </a:r>
            <a:r>
              <a:rPr lang="cs-CZ" sz="4400" b="1" dirty="0" smtClean="0">
                <a:latin typeface="Arial" panose="020B0604020202020204" pitchFamily="34" charset="0"/>
                <a:cs typeface="Arial" panose="020B0604020202020204" pitchFamily="34" charset="0"/>
              </a:rPr>
              <a:t> – podmíněné propuštění z výkonu trestu odnětí svobody</a:t>
            </a:r>
            <a:endParaRPr lang="cs-CZ" sz="4400" b="1" dirty="0">
              <a:latin typeface="Arial" panose="020B0604020202020204" pitchFamily="34" charset="0"/>
              <a:cs typeface="Arial" panose="020B0604020202020204" pitchFamily="34" charset="0"/>
            </a:endParaRPr>
          </a:p>
        </p:txBody>
      </p:sp>
      <p:sp>
        <p:nvSpPr>
          <p:cNvPr id="3" name="Podnadpis 2"/>
          <p:cNvSpPr>
            <a:spLocks noGrp="1"/>
          </p:cNvSpPr>
          <p:nvPr>
            <p:ph type="subTitle" idx="1"/>
          </p:nvPr>
        </p:nvSpPr>
        <p:spPr/>
        <p:txBody>
          <a:bodyPr/>
          <a:lstStyle/>
          <a:p>
            <a:pPr algn="just"/>
            <a:endParaRPr lang="cs-CZ" dirty="0" smtClean="0"/>
          </a:p>
          <a:p>
            <a:pPr algn="just"/>
            <a:r>
              <a:rPr lang="cs-CZ" dirty="0" smtClean="0">
                <a:latin typeface="Arial" panose="020B0604020202020204" pitchFamily="34" charset="0"/>
                <a:cs typeface="Arial" panose="020B0604020202020204" pitchFamily="34" charset="0"/>
              </a:rPr>
              <a:t>Z </a:t>
            </a:r>
            <a:r>
              <a:rPr lang="cs-CZ" dirty="0" err="1" smtClean="0">
                <a:latin typeface="Arial" panose="020B0604020202020204" pitchFamily="34" charset="0"/>
                <a:cs typeface="Arial" panose="020B0604020202020204" pitchFamily="34" charset="0"/>
              </a:rPr>
              <a:t>franc</a:t>
            </a:r>
            <a:r>
              <a:rPr lang="cs-CZ" dirty="0" smtClean="0">
                <a:latin typeface="Arial" panose="020B0604020202020204" pitchFamily="34" charset="0"/>
                <a:cs typeface="Arial" panose="020B0604020202020204" pitchFamily="34" charset="0"/>
              </a:rPr>
              <a:t>. „je </a:t>
            </a:r>
            <a:r>
              <a:rPr lang="cs-CZ" dirty="0" err="1" smtClean="0">
                <a:latin typeface="Arial" panose="020B0604020202020204" pitchFamily="34" charset="0"/>
                <a:cs typeface="Arial" panose="020B0604020202020204" pitchFamily="34" charset="0"/>
              </a:rPr>
              <a:t>donne</a:t>
            </a:r>
            <a:r>
              <a:rPr lang="cs-CZ" dirty="0" smtClean="0">
                <a:latin typeface="Arial" panose="020B0604020202020204" pitchFamily="34" charset="0"/>
                <a:cs typeface="Arial" panose="020B0604020202020204" pitchFamily="34" charset="0"/>
              </a:rPr>
              <a:t> </a:t>
            </a:r>
            <a:r>
              <a:rPr lang="cs-CZ" dirty="0" err="1" smtClean="0">
                <a:latin typeface="Arial" panose="020B0604020202020204" pitchFamily="34" charset="0"/>
                <a:cs typeface="Arial" panose="020B0604020202020204" pitchFamily="34" charset="0"/>
              </a:rPr>
              <a:t>ma</a:t>
            </a:r>
            <a:r>
              <a:rPr lang="cs-CZ" dirty="0" smtClean="0">
                <a:latin typeface="Arial" panose="020B0604020202020204" pitchFamily="34" charset="0"/>
                <a:cs typeface="Arial" panose="020B0604020202020204" pitchFamily="34" charset="0"/>
              </a:rPr>
              <a:t> </a:t>
            </a:r>
            <a:r>
              <a:rPr lang="cs-CZ" dirty="0" err="1" smtClean="0">
                <a:latin typeface="Arial" panose="020B0604020202020204" pitchFamily="34" charset="0"/>
                <a:cs typeface="Arial" panose="020B0604020202020204" pitchFamily="34" charset="0"/>
              </a:rPr>
              <a:t>parole</a:t>
            </a:r>
            <a:r>
              <a:rPr lang="cs-CZ" dirty="0" smtClean="0">
                <a:latin typeface="Arial" panose="020B0604020202020204" pitchFamily="34" charset="0"/>
                <a:cs typeface="Arial" panose="020B0604020202020204" pitchFamily="34" charset="0"/>
              </a:rPr>
              <a:t>“ – dávám své (čestné) slovo</a:t>
            </a:r>
            <a:endParaRPr lang="cs-CZ"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1669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latin typeface="Arial" panose="020B0604020202020204" pitchFamily="34" charset="0"/>
                <a:cs typeface="Arial" panose="020B0604020202020204" pitchFamily="34" charset="0"/>
              </a:rPr>
              <a:t>Mapa věznic</a:t>
            </a:r>
            <a:endParaRPr lang="cs-CZ" b="1" dirty="0">
              <a:latin typeface="Arial" panose="020B0604020202020204" pitchFamily="34" charset="0"/>
              <a:cs typeface="Arial" panose="020B0604020202020204" pitchFamily="34" charset="0"/>
            </a:endParaRPr>
          </a:p>
        </p:txBody>
      </p:sp>
      <p:pic>
        <p:nvPicPr>
          <p:cNvPr id="4" name="Zástupný symbol pro obsah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06038" y="282746"/>
            <a:ext cx="9464163" cy="6403396"/>
          </a:xfrm>
        </p:spPr>
      </p:pic>
    </p:spTree>
    <p:extLst>
      <p:ext uri="{BB962C8B-B14F-4D97-AF65-F5344CB8AC3E}">
        <p14:creationId xmlns:p14="http://schemas.microsoft.com/office/powerpoint/2010/main" val="1295835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latin typeface="Arial" panose="020B0604020202020204" pitchFamily="34" charset="0"/>
                <a:cs typeface="Arial" panose="020B0604020202020204" pitchFamily="34" charset="0"/>
              </a:rPr>
              <a:t>Právní úprava</a:t>
            </a:r>
            <a:endParaRPr lang="cs-CZ" b="1"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p:txBody>
          <a:bodyPr>
            <a:noAutofit/>
          </a:bodyPr>
          <a:lstStyle/>
          <a:p>
            <a:pPr>
              <a:lnSpc>
                <a:spcPct val="100000"/>
              </a:lnSpc>
            </a:pPr>
            <a:r>
              <a:rPr lang="cs-CZ" sz="1800" dirty="0" smtClean="0">
                <a:latin typeface="Arial" panose="020B0604020202020204" pitchFamily="34" charset="0"/>
                <a:cs typeface="Arial" panose="020B0604020202020204" pitchFamily="34" charset="0"/>
              </a:rPr>
              <a:t>Zákon 40/2009 Sb., - Trestní zákon </a:t>
            </a:r>
          </a:p>
          <a:p>
            <a:pPr>
              <a:lnSpc>
                <a:spcPct val="100000"/>
              </a:lnSpc>
            </a:pPr>
            <a:r>
              <a:rPr lang="cs-CZ" sz="1800" dirty="0" smtClean="0">
                <a:latin typeface="Arial" panose="020B0604020202020204" pitchFamily="34" charset="0"/>
                <a:cs typeface="Arial" panose="020B0604020202020204" pitchFamily="34" charset="0"/>
              </a:rPr>
              <a:t>§88, odst. 1) – </a:t>
            </a:r>
            <a:r>
              <a:rPr lang="cs-CZ" sz="1800" dirty="0">
                <a:latin typeface="Arial" panose="020B0604020202020204" pitchFamily="34" charset="0"/>
                <a:cs typeface="Arial" panose="020B0604020202020204" pitchFamily="34" charset="0"/>
              </a:rPr>
              <a:t>Soud může odsouzeného podmíněně propustit na svobodu, jestliže odsouzený po právní moci rozsudku, zejména ve výkonu trestu svým chováním a plněním svých povinností prokázal polepšení a může se od něho očekávat, že v budoucnu povede řádný život nebo soud přijme záruku za dovršení nápravy odsouzeného, a</a:t>
            </a:r>
          </a:p>
          <a:p>
            <a:pPr marL="0" indent="0">
              <a:buNone/>
            </a:pPr>
            <a:r>
              <a:rPr lang="cs-CZ" sz="1800" i="1" dirty="0">
                <a:latin typeface="Arial" panose="020B0604020202020204" pitchFamily="34" charset="0"/>
                <a:cs typeface="Arial" panose="020B0604020202020204" pitchFamily="34" charset="0"/>
              </a:rPr>
              <a:t>a)</a:t>
            </a:r>
            <a:r>
              <a:rPr lang="cs-CZ" sz="1800" dirty="0">
                <a:latin typeface="Arial" panose="020B0604020202020204" pitchFamily="34" charset="0"/>
                <a:cs typeface="Arial" panose="020B0604020202020204" pitchFamily="34" charset="0"/>
              </a:rPr>
              <a:t> odsouzený vykonal alespoň polovinu uloženého nebo podle rozhodnutí prezidenta České republiky zmírněného trestu odnětí svobody, nebo</a:t>
            </a:r>
          </a:p>
          <a:p>
            <a:pPr marL="0" indent="0">
              <a:buNone/>
            </a:pPr>
            <a:r>
              <a:rPr lang="cs-CZ" sz="1800" i="1" dirty="0">
                <a:latin typeface="Arial" panose="020B0604020202020204" pitchFamily="34" charset="0"/>
                <a:cs typeface="Arial" panose="020B0604020202020204" pitchFamily="34" charset="0"/>
              </a:rPr>
              <a:t>b)</a:t>
            </a:r>
            <a:r>
              <a:rPr lang="cs-CZ" sz="1800" dirty="0">
                <a:latin typeface="Arial" panose="020B0604020202020204" pitchFamily="34" charset="0"/>
                <a:cs typeface="Arial" panose="020B0604020202020204" pitchFamily="34" charset="0"/>
              </a:rPr>
              <a:t> odsouzený, jenž nebyl odsouzen za zvlášť závažný zločin a který dosud nebyl ve výkonu trestu odnětí svobody, vykonal alespoň třetinu uloženého nebo podle rozhodnutí prezidenta České republiky zmírněného trestu odnětí svobody</a:t>
            </a:r>
            <a:r>
              <a:rPr lang="cs-CZ" sz="1800" dirty="0" smtClean="0">
                <a:latin typeface="Arial" panose="020B0604020202020204" pitchFamily="34" charset="0"/>
                <a:cs typeface="Arial" panose="020B0604020202020204" pitchFamily="34" charset="0"/>
              </a:rPr>
              <a:t>.</a:t>
            </a:r>
          </a:p>
          <a:p>
            <a:r>
              <a:rPr lang="cs-CZ" sz="1800" dirty="0" smtClean="0">
                <a:latin typeface="Arial" panose="020B0604020202020204" pitchFamily="34" charset="0"/>
                <a:cs typeface="Arial" panose="020B0604020202020204" pitchFamily="34" charset="0"/>
              </a:rPr>
              <a:t>§88, odst. 2) - soud </a:t>
            </a:r>
            <a:r>
              <a:rPr lang="cs-CZ" sz="1800" dirty="0">
                <a:latin typeface="Arial" panose="020B0604020202020204" pitchFamily="34" charset="0"/>
                <a:cs typeface="Arial" panose="020B0604020202020204" pitchFamily="34" charset="0"/>
              </a:rPr>
              <a:t>může uložit, aby se ve zkušební době zdržoval ve stanoveném časovém období ve svém obydlí nebo jeho části, nebo aby vykonal práce ve prospěch obcí, státních nebo jiných obecně prospěšných institucí, anebo aby složil určenou peněžní částku na pomoc obětem trestné činnosti na účet soudu.</a:t>
            </a:r>
          </a:p>
          <a:p>
            <a:pPr marL="0" indent="0">
              <a:buNone/>
            </a:pPr>
            <a:endParaRPr lang="cs-CZ" sz="1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3025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latin typeface="Arial" panose="020B0604020202020204" pitchFamily="34" charset="0"/>
                <a:cs typeface="Arial" panose="020B0604020202020204" pitchFamily="34" charset="0"/>
              </a:rPr>
              <a:t>Kdy žádat</a:t>
            </a:r>
            <a:endParaRPr lang="cs-CZ" b="1"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p:txBody>
          <a:bodyPr>
            <a:noAutofit/>
          </a:bodyPr>
          <a:lstStyle/>
          <a:p>
            <a:pPr lvl="0" algn="just">
              <a:lnSpc>
                <a:spcPct val="100000"/>
              </a:lnSpc>
            </a:pPr>
            <a:r>
              <a:rPr lang="cs-CZ" sz="2400" dirty="0">
                <a:latin typeface="Arial" panose="020B0604020202020204" pitchFamily="34" charset="0"/>
                <a:cs typeface="Arial" panose="020B0604020202020204" pitchFamily="34" charset="0"/>
              </a:rPr>
              <a:t>o</a:t>
            </a:r>
            <a:r>
              <a:rPr lang="cs-CZ" sz="2400" dirty="0" smtClean="0">
                <a:latin typeface="Arial" panose="020B0604020202020204" pitchFamily="34" charset="0"/>
                <a:cs typeface="Arial" panose="020B0604020202020204" pitchFamily="34" charset="0"/>
              </a:rPr>
              <a:t>becně po 1/2 trestu – každý vězeň</a:t>
            </a:r>
          </a:p>
          <a:p>
            <a:pPr marL="0" lvl="0" indent="0" algn="just">
              <a:lnSpc>
                <a:spcPct val="100000"/>
              </a:lnSpc>
              <a:buNone/>
            </a:pPr>
            <a:endParaRPr lang="cs-CZ" sz="2400" dirty="0" smtClean="0">
              <a:latin typeface="Arial" panose="020B0604020202020204" pitchFamily="34" charset="0"/>
              <a:cs typeface="Arial" panose="020B0604020202020204" pitchFamily="34" charset="0"/>
            </a:endParaRPr>
          </a:p>
          <a:p>
            <a:pPr lvl="0" algn="just">
              <a:lnSpc>
                <a:spcPct val="100000"/>
              </a:lnSpc>
            </a:pPr>
            <a:r>
              <a:rPr lang="cs-CZ" sz="2400" b="1" dirty="0" smtClean="0">
                <a:latin typeface="Arial" panose="020B0604020202020204" pitchFamily="34" charset="0"/>
                <a:cs typeface="Arial" panose="020B0604020202020204" pitchFamily="34" charset="0"/>
              </a:rPr>
              <a:t>Výjimky</a:t>
            </a:r>
          </a:p>
          <a:p>
            <a:pPr marL="0" lvl="0" indent="0" algn="just">
              <a:lnSpc>
                <a:spcPct val="100000"/>
              </a:lnSpc>
              <a:buNone/>
            </a:pPr>
            <a:r>
              <a:rPr lang="cs-CZ" sz="2400" dirty="0" smtClean="0">
                <a:latin typeface="Arial" panose="020B0604020202020204" pitchFamily="34" charset="0"/>
                <a:cs typeface="Arial" panose="020B0604020202020204" pitchFamily="34" charset="0"/>
              </a:rPr>
              <a:t> zvlášť nebezpeční recidivisté, pachatelé odsouzení k výjimečnému trestu – až po 2/3</a:t>
            </a:r>
          </a:p>
          <a:p>
            <a:pPr marL="0" lvl="0" indent="0" algn="just">
              <a:lnSpc>
                <a:spcPct val="100000"/>
              </a:lnSpc>
              <a:buNone/>
            </a:pPr>
            <a:r>
              <a:rPr lang="cs-CZ" sz="2400" dirty="0" smtClean="0">
                <a:latin typeface="Arial" panose="020B0604020202020204" pitchFamily="34" charset="0"/>
                <a:cs typeface="Arial" panose="020B0604020202020204" pitchFamily="34" charset="0"/>
              </a:rPr>
              <a:t>doživotně odsouzení  - až po odpykání minimálně 20 let </a:t>
            </a:r>
          </a:p>
          <a:p>
            <a:pPr marL="0" lvl="0" indent="0" algn="just">
              <a:lnSpc>
                <a:spcPct val="100000"/>
              </a:lnSpc>
              <a:buNone/>
            </a:pPr>
            <a:r>
              <a:rPr lang="cs-CZ" sz="2400" dirty="0">
                <a:latin typeface="Arial" panose="020B0604020202020204" pitchFamily="34" charset="0"/>
                <a:cs typeface="Arial" panose="020B0604020202020204" pitchFamily="34" charset="0"/>
              </a:rPr>
              <a:t>p</a:t>
            </a:r>
            <a:r>
              <a:rPr lang="cs-CZ" sz="2400" dirty="0" smtClean="0">
                <a:latin typeface="Arial" panose="020B0604020202020204" pitchFamily="34" charset="0"/>
                <a:cs typeface="Arial" panose="020B0604020202020204" pitchFamily="34" charset="0"/>
              </a:rPr>
              <a:t>řed 1/2 polovinou trestu – pokud se k žádosti o PP připojí s kladným doporučením ředitel věznice</a:t>
            </a:r>
          </a:p>
          <a:p>
            <a:pPr marL="0" lvl="0" indent="0" algn="just">
              <a:lnSpc>
                <a:spcPct val="100000"/>
              </a:lnSpc>
              <a:buNone/>
            </a:pPr>
            <a:endParaRPr lang="cs-CZ"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4025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latin typeface="Arial" panose="020B0604020202020204" pitchFamily="34" charset="0"/>
                <a:cs typeface="Arial" panose="020B0604020202020204" pitchFamily="34" charset="0"/>
              </a:rPr>
              <a:t>Zásady činnosti pracovníka v oblasti </a:t>
            </a:r>
            <a:r>
              <a:rPr lang="cs-CZ" b="1" dirty="0" err="1" smtClean="0">
                <a:latin typeface="Arial" panose="020B0604020202020204" pitchFamily="34" charset="0"/>
                <a:cs typeface="Arial" panose="020B0604020202020204" pitchFamily="34" charset="0"/>
              </a:rPr>
              <a:t>parole</a:t>
            </a:r>
            <a:endParaRPr lang="cs-CZ" b="1"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p:txBody>
          <a:bodyPr>
            <a:normAutofit/>
          </a:bodyPr>
          <a:lstStyle/>
          <a:p>
            <a:pPr lvl="0"/>
            <a:r>
              <a:rPr lang="cs-CZ" sz="2400" dirty="0" smtClean="0">
                <a:latin typeface="Arial" panose="020B0604020202020204" pitchFamily="34" charset="0"/>
                <a:cs typeface="Arial" panose="020B0604020202020204" pitchFamily="34" charset="0"/>
              </a:rPr>
              <a:t>Dobrovolnost </a:t>
            </a:r>
            <a:r>
              <a:rPr lang="cs-CZ" sz="2400" dirty="0">
                <a:latin typeface="Arial" panose="020B0604020202020204" pitchFamily="34" charset="0"/>
                <a:cs typeface="Arial" panose="020B0604020202020204" pitchFamily="34" charset="0"/>
              </a:rPr>
              <a:t>spolupráce </a:t>
            </a:r>
            <a:endParaRPr lang="cs-CZ" sz="2400" dirty="0" smtClean="0">
              <a:latin typeface="Arial" panose="020B0604020202020204" pitchFamily="34" charset="0"/>
              <a:cs typeface="Arial" panose="020B0604020202020204" pitchFamily="34" charset="0"/>
            </a:endParaRPr>
          </a:p>
          <a:p>
            <a:pPr marL="0" lvl="0" indent="0">
              <a:buNone/>
            </a:pPr>
            <a:endParaRPr lang="cs-CZ" sz="2400" dirty="0" smtClean="0">
              <a:latin typeface="Arial" panose="020B0604020202020204" pitchFamily="34" charset="0"/>
              <a:cs typeface="Arial" panose="020B0604020202020204" pitchFamily="34" charset="0"/>
            </a:endParaRPr>
          </a:p>
          <a:p>
            <a:pPr lvl="0"/>
            <a:r>
              <a:rPr lang="cs-CZ" sz="2400" dirty="0" smtClean="0">
                <a:latin typeface="Arial" panose="020B0604020202020204" pitchFamily="34" charset="0"/>
                <a:cs typeface="Arial" panose="020B0604020202020204" pitchFamily="34" charset="0"/>
              </a:rPr>
              <a:t>Důraz </a:t>
            </a:r>
            <a:r>
              <a:rPr lang="cs-CZ" sz="2400" dirty="0">
                <a:latin typeface="Arial" panose="020B0604020202020204" pitchFamily="34" charset="0"/>
                <a:cs typeface="Arial" panose="020B0604020202020204" pitchFamily="34" charset="0"/>
              </a:rPr>
              <a:t>na koordinovanost postupu zainteresovaných subjektů </a:t>
            </a:r>
            <a:endParaRPr lang="cs-CZ" sz="2400" dirty="0" smtClean="0">
              <a:latin typeface="Arial" panose="020B0604020202020204" pitchFamily="34" charset="0"/>
              <a:cs typeface="Arial" panose="020B0604020202020204" pitchFamily="34" charset="0"/>
            </a:endParaRPr>
          </a:p>
          <a:p>
            <a:pPr marL="0" lvl="0" indent="0">
              <a:buNone/>
            </a:pPr>
            <a:endParaRPr lang="cs-CZ" sz="2400" dirty="0" smtClean="0">
              <a:latin typeface="Arial" panose="020B0604020202020204" pitchFamily="34" charset="0"/>
              <a:cs typeface="Arial" panose="020B0604020202020204" pitchFamily="34" charset="0"/>
            </a:endParaRPr>
          </a:p>
          <a:p>
            <a:pPr lvl="0"/>
            <a:r>
              <a:rPr lang="cs-CZ" sz="2400" dirty="0" smtClean="0">
                <a:latin typeface="Arial" panose="020B0604020202020204" pitchFamily="34" charset="0"/>
                <a:cs typeface="Arial" panose="020B0604020202020204" pitchFamily="34" charset="0"/>
              </a:rPr>
              <a:t>Důraz </a:t>
            </a:r>
            <a:r>
              <a:rPr lang="cs-CZ" sz="2400" dirty="0">
                <a:latin typeface="Arial" panose="020B0604020202020204" pitchFamily="34" charset="0"/>
                <a:cs typeface="Arial" panose="020B0604020202020204" pitchFamily="34" charset="0"/>
              </a:rPr>
              <a:t>na objektivizaci údajů a vyhodnocování rizik a potřeb </a:t>
            </a:r>
            <a:endParaRPr lang="cs-CZ" sz="2400" dirty="0" smtClean="0">
              <a:latin typeface="Arial" panose="020B0604020202020204" pitchFamily="34" charset="0"/>
              <a:cs typeface="Arial" panose="020B0604020202020204" pitchFamily="34" charset="0"/>
            </a:endParaRPr>
          </a:p>
          <a:p>
            <a:pPr marL="0" lvl="0" indent="0">
              <a:buNone/>
            </a:pPr>
            <a:endParaRPr lang="cs-CZ" sz="2400" dirty="0" smtClean="0">
              <a:latin typeface="Arial" panose="020B0604020202020204" pitchFamily="34" charset="0"/>
              <a:cs typeface="Arial" panose="020B0604020202020204" pitchFamily="34" charset="0"/>
            </a:endParaRPr>
          </a:p>
          <a:p>
            <a:pPr lvl="0"/>
            <a:r>
              <a:rPr lang="cs-CZ" sz="2400" dirty="0" smtClean="0">
                <a:latin typeface="Arial" panose="020B0604020202020204" pitchFamily="34" charset="0"/>
                <a:cs typeface="Arial" panose="020B0604020202020204" pitchFamily="34" charset="0"/>
              </a:rPr>
              <a:t>Aktivní </a:t>
            </a:r>
            <a:r>
              <a:rPr lang="cs-CZ" sz="2400" dirty="0">
                <a:latin typeface="Arial" panose="020B0604020202020204" pitchFamily="34" charset="0"/>
                <a:cs typeface="Arial" panose="020B0604020202020204" pitchFamily="34" charset="0"/>
              </a:rPr>
              <a:t>zapojení </a:t>
            </a:r>
            <a:r>
              <a:rPr lang="cs-CZ" sz="2400" dirty="0" smtClean="0">
                <a:latin typeface="Arial" panose="020B0604020202020204" pitchFamily="34" charset="0"/>
                <a:cs typeface="Arial" panose="020B0604020202020204" pitchFamily="34" charset="0"/>
              </a:rPr>
              <a:t>pachatele</a:t>
            </a:r>
          </a:p>
          <a:p>
            <a:pPr marL="0" lvl="0" indent="0">
              <a:buNone/>
            </a:pPr>
            <a:endParaRPr lang="cs-CZ" sz="2400" dirty="0">
              <a:latin typeface="Arial" panose="020B0604020202020204" pitchFamily="34" charset="0"/>
              <a:cs typeface="Arial" panose="020B0604020202020204" pitchFamily="34" charset="0"/>
            </a:endParaRPr>
          </a:p>
          <a:p>
            <a:pPr lvl="0"/>
            <a:r>
              <a:rPr lang="cs-CZ" sz="2400" dirty="0">
                <a:latin typeface="Arial" panose="020B0604020202020204" pitchFamily="34" charset="0"/>
                <a:cs typeface="Arial" panose="020B0604020202020204" pitchFamily="34" charset="0"/>
              </a:rPr>
              <a:t>Ochrana </a:t>
            </a:r>
            <a:r>
              <a:rPr lang="cs-CZ" sz="2400" dirty="0" smtClean="0">
                <a:latin typeface="Arial" panose="020B0604020202020204" pitchFamily="34" charset="0"/>
                <a:cs typeface="Arial" panose="020B0604020202020204" pitchFamily="34" charset="0"/>
              </a:rPr>
              <a:t>společnosti</a:t>
            </a:r>
            <a:endParaRPr lang="cs-CZ"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830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lgn="just"/>
            <a:r>
              <a:rPr lang="cs-CZ" b="1" dirty="0">
                <a:latin typeface="Arial" panose="020B0604020202020204" pitchFamily="34" charset="0"/>
                <a:cs typeface="Arial" panose="020B0604020202020204" pitchFamily="34" charset="0"/>
              </a:rPr>
              <a:t>Příprava podkladů pro rozhodnutí soudu o PP</a:t>
            </a:r>
            <a:endParaRPr lang="cs-CZ"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p:txBody>
          <a:bodyPr>
            <a:normAutofit/>
          </a:bodyPr>
          <a:lstStyle/>
          <a:p>
            <a:pPr lvl="0">
              <a:lnSpc>
                <a:spcPct val="100000"/>
              </a:lnSpc>
            </a:pPr>
            <a:r>
              <a:rPr lang="cs-CZ" sz="2400" dirty="0">
                <a:latin typeface="Arial" panose="020B0604020202020204" pitchFamily="34" charset="0"/>
                <a:cs typeface="Arial" panose="020B0604020202020204" pitchFamily="34" charset="0"/>
              </a:rPr>
              <a:t>Zahájení </a:t>
            </a:r>
            <a:r>
              <a:rPr lang="cs-CZ" sz="2400" dirty="0" smtClean="0">
                <a:latin typeface="Arial" panose="020B0604020202020204" pitchFamily="34" charset="0"/>
                <a:cs typeface="Arial" panose="020B0604020202020204" pitchFamily="34" charset="0"/>
              </a:rPr>
              <a:t>činnosti</a:t>
            </a:r>
            <a:endParaRPr lang="cs-CZ" sz="2400" dirty="0">
              <a:latin typeface="Arial" panose="020B0604020202020204" pitchFamily="34" charset="0"/>
              <a:cs typeface="Arial" panose="020B0604020202020204" pitchFamily="34" charset="0"/>
            </a:endParaRPr>
          </a:p>
          <a:p>
            <a:pPr lvl="0">
              <a:lnSpc>
                <a:spcPct val="100000"/>
              </a:lnSpc>
            </a:pPr>
            <a:r>
              <a:rPr lang="cs-CZ" sz="2400" dirty="0">
                <a:latin typeface="Arial" panose="020B0604020202020204" pitchFamily="34" charset="0"/>
                <a:cs typeface="Arial" panose="020B0604020202020204" pitchFamily="34" charset="0"/>
              </a:rPr>
              <a:t>Rozbor vhodnosti případu ke spolupráci </a:t>
            </a:r>
            <a:endParaRPr lang="cs-CZ" sz="2400" dirty="0" smtClean="0">
              <a:latin typeface="Arial" panose="020B0604020202020204" pitchFamily="34" charset="0"/>
              <a:cs typeface="Arial" panose="020B0604020202020204" pitchFamily="34" charset="0"/>
            </a:endParaRPr>
          </a:p>
          <a:p>
            <a:pPr lvl="0">
              <a:lnSpc>
                <a:spcPct val="100000"/>
              </a:lnSpc>
            </a:pPr>
            <a:r>
              <a:rPr lang="cs-CZ" sz="2400" dirty="0" smtClean="0">
                <a:latin typeface="Arial" panose="020B0604020202020204" pitchFamily="34" charset="0"/>
                <a:cs typeface="Arial" panose="020B0604020202020204" pitchFamily="34" charset="0"/>
              </a:rPr>
              <a:t>Úvodní </a:t>
            </a:r>
            <a:r>
              <a:rPr lang="cs-CZ" sz="2400" dirty="0">
                <a:latin typeface="Arial" panose="020B0604020202020204" pitchFamily="34" charset="0"/>
                <a:cs typeface="Arial" panose="020B0604020202020204" pitchFamily="34" charset="0"/>
              </a:rPr>
              <a:t>konzultace s pachatelem </a:t>
            </a:r>
            <a:endParaRPr lang="cs-CZ" sz="2400" dirty="0" smtClean="0">
              <a:latin typeface="Arial" panose="020B0604020202020204" pitchFamily="34" charset="0"/>
              <a:cs typeface="Arial" panose="020B0604020202020204" pitchFamily="34" charset="0"/>
            </a:endParaRPr>
          </a:p>
          <a:p>
            <a:pPr lvl="0">
              <a:lnSpc>
                <a:spcPct val="100000"/>
              </a:lnSpc>
            </a:pPr>
            <a:r>
              <a:rPr lang="cs-CZ" sz="2400" dirty="0" smtClean="0">
                <a:latin typeface="Arial" panose="020B0604020202020204" pitchFamily="34" charset="0"/>
                <a:cs typeface="Arial" panose="020B0604020202020204" pitchFamily="34" charset="0"/>
              </a:rPr>
              <a:t>Průběh </a:t>
            </a:r>
            <a:r>
              <a:rPr lang="cs-CZ" sz="2400" dirty="0">
                <a:latin typeface="Arial" panose="020B0604020202020204" pitchFamily="34" charset="0"/>
                <a:cs typeface="Arial" panose="020B0604020202020204" pitchFamily="34" charset="0"/>
              </a:rPr>
              <a:t>spolupráce s pachatelem </a:t>
            </a:r>
            <a:endParaRPr lang="cs-CZ" sz="2400" dirty="0" smtClean="0">
              <a:latin typeface="Arial" panose="020B0604020202020204" pitchFamily="34" charset="0"/>
              <a:cs typeface="Arial" panose="020B0604020202020204" pitchFamily="34" charset="0"/>
            </a:endParaRPr>
          </a:p>
          <a:p>
            <a:pPr lvl="0">
              <a:lnSpc>
                <a:spcPct val="100000"/>
              </a:lnSpc>
            </a:pPr>
            <a:r>
              <a:rPr lang="cs-CZ" sz="2400" dirty="0" smtClean="0">
                <a:latin typeface="Arial" panose="020B0604020202020204" pitchFamily="34" charset="0"/>
                <a:cs typeface="Arial" panose="020B0604020202020204" pitchFamily="34" charset="0"/>
              </a:rPr>
              <a:t>Spolupráce </a:t>
            </a:r>
            <a:r>
              <a:rPr lang="cs-CZ" sz="2400" dirty="0">
                <a:latin typeface="Arial" panose="020B0604020202020204" pitchFamily="34" charset="0"/>
                <a:cs typeface="Arial" panose="020B0604020202020204" pitchFamily="34" charset="0"/>
              </a:rPr>
              <a:t>s odborným personálem věznice </a:t>
            </a:r>
            <a:endParaRPr lang="cs-CZ" sz="2400" dirty="0" smtClean="0">
              <a:latin typeface="Arial" panose="020B0604020202020204" pitchFamily="34" charset="0"/>
              <a:cs typeface="Arial" panose="020B0604020202020204" pitchFamily="34" charset="0"/>
            </a:endParaRPr>
          </a:p>
          <a:p>
            <a:pPr lvl="0">
              <a:lnSpc>
                <a:spcPct val="100000"/>
              </a:lnSpc>
            </a:pPr>
            <a:r>
              <a:rPr lang="cs-CZ" sz="2400" dirty="0" smtClean="0">
                <a:latin typeface="Arial" panose="020B0604020202020204" pitchFamily="34" charset="0"/>
                <a:cs typeface="Arial" panose="020B0604020202020204" pitchFamily="34" charset="0"/>
              </a:rPr>
              <a:t>Spolupráce </a:t>
            </a:r>
            <a:r>
              <a:rPr lang="cs-CZ" sz="2400" dirty="0">
                <a:latin typeface="Arial" panose="020B0604020202020204" pitchFamily="34" charset="0"/>
                <a:cs typeface="Arial" panose="020B0604020202020204" pitchFamily="34" charset="0"/>
              </a:rPr>
              <a:t>s poskytovateli návazných služeb </a:t>
            </a:r>
            <a:endParaRPr lang="cs-CZ" sz="2400" dirty="0" smtClean="0">
              <a:latin typeface="Arial" panose="020B0604020202020204" pitchFamily="34" charset="0"/>
              <a:cs typeface="Arial" panose="020B0604020202020204" pitchFamily="34" charset="0"/>
            </a:endParaRPr>
          </a:p>
          <a:p>
            <a:pPr lvl="0">
              <a:lnSpc>
                <a:spcPct val="100000"/>
              </a:lnSpc>
            </a:pPr>
            <a:r>
              <a:rPr lang="cs-CZ" sz="2400" dirty="0" smtClean="0">
                <a:latin typeface="Arial" panose="020B0604020202020204" pitchFamily="34" charset="0"/>
                <a:cs typeface="Arial" panose="020B0604020202020204" pitchFamily="34" charset="0"/>
              </a:rPr>
              <a:t>Součinnost </a:t>
            </a:r>
            <a:r>
              <a:rPr lang="cs-CZ" sz="2400" dirty="0">
                <a:latin typeface="Arial" panose="020B0604020202020204" pitchFamily="34" charset="0"/>
                <a:cs typeface="Arial" panose="020B0604020202020204" pitchFamily="34" charset="0"/>
              </a:rPr>
              <a:t>středisek PMS </a:t>
            </a:r>
            <a:endParaRPr lang="cs-CZ" sz="2400" dirty="0" smtClean="0">
              <a:latin typeface="Arial" panose="020B0604020202020204" pitchFamily="34" charset="0"/>
              <a:cs typeface="Arial" panose="020B0604020202020204" pitchFamily="34" charset="0"/>
            </a:endParaRPr>
          </a:p>
          <a:p>
            <a:pPr lvl="0">
              <a:lnSpc>
                <a:spcPct val="100000"/>
              </a:lnSpc>
            </a:pPr>
            <a:r>
              <a:rPr lang="cs-CZ" sz="2400" dirty="0" smtClean="0">
                <a:latin typeface="Arial" panose="020B0604020202020204" pitchFamily="34" charset="0"/>
                <a:cs typeface="Arial" panose="020B0604020202020204" pitchFamily="34" charset="0"/>
              </a:rPr>
              <a:t>Výstup </a:t>
            </a:r>
            <a:r>
              <a:rPr lang="cs-CZ" sz="2400" dirty="0">
                <a:latin typeface="Arial" panose="020B0604020202020204" pitchFamily="34" charset="0"/>
                <a:cs typeface="Arial" panose="020B0604020202020204" pitchFamily="34" charset="0"/>
              </a:rPr>
              <a:t>odborné činnosti – stanovisko </a:t>
            </a:r>
            <a:r>
              <a:rPr lang="cs-CZ" sz="2400" dirty="0" smtClean="0">
                <a:latin typeface="Arial" panose="020B0604020202020204" pitchFamily="34" charset="0"/>
                <a:cs typeface="Arial" panose="020B0604020202020204" pitchFamily="34" charset="0"/>
              </a:rPr>
              <a:t>PMS</a:t>
            </a:r>
            <a:endParaRPr lang="cs-CZ"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6716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just"/>
            <a:r>
              <a:rPr lang="cs-CZ" b="1" dirty="0" smtClean="0">
                <a:latin typeface="Arial" panose="020B0604020202020204" pitchFamily="34" charset="0"/>
                <a:cs typeface="Arial" panose="020B0604020202020204" pitchFamily="34" charset="0"/>
              </a:rPr>
              <a:t>Práce s obětí v oblasti </a:t>
            </a:r>
            <a:r>
              <a:rPr lang="cs-CZ" b="1" dirty="0" err="1" smtClean="0">
                <a:latin typeface="Arial" panose="020B0604020202020204" pitchFamily="34" charset="0"/>
                <a:cs typeface="Arial" panose="020B0604020202020204" pitchFamily="34" charset="0"/>
              </a:rPr>
              <a:t>parole</a:t>
            </a:r>
            <a:endParaRPr lang="cs-CZ" b="1"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p:txBody>
          <a:bodyPr>
            <a:normAutofit/>
          </a:bodyPr>
          <a:lstStyle/>
          <a:p>
            <a:r>
              <a:rPr lang="cs-CZ" dirty="0" smtClean="0">
                <a:latin typeface="Arial" panose="020B0604020202020204" pitchFamily="34" charset="0"/>
                <a:cs typeface="Arial" panose="020B0604020202020204" pitchFamily="34" charset="0"/>
              </a:rPr>
              <a:t>Nedílná součást práce při shromažďování podkladů pro možnost podmíněného </a:t>
            </a:r>
            <a:r>
              <a:rPr lang="cs-CZ" dirty="0" smtClean="0">
                <a:latin typeface="Arial" panose="020B0604020202020204" pitchFamily="34" charset="0"/>
                <a:cs typeface="Arial" panose="020B0604020202020204" pitchFamily="34" charset="0"/>
              </a:rPr>
              <a:t>propuštění</a:t>
            </a:r>
          </a:p>
          <a:p>
            <a:r>
              <a:rPr lang="cs-CZ" dirty="0" smtClean="0">
                <a:latin typeface="Arial" panose="020B0604020202020204" pitchFamily="34" charset="0"/>
                <a:cs typeface="Arial" panose="020B0604020202020204" pitchFamily="34" charset="0"/>
              </a:rPr>
              <a:t>Informace o probíhající přípravě pachatele na PP, vysvětlení jejích práv, seznámení s výkonem návazných opatření, prohlášení oběti atd. </a:t>
            </a:r>
            <a:endParaRPr lang="cs-CZ" dirty="0" smtClean="0">
              <a:latin typeface="Arial" panose="020B0604020202020204" pitchFamily="34" charset="0"/>
              <a:cs typeface="Arial" panose="020B0604020202020204" pitchFamily="34" charset="0"/>
            </a:endParaRPr>
          </a:p>
          <a:p>
            <a:endParaRPr lang="cs-CZ"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6123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latin typeface="Arial" panose="020B0604020202020204" pitchFamily="34" charset="0"/>
                <a:cs typeface="Arial" panose="020B0604020202020204" pitchFamily="34" charset="0"/>
              </a:rPr>
              <a:t>Osvětová činnost</a:t>
            </a:r>
            <a:endParaRPr lang="cs-CZ" b="1" dirty="0">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p:txBody>
          <a:bodyPr/>
          <a:lstStyle/>
          <a:p>
            <a:r>
              <a:rPr lang="cs-CZ" dirty="0" smtClean="0">
                <a:latin typeface="Arial" panose="020B0604020202020204" pitchFamily="34" charset="0"/>
                <a:cs typeface="Arial" panose="020B0604020202020204" pitchFamily="34" charset="0"/>
              </a:rPr>
              <a:t>Zaměřená </a:t>
            </a:r>
            <a:r>
              <a:rPr lang="cs-CZ" dirty="0" smtClean="0">
                <a:latin typeface="Arial" panose="020B0604020202020204" pitchFamily="34" charset="0"/>
                <a:cs typeface="Arial" panose="020B0604020202020204" pitchFamily="34" charset="0"/>
              </a:rPr>
              <a:t>na pachatele</a:t>
            </a:r>
          </a:p>
          <a:p>
            <a:pPr marL="0" indent="0">
              <a:buNone/>
            </a:pPr>
            <a:endParaRPr lang="cs-CZ" dirty="0" smtClean="0">
              <a:latin typeface="Arial" panose="020B0604020202020204" pitchFamily="34" charset="0"/>
              <a:cs typeface="Arial" panose="020B0604020202020204" pitchFamily="34" charset="0"/>
            </a:endParaRPr>
          </a:p>
          <a:p>
            <a:r>
              <a:rPr lang="cs-CZ" dirty="0" smtClean="0">
                <a:latin typeface="Arial" panose="020B0604020202020204" pitchFamily="34" charset="0"/>
                <a:cs typeface="Arial" panose="020B0604020202020204" pitchFamily="34" charset="0"/>
              </a:rPr>
              <a:t>Zaměřená na pracovníky věznice</a:t>
            </a:r>
            <a:endParaRPr lang="cs-CZ"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14203471"/>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TotalTime>
  <Words>350</Words>
  <Application>Microsoft Office PowerPoint</Application>
  <PresentationFormat>Širokoúhlá obrazovka</PresentationFormat>
  <Paragraphs>43</Paragraphs>
  <Slides>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8</vt:i4>
      </vt:variant>
    </vt:vector>
  </HeadingPairs>
  <TitlesOfParts>
    <vt:vector size="12" baseType="lpstr">
      <vt:lpstr>Arial</vt:lpstr>
      <vt:lpstr>Calibri</vt:lpstr>
      <vt:lpstr>Calibri Light</vt:lpstr>
      <vt:lpstr>Motiv Office</vt:lpstr>
      <vt:lpstr>Parole – podmíněné propuštění z výkonu trestu odnětí svobody</vt:lpstr>
      <vt:lpstr>Mapa věznic</vt:lpstr>
      <vt:lpstr>Právní úprava</vt:lpstr>
      <vt:lpstr>Kdy žádat</vt:lpstr>
      <vt:lpstr>Zásady činnosti pracovníka v oblasti parole</vt:lpstr>
      <vt:lpstr>Příprava podkladů pro rozhodnutí soudu o PP</vt:lpstr>
      <vt:lpstr>Práce s obětí v oblasti parole</vt:lpstr>
      <vt:lpstr>Osvětová činnost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Poškození, oběti v práci PMS</dc:title>
  <dc:creator>Kroulíková Jaroslava</dc:creator>
  <cp:lastModifiedBy>Kroulíková Jaroslava</cp:lastModifiedBy>
  <cp:revision>29</cp:revision>
  <cp:lastPrinted>2019-04-08T11:06:48Z</cp:lastPrinted>
  <dcterms:created xsi:type="dcterms:W3CDTF">2019-04-01T07:11:30Z</dcterms:created>
  <dcterms:modified xsi:type="dcterms:W3CDTF">2019-04-15T10:54:57Z</dcterms:modified>
</cp:coreProperties>
</file>