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282F67-4EA6-4D1D-BCE4-220687555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E4DDF5-82E5-4796-B2FC-A2F95CEA7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162418-4A82-4257-898A-13A1E81A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D3D1C9-6991-4B5E-90EE-65C9FE292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F303A2-EBA5-4CA4-AB45-7F350A25F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0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F2F97E-6761-4E1E-AF95-1130AD6EF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2D9132-5030-4C12-8F94-8CFB7062E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3CCFC8-5820-4B2A-81D4-8C0C645A6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F866CB-244F-4D02-88B7-9D5D3288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201BF0-40FE-48BD-962B-DE7BEAA5A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27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9B01A8-57BF-426F-B529-4E1E4FAEA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6E34FF-C18D-4CE3-8871-3EA934AC1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B2CB2B-FE34-48BB-91E5-F1BF98DC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D49CF4-CB21-471C-A034-7A0C2649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F97419-64DB-4BF7-AA29-8C7FC2FBC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28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5DFB0-7F14-47B3-B9C9-D710AE26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D6F570-3F1C-49A6-BA49-91CC7859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D7A9D7-9B6D-4712-A206-C8427ADA7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ED7636-B941-403F-8E95-0BAF5E17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0E4FAD-17B1-4EDB-9A95-AC78BA17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84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F2193-8606-4A9B-825B-D24BDBF7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2A0732-B016-49CC-8E61-DC7BD3583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D04007-95C4-412A-B3A0-695E6D34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30E507-7050-438D-B029-D8068126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319902-414E-405A-8144-5759EF67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28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8CD9EB-3DD5-4276-B879-26847BE2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09CA86-835A-43CA-ACA7-ED6C54EBFA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8639720-2A57-4865-A246-12A544D03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0F9D59-C80B-486B-BFBE-24B6A0B12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C36E5A-B41E-4C5E-AE27-810B410C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A57266-FC73-4045-95E9-201CCBF2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98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E560F-A821-4070-A0AB-70646F29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DD3EA1-6CE3-4DBC-BF42-ED98A5855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BA8966-5BD5-408C-BA26-14C07D16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80E48AF-A94C-4C95-9971-04090F3AF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33DED9-C2F3-46DB-B22E-AAA6BD55F9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4B479A8-D0E0-45C5-9943-37A98EBE9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B88E476-1BE3-4E34-B81C-B2E92B70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BCD6AEE-5B14-4E3C-97F2-41805D9D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11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FAF6C-DF59-44DD-AC85-D07C84D8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8CE7913-C6C7-41EB-AC08-D05DB3F0E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10C6F0-E3C0-4286-A615-0BD2189E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CBCE13-5FDD-4B7D-B411-F9E72B2A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08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8F2080C-FA5C-462B-8270-B04FE510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F7200F-E6E9-45CC-ADF5-9313E789A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C541FD-FE83-4153-BD42-2F74EE8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7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6E447-C5E3-4101-AF4D-6E9ECABF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BA6DE-D8F1-42B2-ADED-8C74CCF79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92E75C-D978-4C01-8D4F-A03F51119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B00689-1C24-43A4-9CAF-5B0681EB3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B78EE3-387C-44C3-B048-012E6B95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375FD-F7D8-422A-81D7-914B1D31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1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26ECB-441C-4F68-80E1-9BB6868C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9925DCD-F631-4443-8EAC-7D68D871F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23589E-A9DB-4775-BD64-6E40F86F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3B3090-702A-4E45-9975-932D4FAA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25E282-C419-48B3-97DE-74D782F12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BF6A28-7CBB-43AC-918C-590BA577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9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C26589-2F14-47CF-A8E5-4796A1CB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6EC718-56B1-432D-90AC-FD5AE47E2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8EFAB1-561F-4759-8AED-895724302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C7D41-3EC1-47C4-A441-390BD10EFC9E}" type="datetimeFigureOut">
              <a:rPr lang="cs-CZ" smtClean="0"/>
              <a:t>31.03.2019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89F30-7AAF-4F24-9B87-CA3C18213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44A0C9-7FD3-4C22-85D9-31792B232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B4454-92AE-4953-B681-90502FDE26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8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6813C-1670-4F4C-8AA4-1F270F94E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03391"/>
          </a:xfrm>
        </p:spPr>
        <p:txBody>
          <a:bodyPr/>
          <a:lstStyle/>
          <a:p>
            <a:r>
              <a:rPr lang="cs-CZ" b="1" dirty="0"/>
              <a:t>Mediace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4440EF-B581-4294-8E14-17DF12B99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9369"/>
            <a:ext cx="9144000" cy="2338431"/>
          </a:xfrm>
        </p:spPr>
        <p:txBody>
          <a:bodyPr>
            <a:normAutofit fontScale="92500"/>
          </a:bodyPr>
          <a:lstStyle/>
          <a:p>
            <a:pPr algn="just"/>
            <a:endParaRPr lang="cs-CZ" dirty="0"/>
          </a:p>
          <a:p>
            <a:pPr algn="just"/>
            <a:r>
              <a:rPr lang="cs-CZ" u="sng" dirty="0"/>
              <a:t>Mediace dle § 2  odst. 2 zákona č. 257/2000 Sb. O Probační a mediační služby</a:t>
            </a:r>
          </a:p>
          <a:p>
            <a:pPr algn="just"/>
            <a:r>
              <a:rPr lang="cs-CZ" u="sng" dirty="0"/>
              <a:t>Mediace</a:t>
            </a:r>
            <a:r>
              <a:rPr lang="cs-CZ" dirty="0"/>
              <a:t> - mimosoudní zprostředkování za účelem řešení sporu mezi obviněnýma poškozeným a činnost směřující k urovnání konfliktního stavu, je vykonávána </a:t>
            </a:r>
            <a:r>
              <a:rPr lang="cs-CZ" u="sng" dirty="0"/>
              <a:t>v rámci trestního řízení</a:t>
            </a:r>
            <a:r>
              <a:rPr lang="cs-CZ" dirty="0"/>
              <a:t>. Mediaci lze provádět </a:t>
            </a:r>
            <a:r>
              <a:rPr lang="cs-CZ" u="sng" dirty="0"/>
              <a:t>jen s výslovným souhlasem obviněného a poškozeného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14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FF8A-F590-4ED7-89AB-F18C8898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1003"/>
          </a:xfrm>
        </p:spPr>
        <p:txBody>
          <a:bodyPr/>
          <a:lstStyle/>
          <a:p>
            <a:r>
              <a:rPr lang="cs-CZ" b="1" dirty="0"/>
              <a:t>Přínos RSK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91A54-AF8E-46DD-B03D-79AD0248C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629"/>
            <a:ext cx="10515600" cy="46753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/>
              <a:t>Posílení či obnova: </a:t>
            </a:r>
          </a:p>
          <a:p>
            <a:pPr marL="0" indent="0">
              <a:buNone/>
            </a:pPr>
            <a:r>
              <a:rPr lang="cs-CZ" dirty="0"/>
              <a:t>a) vnitřních zdrojů – jedince, rodiny, sociální skupiny</a:t>
            </a:r>
          </a:p>
          <a:p>
            <a:pPr marL="0" indent="0">
              <a:buNone/>
            </a:pPr>
            <a:r>
              <a:rPr lang="cs-CZ" dirty="0"/>
              <a:t>b) zodpovědnosti za sebe sama i zodpovědnosti za druhé</a:t>
            </a:r>
          </a:p>
          <a:p>
            <a:pPr marL="0" indent="0">
              <a:buNone/>
            </a:pPr>
            <a:r>
              <a:rPr lang="cs-CZ" dirty="0"/>
              <a:t>c) pocitu sounáležitosti</a:t>
            </a:r>
          </a:p>
          <a:p>
            <a:pPr marL="0" indent="0">
              <a:buNone/>
            </a:pPr>
            <a:r>
              <a:rPr lang="cs-CZ" dirty="0"/>
              <a:t>c) důvěry v sebe sama a své okolí</a:t>
            </a:r>
          </a:p>
          <a:p>
            <a:r>
              <a:rPr lang="cs-CZ" dirty="0"/>
              <a:t>Přijatelná a efektivní podoba odškodnění</a:t>
            </a:r>
          </a:p>
          <a:p>
            <a:r>
              <a:rPr lang="cs-CZ" u="sng" dirty="0"/>
              <a:t>Výstup RSK (Zpráva  z RSK a Plán nápravy) </a:t>
            </a:r>
            <a:r>
              <a:rPr lang="cs-CZ" dirty="0"/>
              <a:t>může být jeden z podkladů při rozhodování OČTŘ)</a:t>
            </a:r>
          </a:p>
          <a:p>
            <a:r>
              <a:rPr lang="cs-CZ" dirty="0"/>
              <a:t>Zklidněné emoce mezi účastníky RSK mohou přispět ke klidnějšímu průběhu hlavního líčení</a:t>
            </a:r>
          </a:p>
        </p:txBody>
      </p:sp>
    </p:spTree>
    <p:extLst>
      <p:ext uri="{BB962C8B-B14F-4D97-AF65-F5344CB8AC3E}">
        <p14:creationId xmlns:p14="http://schemas.microsoft.com/office/powerpoint/2010/main" val="116182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FA031-3B33-4727-B39E-80591666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principy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A5244-F23F-4E8D-A62B-C3C494993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Dobrovolnost</a:t>
            </a:r>
          </a:p>
          <a:p>
            <a:r>
              <a:rPr lang="cs-CZ" dirty="0"/>
              <a:t>Nestrannost a vyváženost</a:t>
            </a:r>
          </a:p>
          <a:p>
            <a:r>
              <a:rPr lang="cs-CZ" dirty="0"/>
              <a:t>Diskrétnost</a:t>
            </a:r>
          </a:p>
          <a:p>
            <a:r>
              <a:rPr lang="cs-CZ" dirty="0"/>
              <a:t>Informovanost</a:t>
            </a:r>
          </a:p>
          <a:p>
            <a:r>
              <a:rPr lang="cs-CZ" dirty="0"/>
              <a:t>Zplnomocňování </a:t>
            </a:r>
          </a:p>
          <a:p>
            <a:r>
              <a:rPr lang="cs-CZ" dirty="0"/>
              <a:t>Bezplatnost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Mediátor je odpovědný za proces mediace, není však zodpovědný za výsledek</a:t>
            </a:r>
          </a:p>
        </p:txBody>
      </p:sp>
    </p:spTree>
    <p:extLst>
      <p:ext uri="{BB962C8B-B14F-4D97-AF65-F5344CB8AC3E}">
        <p14:creationId xmlns:p14="http://schemas.microsoft.com/office/powerpoint/2010/main" val="37709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A7529-9170-4E2D-88C8-149F4D97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Vhodnost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976B2-88D6-4BBE-9511-8DC4B5A9F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Pachatel se doznává</a:t>
            </a:r>
          </a:p>
          <a:p>
            <a:r>
              <a:rPr lang="cs-CZ" dirty="0"/>
              <a:t>Oběti byla způsobena újma na majetku nebo na zdraví nebo psychická újma</a:t>
            </a:r>
          </a:p>
          <a:p>
            <a:r>
              <a:rPr lang="cs-CZ" dirty="0"/>
              <a:t>Oběť je ochotna a schopna pachateli naslouchat</a:t>
            </a:r>
          </a:p>
          <a:p>
            <a:r>
              <a:rPr lang="cs-CZ" dirty="0"/>
              <a:t>Pachatel je připraven převzít odpovědnost za újmu, kterou způsobil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571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5DB86-C1D4-4179-9F0C-A7E9F9026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Nevhodnost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484D1F-6A29-4F37-90C2-21F093F82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Pachatel se nedoznává a nepřijímá svou odpovědnost</a:t>
            </a:r>
          </a:p>
          <a:p>
            <a:r>
              <a:rPr lang="cs-CZ" dirty="0"/>
              <a:t>Pachatel i oběť delegují veškerou inciativu </a:t>
            </a:r>
          </a:p>
          <a:p>
            <a:r>
              <a:rPr lang="cs-CZ" dirty="0"/>
              <a:t>Oběť je pod silným vlivem pachatele (např. u domácího násilí)</a:t>
            </a:r>
          </a:p>
          <a:p>
            <a:r>
              <a:rPr lang="cs-CZ" dirty="0"/>
              <a:t>Pachatel nebo oběť nejsou schopny  či ochotny pochopit principy mediace</a:t>
            </a:r>
          </a:p>
          <a:p>
            <a:r>
              <a:rPr lang="cs-CZ" dirty="0"/>
              <a:t>Mediace by mohla narušit proces trestního stíhání</a:t>
            </a:r>
          </a:p>
        </p:txBody>
      </p:sp>
    </p:spTree>
    <p:extLst>
      <p:ext uri="{BB962C8B-B14F-4D97-AF65-F5344CB8AC3E}">
        <p14:creationId xmlns:p14="http://schemas.microsoft.com/office/powerpoint/2010/main" val="2298625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E4E0B-ED39-4475-8F1D-838B5D91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Výstupy mediace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C61553-F268-4155-BBEB-A72898E53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náhradě škody</a:t>
            </a:r>
          </a:p>
          <a:p>
            <a:r>
              <a:rPr lang="cs-CZ" dirty="0"/>
              <a:t>Dohoda o způsobu vypořádání vzájemných vztahů</a:t>
            </a:r>
          </a:p>
          <a:p>
            <a:r>
              <a:rPr lang="cs-CZ" dirty="0"/>
              <a:t>Zpráva pro účely rozhodnutí</a:t>
            </a:r>
          </a:p>
        </p:txBody>
      </p:sp>
    </p:spTree>
    <p:extLst>
      <p:ext uri="{BB962C8B-B14F-4D97-AF65-F5344CB8AC3E}">
        <p14:creationId xmlns:p14="http://schemas.microsoft.com/office/powerpoint/2010/main" val="303132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8BAE8-CEBF-4934-BE03-FBF39A133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72507"/>
          </a:xfrm>
        </p:spPr>
        <p:txBody>
          <a:bodyPr/>
          <a:lstStyle/>
          <a:p>
            <a:r>
              <a:rPr lang="cs-CZ" b="1" dirty="0"/>
              <a:t>Rodinné skupinové konference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DD199-316C-40FB-859F-87F323CF2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12983"/>
            <a:ext cx="9144000" cy="2044817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RSK – program restorativní justice. </a:t>
            </a:r>
          </a:p>
          <a:p>
            <a:pPr algn="just"/>
            <a:r>
              <a:rPr lang="cs-CZ" dirty="0"/>
              <a:t>Společné setkání pachatele, oběti a jejich blízkých a zástupců komunity za podpory facilitátora. </a:t>
            </a:r>
          </a:p>
          <a:p>
            <a:pPr algn="just"/>
            <a:r>
              <a:rPr lang="cs-CZ" u="sng" dirty="0"/>
              <a:t>Hlavní cíl </a:t>
            </a:r>
            <a:r>
              <a:rPr lang="cs-CZ" dirty="0"/>
              <a:t>– umožnit osobám, které čin ovlivnil, zapojit se do dialogu, prodiskutovat, co se stalo a pokusit se napravit způsobenou újmu.</a:t>
            </a:r>
          </a:p>
        </p:txBody>
      </p:sp>
    </p:spTree>
    <p:extLst>
      <p:ext uri="{BB962C8B-B14F-4D97-AF65-F5344CB8AC3E}">
        <p14:creationId xmlns:p14="http://schemas.microsoft.com/office/powerpoint/2010/main" val="369853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036CE-CBF1-4AA7-855D-45831F86C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0421"/>
          </a:xfrm>
        </p:spPr>
        <p:txBody>
          <a:bodyPr>
            <a:normAutofit/>
          </a:bodyPr>
          <a:lstStyle/>
          <a:p>
            <a:r>
              <a:rPr lang="cs-CZ" b="1" dirty="0"/>
              <a:t>Základní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A86D59-696E-4370-9B68-4471F3698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547"/>
            <a:ext cx="10515600" cy="4621415"/>
          </a:xfrm>
        </p:spPr>
        <p:txBody>
          <a:bodyPr/>
          <a:lstStyle/>
          <a:p>
            <a:r>
              <a:rPr lang="cs-CZ" dirty="0"/>
              <a:t>Důraz na přirozené sociální skupiny</a:t>
            </a:r>
          </a:p>
          <a:p>
            <a:r>
              <a:rPr lang="cs-CZ" dirty="0"/>
              <a:t>Poskytnutí příležitosti účastnit se aktivně na řešení konfliktů</a:t>
            </a:r>
          </a:p>
          <a:p>
            <a:r>
              <a:rPr lang="cs-CZ" dirty="0"/>
              <a:t>Důvěra v pozitivní zdroje skupiny</a:t>
            </a:r>
          </a:p>
          <a:p>
            <a:r>
              <a:rPr lang="cs-CZ" dirty="0"/>
              <a:t>Dobrovolnost</a:t>
            </a:r>
          </a:p>
          <a:p>
            <a:r>
              <a:rPr lang="cs-CZ" dirty="0"/>
              <a:t>Posílení: </a:t>
            </a:r>
          </a:p>
          <a:p>
            <a:pPr marL="514350" indent="-514350">
              <a:buAutoNum type="alphaLcParenR"/>
            </a:pPr>
            <a:r>
              <a:rPr lang="cs-CZ" dirty="0"/>
              <a:t>vnitřních zdrojů skupiny</a:t>
            </a:r>
          </a:p>
          <a:p>
            <a:pPr marL="514350" indent="-514350">
              <a:buAutoNum type="alphaLcParenR"/>
            </a:pPr>
            <a:r>
              <a:rPr lang="cs-CZ" dirty="0"/>
              <a:t>Zodpovědnosti za sebe sama</a:t>
            </a:r>
          </a:p>
          <a:p>
            <a:pPr marL="514350" indent="-514350">
              <a:buAutoNum type="alphaLcParenR"/>
            </a:pPr>
            <a:r>
              <a:rPr lang="cs-CZ" dirty="0" err="1"/>
              <a:t>Zodpověnodsti</a:t>
            </a:r>
            <a:r>
              <a:rPr lang="cs-CZ" dirty="0"/>
              <a:t> za druhé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24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2BE65A-ABB5-4CBF-857D-84220921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Role Facilitátor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87C76C-34DF-4AA3-ACB3-B9BAD6991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5637"/>
            <a:ext cx="10515600" cy="4071326"/>
          </a:xfrm>
        </p:spPr>
        <p:txBody>
          <a:bodyPr/>
          <a:lstStyle/>
          <a:p>
            <a:r>
              <a:rPr lang="cs-CZ" dirty="0"/>
              <a:t>Účast od počátku do konce RSK</a:t>
            </a:r>
          </a:p>
          <a:p>
            <a:r>
              <a:rPr lang="cs-CZ" dirty="0"/>
              <a:t>Seznamuje se s konfliktem, s účastníky</a:t>
            </a:r>
          </a:p>
          <a:p>
            <a:r>
              <a:rPr lang="cs-CZ" dirty="0"/>
              <a:t>Mapuje postoje účastníků</a:t>
            </a:r>
          </a:p>
          <a:p>
            <a:r>
              <a:rPr lang="cs-CZ" dirty="0"/>
              <a:t>Vyslechnutí obav a potřeb zúčastněných</a:t>
            </a:r>
          </a:p>
          <a:p>
            <a:r>
              <a:rPr lang="cs-CZ" dirty="0"/>
              <a:t>Hledání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907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7E53CE-1970-4CDE-B82A-96142952C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Principy práce facilitátora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A4F76-A7D1-40CE-8282-DC707F3B6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6579"/>
            <a:ext cx="10515600" cy="4180383"/>
          </a:xfrm>
        </p:spPr>
        <p:txBody>
          <a:bodyPr/>
          <a:lstStyle/>
          <a:p>
            <a:r>
              <a:rPr lang="cs-CZ" dirty="0"/>
              <a:t>Bezpečné prostředí</a:t>
            </a:r>
          </a:p>
          <a:p>
            <a:r>
              <a:rPr lang="cs-CZ" dirty="0"/>
              <a:t>Nestrannost, nezávislost, nehodnotící přístup</a:t>
            </a:r>
          </a:p>
          <a:p>
            <a:r>
              <a:rPr lang="cs-CZ" dirty="0"/>
              <a:t>Participace všech zúčastněných, rovnováha</a:t>
            </a:r>
          </a:p>
          <a:p>
            <a:r>
              <a:rPr lang="cs-CZ" dirty="0"/>
              <a:t>Jasná struktura setkání</a:t>
            </a:r>
          </a:p>
        </p:txBody>
      </p:sp>
    </p:spTree>
    <p:extLst>
      <p:ext uri="{BB962C8B-B14F-4D97-AF65-F5344CB8AC3E}">
        <p14:creationId xmlns:p14="http://schemas.microsoft.com/office/powerpoint/2010/main" val="4004315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377</Words>
  <Application>Microsoft Office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Mediace</vt:lpstr>
      <vt:lpstr>Základní principy mediace</vt:lpstr>
      <vt:lpstr>Vhodnost mediace</vt:lpstr>
      <vt:lpstr>Nevhodnost mediace</vt:lpstr>
      <vt:lpstr>Výstupy mediace</vt:lpstr>
      <vt:lpstr>Rodinné skupinové konference</vt:lpstr>
      <vt:lpstr>Základní principy</vt:lpstr>
      <vt:lpstr>Role Facilitátor</vt:lpstr>
      <vt:lpstr>Principy práce facilitátora</vt:lpstr>
      <vt:lpstr>Přínos RSK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Janka</dc:creator>
  <cp:lastModifiedBy>Janka</cp:lastModifiedBy>
  <cp:revision>10</cp:revision>
  <dcterms:created xsi:type="dcterms:W3CDTF">2019-03-31T18:15:09Z</dcterms:created>
  <dcterms:modified xsi:type="dcterms:W3CDTF">2019-03-31T19:18:15Z</dcterms:modified>
</cp:coreProperties>
</file>