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A80E8-2005-46A3-966F-07A5D0AB9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52FA75-6AB1-430E-8ACF-3F70405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035B5-3EF5-47B6-87AF-BA7F430B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2B7E7B-45F6-4F24-90F0-6D8E92AB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26D5AA-9DCA-41DF-8756-DE18D19D1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7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59C53-6E6D-4428-A208-AB0713A9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CB0845-EFB6-425A-93B8-60D64B9AC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79485E-F61F-4640-9BE0-1C824776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E66D2-D970-411B-9503-1A676910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D376CB-5F94-4CF2-B271-3E5C5932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06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A8DF25-573C-4C08-B182-F536E84F7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C66356-3251-4403-B539-74D373E9E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807B4-7077-4E24-AF47-793AC4FF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4D99D8-4AB0-4C3E-BF5E-18243C4F1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FBEC74-C4E5-4E21-BAB3-55FED164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50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C7D53-09C5-4D46-9AAC-8F6EA3A0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7E09D-2D12-43F4-8F67-B17156879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803CD-AD4E-4DF3-B567-B4636A41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845470-8C1D-4A47-B051-580FBEDC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0F9F37-005D-47B2-8CB2-833D6F9C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07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C987E-8BFC-4FFD-AAB3-A0058505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6CD99D-B335-409C-8268-8BEB1593C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1CBA43-3FC5-4131-B316-0309A7F88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AF8FA5-194C-4E92-B8B0-8C82E48D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70C8A9-1916-45B0-83BB-6C9222162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61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B411C-557C-4DCE-8746-3C51DF7A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5E74A-0205-4E3E-B4D0-007DD013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524F4F-7C38-4930-8C8E-099D556E8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33BE8-C73F-48D0-A457-0A9E122C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D561A5-8E1A-4B2F-BBAA-862036B9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A84956-46B6-452E-8043-393E89C5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02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1D089-A552-4EC6-96D2-13F804769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26F4D3-304A-4138-BD21-541214517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DD13FC-0682-4BCF-A827-28A1FCB08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D0BFD8-B90E-4792-ABC7-507D7CF1A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E8F080-88B8-4C26-9FEF-25C26B6EE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671367-3D4E-47B0-A4CB-E8B0AC6F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3B54DB-69C8-4D66-9DE0-6220224A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4EA472-572E-4550-97F3-C228B251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6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F898B-BFB4-46F5-99ED-B4E44231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04C346-803D-4DFF-A68E-E253569E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053F0C-5B22-45F0-AD0E-452F5A42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4C51D9-99FD-42FD-A5FA-02AB9483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05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0A9866-3E8B-4188-923C-F4481C1A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40F5D0-5E0E-4ED8-B88A-F589F06D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B1DDF-C3D3-41C8-B3FE-155F21EB5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88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05BC5-73B2-421A-BE60-371983DB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8FDAD-5642-4157-9F1C-BF5496EB0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319694-0E6E-4C4A-8F64-C7B8858B1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CAC680-5F12-4532-9C96-9CC579AD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EF21A7-3B59-465B-BD71-61490F3D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C2F59F-94A3-47CA-A97B-DC567D73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30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8C66B-45D8-4AE1-A661-6A68D736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865CED-67B2-4CDF-8E82-3DF31AA48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F77ABA-166E-4C2A-982F-F034FAEDF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7F27BE-5612-4D46-B5CC-3D1E07A2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6F70F1-9B3E-4A2F-AB21-B4C66546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E03EF8-7A1A-41DF-968E-E4378BE4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90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5AABB5-86CE-48C1-B722-14F3D793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B08C4F-5A71-4C0D-930A-88D673845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0A6B55-C366-4E56-A72F-D2FA7BA66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42148-03BF-4E6D-8C30-C39B8B0ADFD2}" type="datetimeFigureOut">
              <a:rPr lang="cs-CZ" smtClean="0"/>
              <a:t>14.04.2019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1E11D4-AB6B-436E-9AE6-34FD376E74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EAC3B7-10A5-4D52-A54A-08A500E56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FC28-3FB6-4AB3-A382-A4F39DD1C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82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71AD3-CDA4-4797-B1F3-5BF00F19C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688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Obecně prospěšné práce -OPP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61305F-E003-4068-BE4E-D9AFED306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7758"/>
            <a:ext cx="9144000" cy="233004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Podmínky uložení a výkonu OPP upravuje trestní zákoník v § 62- § 65 zákona č. 40/2009 Sb.</a:t>
            </a:r>
          </a:p>
          <a:p>
            <a:r>
              <a:rPr lang="cs-CZ" dirty="0"/>
              <a:t>  podmínky  nařízení, odkladu, přerušení, upuštění a přeměny trestu OPP upravuje trestní řád v §§ 335-340b zákona č. 140/1961 Sb., </a:t>
            </a:r>
          </a:p>
        </p:txBody>
      </p:sp>
    </p:spTree>
    <p:extLst>
      <p:ext uri="{BB962C8B-B14F-4D97-AF65-F5344CB8AC3E}">
        <p14:creationId xmlns:p14="http://schemas.microsoft.com/office/powerpoint/2010/main" val="172964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D3800-9AA0-4155-90F9-4AD772C9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Bezplatný výkon prací jako sankce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D7D970-C31D-4B47-BE57-AE185AB1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Výkon prací </a:t>
            </a:r>
            <a:r>
              <a:rPr lang="cs-CZ" dirty="0"/>
              <a:t>- podmínky uložení výkonu prací  jako přiměřené povinnosti v rámci podmíněného propuštění upravuje trestní zákoník  § 89 odst.2, 3 zákona č. 40/2009 Sb. Rozsah 50-200</a:t>
            </a:r>
          </a:p>
          <a:p>
            <a:r>
              <a:rPr lang="cs-CZ" b="1" dirty="0"/>
              <a:t>Společensky prospěšná činnost – </a:t>
            </a:r>
            <a:r>
              <a:rPr lang="cs-CZ" dirty="0"/>
              <a:t>upravuje zákon o soudnictví ve věcech mládeže zákon č. 218/2003 Sb. § 18 (výchovná povinnost)). Rozsah až 60 hodin</a:t>
            </a:r>
          </a:p>
          <a:p>
            <a:r>
              <a:rPr lang="cs-CZ" b="1" dirty="0"/>
              <a:t>Obecně prospěšné práce – </a:t>
            </a:r>
            <a:r>
              <a:rPr lang="cs-CZ" dirty="0"/>
              <a:t>trest, trestní opatření. Upravuje trestní zákoník a zákon o soudnictví ve věcech mládeže.</a:t>
            </a:r>
            <a:r>
              <a:rPr lang="cs-CZ" b="1" dirty="0"/>
              <a:t> </a:t>
            </a:r>
            <a:r>
              <a:rPr lang="cs-CZ" dirty="0"/>
              <a:t>Rozsah 50-300 u dospělých, 50-150 u mladistvých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877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6A468-E864-4F05-BAE2-E5785185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Stanovisko k uložení trestu 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CB798-E6E8-4075-BE74-128BD55AD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§ 64 trestní zákoník: </a:t>
            </a:r>
            <a:r>
              <a:rPr lang="cs-CZ" u="sng" dirty="0"/>
              <a:t>Stanovisko pachatele </a:t>
            </a:r>
            <a:r>
              <a:rPr lang="cs-CZ" dirty="0"/>
              <a:t>a jeho zdravotní způsobilost</a:t>
            </a:r>
          </a:p>
          <a:p>
            <a:r>
              <a:rPr lang="cs-CZ" dirty="0"/>
              <a:t>Při ukládání trestu obecně prospěšných prací přihlédne soud ke stanovisku pachatele, k jeho zdravotnímu stavu a k možnosti uložení tohoto trestu. Trest obecně prospěšných prací neuloží, je-li pachatel zdravotně nezpůsobilý k soustavnému výkonu práce.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Před rozhodnutím soudu může být probační pracovník soudem pověřen zjištěním možnosti uložit trest  OPP.</a:t>
            </a:r>
          </a:p>
          <a:p>
            <a:pPr marL="0" indent="0">
              <a:buNone/>
            </a:pPr>
            <a:r>
              <a:rPr lang="cs-CZ" dirty="0"/>
              <a:t>Zpráva soudu – obsahuje jak stanovisko obviněného, tak i </a:t>
            </a:r>
            <a:r>
              <a:rPr lang="cs-CZ" u="sng" dirty="0"/>
              <a:t>stanovisko probačního úředníka</a:t>
            </a:r>
            <a:r>
              <a:rPr lang="cs-CZ" dirty="0"/>
              <a:t>, které je vypracováno na zákl. analýzy rizik.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59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AB2EF-3462-414D-8417-97B6B3FB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Rizika výkonu 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D051B-10D4-4706-8B0B-97A31BCB3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8"/>
            <a:ext cx="10515600" cy="47424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Zdravotní stav</a:t>
            </a:r>
          </a:p>
          <a:p>
            <a:r>
              <a:rPr lang="cs-CZ" dirty="0"/>
              <a:t>Zdravotní omezení</a:t>
            </a:r>
          </a:p>
          <a:p>
            <a:r>
              <a:rPr lang="cs-CZ" dirty="0"/>
              <a:t>Návykové látky</a:t>
            </a:r>
          </a:p>
          <a:p>
            <a:r>
              <a:rPr lang="cs-CZ" dirty="0"/>
              <a:t>Bezdomovectví</a:t>
            </a:r>
          </a:p>
          <a:p>
            <a:r>
              <a:rPr lang="cs-CZ" dirty="0"/>
              <a:t>Časové možnosti</a:t>
            </a:r>
          </a:p>
          <a:p>
            <a:r>
              <a:rPr lang="cs-CZ" dirty="0"/>
              <a:t>Recidiva</a:t>
            </a:r>
          </a:p>
          <a:p>
            <a:r>
              <a:rPr lang="cs-CZ" dirty="0"/>
              <a:t>Minorita</a:t>
            </a:r>
          </a:p>
          <a:p>
            <a:r>
              <a:rPr lang="cs-CZ" dirty="0"/>
              <a:t>Pracovní návyky</a:t>
            </a:r>
          </a:p>
          <a:p>
            <a:r>
              <a:rPr lang="cs-CZ" dirty="0"/>
              <a:t>Motivace</a:t>
            </a:r>
          </a:p>
          <a:p>
            <a:r>
              <a:rPr lang="cs-CZ" dirty="0"/>
              <a:t>A další: rodinné poměry, sociální poměry, postoj k trestnému činu atd.</a:t>
            </a:r>
          </a:p>
        </p:txBody>
      </p:sp>
    </p:spTree>
    <p:extLst>
      <p:ext uri="{BB962C8B-B14F-4D97-AF65-F5344CB8AC3E}">
        <p14:creationId xmlns:p14="http://schemas.microsoft.com/office/powerpoint/2010/main" val="261718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9832A-E6C3-47A9-8D25-581B03618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Výkon OPP – účel, druh prací, místo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62B80-6DDD-4141-9782-42744E712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§62</a:t>
            </a:r>
            <a:br>
              <a:rPr lang="cs-CZ" dirty="0"/>
            </a:br>
            <a:r>
              <a:rPr lang="cs-CZ" dirty="0"/>
              <a:t>(3) Trest obecně prospěšných prací spočívá v povinnosti odsouzeného provést ve stanoveném rozsahu práce </a:t>
            </a:r>
            <a:r>
              <a:rPr lang="cs-CZ" u="sng" dirty="0"/>
              <a:t>k obecně prospěšným účelům </a:t>
            </a:r>
            <a:r>
              <a:rPr lang="cs-CZ" dirty="0"/>
              <a:t>spočívající </a:t>
            </a:r>
            <a:r>
              <a:rPr lang="cs-CZ" u="sng" dirty="0"/>
              <a:t>v údržbě </a:t>
            </a:r>
            <a:r>
              <a:rPr lang="cs-CZ" dirty="0"/>
              <a:t>veřejných prostranství</a:t>
            </a:r>
            <a:r>
              <a:rPr lang="cs-CZ" u="sng" dirty="0"/>
              <a:t>, úklidu </a:t>
            </a:r>
            <a:r>
              <a:rPr lang="cs-CZ" dirty="0"/>
              <a:t>a údržbě veřejných budov a komunikací nebo jiných činnostech </a:t>
            </a:r>
            <a:r>
              <a:rPr lang="cs-CZ" u="sng" dirty="0"/>
              <a:t>ve prospěch obcí, nebo ve prospěch státních nebo jiných obecně prospěšných institucí,</a:t>
            </a:r>
            <a:r>
              <a:rPr lang="cs-CZ" dirty="0"/>
              <a:t> které se zabývají vzděláním a vědou, kulturou, školstvím, ochranou zdraví, požární ochranou, ochranou životního prostředí, podporou a ochranou mládeže, ochranou zvířat, humanitární, sociální, charitativní, náboženskou, tělovýchovnou a sportovní činností. </a:t>
            </a:r>
            <a:r>
              <a:rPr lang="cs-CZ" u="sng" dirty="0"/>
              <a:t>Práce nesmí sloužit výdělečným účelům odsouzeného.</a:t>
            </a:r>
          </a:p>
        </p:txBody>
      </p:sp>
    </p:spTree>
    <p:extLst>
      <p:ext uri="{BB962C8B-B14F-4D97-AF65-F5344CB8AC3E}">
        <p14:creationId xmlns:p14="http://schemas.microsoft.com/office/powerpoint/2010/main" val="300437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AEF7C-E347-47CC-8141-6F0E0F0AB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OPP - lhůta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82B742-F4A9-48DB-AD75-CE61412CC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cs-CZ" dirty="0"/>
            </a:br>
            <a:r>
              <a:rPr lang="cs-CZ" b="1" dirty="0"/>
              <a:t>§ 65</a:t>
            </a:r>
            <a:endParaRPr lang="cs-CZ" dirty="0"/>
          </a:p>
          <a:p>
            <a:r>
              <a:rPr lang="cs-CZ" dirty="0"/>
              <a:t>(1) Obecně prospěšné práce je odsouzený povinen vykonat osobně a bezplatně ve svém volném čase nejpozději do jednoho roku ode dne, kdy soud nařídil výkon tohoto trestu. Do této doby se nezapočítává doba, po kterou odsouzený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nemohl obecně prospěšné práce vykonávat pro zdravotní nebo zákonné překážky, nebo</a:t>
            </a:r>
            <a:br>
              <a:rPr lang="cs-CZ" dirty="0"/>
            </a:br>
            <a:br>
              <a:rPr lang="cs-CZ" dirty="0"/>
            </a:br>
            <a:r>
              <a:rPr lang="cs-CZ" dirty="0"/>
              <a:t>b) byl ve vazbě nebo vykonával trest odnětí svobody.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94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06B6C-3F0C-4F7C-9F30-9BC8423B9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Nevedení řádného života, nevykonávání 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05614-A1A3-4FDB-A86B-030DAB7B3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Jestliže pachatel </a:t>
            </a:r>
            <a:r>
              <a:rPr lang="cs-CZ" dirty="0"/>
              <a:t>v době od odsouzení do skončení výkonu trestu obecně prospěšných prací </a:t>
            </a:r>
            <a:r>
              <a:rPr lang="cs-CZ" u="sng" dirty="0"/>
              <a:t>nevede řádný život</a:t>
            </a:r>
            <a:r>
              <a:rPr lang="cs-CZ" dirty="0"/>
              <a:t>, </a:t>
            </a:r>
            <a:r>
              <a:rPr lang="cs-CZ" u="sng" dirty="0"/>
              <a:t>vyhýbá s</a:t>
            </a:r>
            <a:r>
              <a:rPr lang="cs-CZ" dirty="0"/>
              <a:t>e nástupu výkonu trestu, bez závažného důvodu </a:t>
            </a:r>
            <a:r>
              <a:rPr lang="cs-CZ" u="sng" dirty="0"/>
              <a:t>poruší</a:t>
            </a:r>
            <a:r>
              <a:rPr lang="cs-CZ" dirty="0"/>
              <a:t> sjednané podmínky výkonu trestu obecně prospěšných prací, jinak </a:t>
            </a:r>
            <a:r>
              <a:rPr lang="cs-CZ" u="sng" dirty="0"/>
              <a:t>maří výkon </a:t>
            </a:r>
            <a:r>
              <a:rPr lang="cs-CZ" dirty="0"/>
              <a:t>tohoto trestu nebo </a:t>
            </a:r>
            <a:r>
              <a:rPr lang="cs-CZ" u="sng" dirty="0"/>
              <a:t>zaviněně </a:t>
            </a:r>
            <a:r>
              <a:rPr lang="cs-CZ" dirty="0"/>
              <a:t>tento trest ve stanovené době </a:t>
            </a:r>
            <a:r>
              <a:rPr lang="cs-CZ" u="sng" dirty="0"/>
              <a:t>nevykonává</a:t>
            </a:r>
            <a:r>
              <a:rPr lang="cs-CZ" dirty="0"/>
              <a:t>, může soud přeměnit, a to i během doby stanovené pro jeho výkon, trest obecně prospěšných prací nebo jeho zbytek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za podmínek § 60 odst. 1 v trest </a:t>
            </a:r>
            <a:r>
              <a:rPr lang="cs-CZ" u="sng" dirty="0"/>
              <a:t>domácího vězení</a:t>
            </a:r>
            <a:r>
              <a:rPr lang="cs-CZ" dirty="0"/>
              <a:t>, přitom každá i jen započatá jedna hodina nevykonaného trestu obecně prospěšných prací se počítá za jeden den domácího vězení,</a:t>
            </a:r>
            <a:br>
              <a:rPr lang="cs-CZ" dirty="0"/>
            </a:br>
            <a:br>
              <a:rPr lang="cs-CZ" dirty="0"/>
            </a:br>
            <a:r>
              <a:rPr lang="cs-CZ" dirty="0"/>
              <a:t>b) v </a:t>
            </a:r>
            <a:r>
              <a:rPr lang="cs-CZ" u="sng" dirty="0"/>
              <a:t>peněžitý trest </a:t>
            </a:r>
            <a:r>
              <a:rPr lang="cs-CZ" dirty="0"/>
              <a:t>a pro případ, že by ve stanovené lhůtě nebyl tento trest vykonán, stanovit náhradní trest odnětí svobody, který nesmí být přísnější nežli trest, který by pachateli hrozil v případě přeměny trestu obecně prospěšných prací v trest odnětí svobody, nebo</a:t>
            </a:r>
            <a:br>
              <a:rPr lang="cs-CZ" dirty="0"/>
            </a:br>
            <a:br>
              <a:rPr lang="cs-CZ" dirty="0"/>
            </a:br>
            <a:r>
              <a:rPr lang="cs-CZ" dirty="0"/>
              <a:t>c) v </a:t>
            </a:r>
            <a:r>
              <a:rPr lang="cs-CZ" u="sng" dirty="0"/>
              <a:t>trest odnětí svobody </a:t>
            </a:r>
            <a:r>
              <a:rPr lang="cs-CZ" dirty="0"/>
              <a:t>a rozhodnout zároveň o způsobu jeho výkonu; přitom každá i jen započatá jedna hodina nevykonaného trestu obecně prospěšných prací se počítá za jeden den odnětí svobody.</a:t>
            </a:r>
          </a:p>
        </p:txBody>
      </p:sp>
    </p:spTree>
    <p:extLst>
      <p:ext uri="{BB962C8B-B14F-4D97-AF65-F5344CB8AC3E}">
        <p14:creationId xmlns:p14="http://schemas.microsoft.com/office/powerpoint/2010/main" val="422208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7E7DC-97D6-42EA-BDDF-8C3EF04D3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Výjimečný postup soudu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E4BDE-3B77-4051-9508-5662640F0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 Výjimečně může soud vzhledem k okolnostem případu a osobě odsouzeného </a:t>
            </a:r>
            <a:r>
              <a:rPr lang="cs-CZ" u="sng" dirty="0"/>
              <a:t>ponechat trest obecně prospěšných prací v platnosti nebo prodloužit dobu </a:t>
            </a:r>
            <a:r>
              <a:rPr lang="cs-CZ" dirty="0"/>
              <a:t>výkonu tohoto trestu až o šest měsíců, i když odsouzený zavdal příčinu k přeměně trestu podle odstavce 2, 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a) stanovit nad odsouzeným na dobu výkonu trestu nebo jeho zbytku </a:t>
            </a:r>
            <a:r>
              <a:rPr lang="cs-CZ" u="sng" dirty="0"/>
              <a:t>dohled</a:t>
            </a:r>
            <a:r>
              <a:rPr lang="cs-CZ" dirty="0"/>
              <a:t>,</a:t>
            </a:r>
            <a:br>
              <a:rPr lang="cs-CZ" dirty="0"/>
            </a:br>
            <a:br>
              <a:rPr lang="cs-CZ" dirty="0"/>
            </a:br>
            <a:r>
              <a:rPr lang="cs-CZ" dirty="0"/>
              <a:t>b) stanovit odsouzenému na dobu výkonu trestu nebo jeho zbytku dosud neuložená </a:t>
            </a:r>
            <a:r>
              <a:rPr lang="cs-CZ" u="sng" dirty="0"/>
              <a:t>přiměřená omezení nebo přiměřené povinnosti </a:t>
            </a:r>
            <a:r>
              <a:rPr lang="cs-CZ" dirty="0"/>
              <a:t>uvedené v § 48 odst. 4, nebo</a:t>
            </a:r>
            <a:br>
              <a:rPr lang="cs-CZ" dirty="0"/>
            </a:br>
            <a:br>
              <a:rPr lang="cs-CZ" dirty="0"/>
            </a:br>
            <a:r>
              <a:rPr lang="cs-CZ" dirty="0"/>
              <a:t>c) stanovit odsouzenému na dobu výkonu trestu nebo jeho zbytku některé z </a:t>
            </a:r>
            <a:r>
              <a:rPr lang="cs-CZ" u="sng" dirty="0"/>
              <a:t>výchovných opatření </a:t>
            </a:r>
            <a:r>
              <a:rPr lang="cs-CZ" dirty="0"/>
              <a:t>podle § 63 odst. 3, je-li ve věku blízkém věku mladistvých.</a:t>
            </a:r>
            <a:br>
              <a:rPr lang="cs-CZ" dirty="0"/>
            </a:br>
            <a:r>
              <a:rPr lang="cs-CZ" dirty="0"/>
              <a:t>Na výkon dohledu se užije obdobně § 49 až 51.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7289A-C22E-43DB-B7CD-DF25B692C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292"/>
            <a:ext cx="10515600" cy="1325563"/>
          </a:xfrm>
        </p:spPr>
        <p:txBody>
          <a:bodyPr/>
          <a:lstStyle/>
          <a:p>
            <a:r>
              <a:rPr lang="cs-CZ" b="1" dirty="0"/>
              <a:t>Vykonání 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30F89-C753-4286-A188-AE9969E5D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pachatele, kterému byl uložen trest obecně prospěšných prací, </a:t>
            </a:r>
            <a:r>
              <a:rPr lang="cs-CZ" u="sng" dirty="0"/>
              <a:t>se hledí, jako by nebyl odsouzen</a:t>
            </a:r>
            <a:r>
              <a:rPr lang="cs-CZ" dirty="0"/>
              <a:t>, jakmile byl trest vykonán nebo bylo od výkonu trestu nebo jeho zbytku pravomocně upuštěno.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Tzn. Trest OPP je následně vymazán z výpisu Rejstříku trestů</a:t>
            </a:r>
          </a:p>
        </p:txBody>
      </p:sp>
    </p:spTree>
    <p:extLst>
      <p:ext uri="{BB962C8B-B14F-4D97-AF65-F5344CB8AC3E}">
        <p14:creationId xmlns:p14="http://schemas.microsoft.com/office/powerpoint/2010/main" val="1440681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306</Words>
  <Application>Microsoft Office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Obecně prospěšné práce -OPP</vt:lpstr>
      <vt:lpstr>Bezplatný výkon prací jako sankce </vt:lpstr>
      <vt:lpstr>Stanovisko k uložení trestu OPP</vt:lpstr>
      <vt:lpstr>Rizika výkonu OPP</vt:lpstr>
      <vt:lpstr>Výkon OPP – účel, druh prací, místo</vt:lpstr>
      <vt:lpstr>OPP - lhůta</vt:lpstr>
      <vt:lpstr>Nevedení řádného života, nevykonávání OPP</vt:lpstr>
      <vt:lpstr>Výjimečný postup soudu </vt:lpstr>
      <vt:lpstr>Vykonání OPP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Janka</dc:creator>
  <cp:lastModifiedBy>Janka</cp:lastModifiedBy>
  <cp:revision>15</cp:revision>
  <dcterms:created xsi:type="dcterms:W3CDTF">2019-04-07T10:53:22Z</dcterms:created>
  <dcterms:modified xsi:type="dcterms:W3CDTF">2019-04-14T16:11:09Z</dcterms:modified>
</cp:coreProperties>
</file>