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1" r:id="rId3"/>
    <p:sldId id="292" r:id="rId4"/>
    <p:sldId id="293" r:id="rId5"/>
    <p:sldId id="296" r:id="rId6"/>
    <p:sldId id="294" r:id="rId7"/>
    <p:sldId id="297" r:id="rId8"/>
    <p:sldId id="264" r:id="rId9"/>
    <p:sldId id="265" r:id="rId10"/>
    <p:sldId id="266" r:id="rId11"/>
    <p:sldId id="267" r:id="rId12"/>
    <p:sldId id="268" r:id="rId13"/>
    <p:sldId id="269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98" r:id="rId23"/>
    <p:sldId id="283" r:id="rId24"/>
    <p:sldId id="284" r:id="rId25"/>
    <p:sldId id="285" r:id="rId26"/>
    <p:sldId id="287" r:id="rId27"/>
    <p:sldId id="303" r:id="rId28"/>
    <p:sldId id="300" r:id="rId29"/>
    <p:sldId id="302" r:id="rId3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Poradenské služby  pro školy/ve školách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  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 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CA9A2129-54B9-4851-86D7-AF628EC40811}" type="presOf" srcId="{1B6F736F-B1F0-4A62-95D0-2C4143D15B65}" destId="{4EC5C1C4-4878-49F9-BDF0-089CEF2BDFF6}" srcOrd="0" destOrd="0" presId="urn:microsoft.com/office/officeart/2009/layout/CirclePictureHierarchy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9A7BFB56-0E10-4438-97C3-2D69203563D6}" type="presOf" srcId="{AEB3EBDD-BC08-4675-A482-228962528E81}" destId="{B4C64491-92DE-4C6B-9A0D-FFF965CD3F85}" srcOrd="0" destOrd="0" presId="urn:microsoft.com/office/officeart/2009/layout/CirclePictureHierarchy"/>
    <dgm:cxn modelId="{348DF44B-A8C6-4127-ABDE-BEA2E2707039}" type="presOf" srcId="{537EF0EE-5919-4439-A36E-1FA269D8EEAC}" destId="{7A494B67-9020-47E9-BF4F-37DB2472B2FC}" srcOrd="0" destOrd="0" presId="urn:microsoft.com/office/officeart/2009/layout/CirclePictureHierarchy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D011BA00-C4AF-4F08-BF83-4BD6F479BF41}" type="presOf" srcId="{BF1D55A3-5269-49EC-A362-32BD295B6B3C}" destId="{574CC232-E7EB-4667-8C51-C7840A316B39}" srcOrd="0" destOrd="0" presId="urn:microsoft.com/office/officeart/2009/layout/CirclePictureHierarchy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37BC0374-811A-4529-8AFB-EEF13391FDDC}" type="presOf" srcId="{DA4B0A3C-4091-4A9E-B8E0-3976F3EF65DC}" destId="{8FAA0CC1-1700-4133-9B91-1C530AC629AA}" srcOrd="0" destOrd="0" presId="urn:microsoft.com/office/officeart/2009/layout/CirclePictureHierarchy"/>
    <dgm:cxn modelId="{0ACB441F-6980-44F2-B343-A37564624DEE}" type="presOf" srcId="{AAA04C11-A096-4A4D-9D93-AF712B5F8761}" destId="{2CD61E51-3AF5-481B-AA58-A02293AAEF37}" srcOrd="0" destOrd="0" presId="urn:microsoft.com/office/officeart/2009/layout/CirclePictureHierarchy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226C6BAB-FB5D-4165-8703-637F986C5896}" type="presOf" srcId="{386798CA-4870-456C-AECC-FF559210B5DE}" destId="{664C41B2-B18F-4779-A249-972039A31335}" srcOrd="0" destOrd="0" presId="urn:microsoft.com/office/officeart/2009/layout/CirclePictureHierarchy"/>
    <dgm:cxn modelId="{560DD88C-F607-438B-87B0-42C4D4297CB9}" type="presOf" srcId="{232F452F-18CE-410E-B716-F0E49D6CF022}" destId="{AEF990E5-B7A1-4CEF-9C31-733F93F58487}" srcOrd="0" destOrd="0" presId="urn:microsoft.com/office/officeart/2009/layout/CirclePictureHierarchy"/>
    <dgm:cxn modelId="{B44E0E38-1773-45C6-92C4-328D74DC283E}" type="presOf" srcId="{1B3ED642-E68F-4421-B850-A9E3758A5ED1}" destId="{19289D84-8BC2-46EE-98E1-A5C42F07F73D}" srcOrd="0" destOrd="0" presId="urn:microsoft.com/office/officeart/2009/layout/CirclePictureHierarchy"/>
    <dgm:cxn modelId="{0581BED9-CB88-4C96-86E9-EB4E98C49935}" type="presOf" srcId="{55DEBABD-650A-430F-9F2D-D246BBFEEAE6}" destId="{B30ADB84-9C96-4397-9110-B5418C59AD9A}" srcOrd="0" destOrd="0" presId="urn:microsoft.com/office/officeart/2009/layout/CirclePictureHierarchy"/>
    <dgm:cxn modelId="{E7B15EBA-5761-48E8-B363-3529F2FA7387}" type="presOf" srcId="{773A4D12-3663-4277-8B24-E1C1E27F9AFE}" destId="{83D7FCB6-DC49-41FA-B7E3-A2247780B204}" srcOrd="0" destOrd="0" presId="urn:microsoft.com/office/officeart/2009/layout/CirclePictureHierarchy"/>
    <dgm:cxn modelId="{94B377EE-1870-425E-ABC6-0597E39398B7}" type="presOf" srcId="{37BD583F-AA3B-481A-A03B-BC0BBB937FFF}" destId="{92460B89-51DC-47FE-90BF-6CAE7A998136}" srcOrd="0" destOrd="0" presId="urn:microsoft.com/office/officeart/2009/layout/CirclePictureHierarchy"/>
    <dgm:cxn modelId="{647FB6B3-714A-4143-8000-1CCF6CD05892}" type="presParOf" srcId="{2CD61E51-3AF5-481B-AA58-A02293AAEF37}" destId="{947E8028-0A1E-4C77-B5C6-34E36035A5FF}" srcOrd="0" destOrd="0" presId="urn:microsoft.com/office/officeart/2009/layout/CirclePictureHierarchy"/>
    <dgm:cxn modelId="{BB915F3B-AD55-4EA8-A3B1-62D34A1A3A68}" type="presParOf" srcId="{947E8028-0A1E-4C77-B5C6-34E36035A5FF}" destId="{2D4DF046-8753-415B-93AF-19D6093F702F}" srcOrd="0" destOrd="0" presId="urn:microsoft.com/office/officeart/2009/layout/CirclePictureHierarchy"/>
    <dgm:cxn modelId="{5ABBE1B9-762D-46AB-9501-1C0CFF3546EC}" type="presParOf" srcId="{2D4DF046-8753-415B-93AF-19D6093F702F}" destId="{DF1F82B7-3093-407B-87F4-92196EE50C42}" srcOrd="0" destOrd="0" presId="urn:microsoft.com/office/officeart/2009/layout/CirclePictureHierarchy"/>
    <dgm:cxn modelId="{F513AB08-16D7-40B5-8E7E-0411C71DE92C}" type="presParOf" srcId="{2D4DF046-8753-415B-93AF-19D6093F702F}" destId="{7A494B67-9020-47E9-BF4F-37DB2472B2FC}" srcOrd="1" destOrd="0" presId="urn:microsoft.com/office/officeart/2009/layout/CirclePictureHierarchy"/>
    <dgm:cxn modelId="{C58689E4-6B98-4012-B989-C2C2A15BBA8A}" type="presParOf" srcId="{947E8028-0A1E-4C77-B5C6-34E36035A5FF}" destId="{0850021C-65D6-45C2-A996-4F0D93E591A4}" srcOrd="1" destOrd="0" presId="urn:microsoft.com/office/officeart/2009/layout/CirclePictureHierarchy"/>
    <dgm:cxn modelId="{18B4E24A-21E0-49FD-A385-CD1DDE81F534}" type="presParOf" srcId="{0850021C-65D6-45C2-A996-4F0D93E591A4}" destId="{19289D84-8BC2-46EE-98E1-A5C42F07F73D}" srcOrd="0" destOrd="0" presId="urn:microsoft.com/office/officeart/2009/layout/CirclePictureHierarchy"/>
    <dgm:cxn modelId="{610F3D05-DD76-4540-828C-D014A0258B61}" type="presParOf" srcId="{0850021C-65D6-45C2-A996-4F0D93E591A4}" destId="{544FDD2E-503A-4B28-96C7-581128DB6555}" srcOrd="1" destOrd="0" presId="urn:microsoft.com/office/officeart/2009/layout/CirclePictureHierarchy"/>
    <dgm:cxn modelId="{27F289AD-8BEA-4893-9F60-7C493DC4201A}" type="presParOf" srcId="{544FDD2E-503A-4B28-96C7-581128DB6555}" destId="{B013F0F2-A37E-4C8E-9AB9-F83E21FA6E6B}" srcOrd="0" destOrd="0" presId="urn:microsoft.com/office/officeart/2009/layout/CirclePictureHierarchy"/>
    <dgm:cxn modelId="{A3C6D4E8-9C9A-4C6A-8240-ACA43908D457}" type="presParOf" srcId="{B013F0F2-A37E-4C8E-9AB9-F83E21FA6E6B}" destId="{6612DF9F-36D2-41BC-B79E-16CDEEAAF358}" srcOrd="0" destOrd="0" presId="urn:microsoft.com/office/officeart/2009/layout/CirclePictureHierarchy"/>
    <dgm:cxn modelId="{7D8E4FAF-32D2-490A-9B91-72B1D5FD2934}" type="presParOf" srcId="{B013F0F2-A37E-4C8E-9AB9-F83E21FA6E6B}" destId="{92460B89-51DC-47FE-90BF-6CAE7A998136}" srcOrd="1" destOrd="0" presId="urn:microsoft.com/office/officeart/2009/layout/CirclePictureHierarchy"/>
    <dgm:cxn modelId="{29E0D9C1-8AA5-4FB0-91DC-13F6A56EA550}" type="presParOf" srcId="{544FDD2E-503A-4B28-96C7-581128DB6555}" destId="{FD32A296-7D7B-495D-9E6F-93A7F45E6A0B}" srcOrd="1" destOrd="0" presId="urn:microsoft.com/office/officeart/2009/layout/CirclePictureHierarchy"/>
    <dgm:cxn modelId="{192F257C-2B21-4F04-811F-6B5FD2E5270B}" type="presParOf" srcId="{FD32A296-7D7B-495D-9E6F-93A7F45E6A0B}" destId="{4EC5C1C4-4878-49F9-BDF0-089CEF2BDFF6}" srcOrd="0" destOrd="0" presId="urn:microsoft.com/office/officeart/2009/layout/CirclePictureHierarchy"/>
    <dgm:cxn modelId="{6FF4503C-59FF-42D9-8B5C-EAF41F669903}" type="presParOf" srcId="{FD32A296-7D7B-495D-9E6F-93A7F45E6A0B}" destId="{D4472D71-E48C-43CA-B593-0D7CC466631D}" srcOrd="1" destOrd="0" presId="urn:microsoft.com/office/officeart/2009/layout/CirclePictureHierarchy"/>
    <dgm:cxn modelId="{8AA8048C-F707-4975-97DB-794E816EC2A8}" type="presParOf" srcId="{D4472D71-E48C-43CA-B593-0D7CC466631D}" destId="{BD93799D-8AE7-403B-A5A4-07D2B00AEB6A}" srcOrd="0" destOrd="0" presId="urn:microsoft.com/office/officeart/2009/layout/CirclePictureHierarchy"/>
    <dgm:cxn modelId="{307D756D-C869-41FF-9EF5-5038738842D6}" type="presParOf" srcId="{BD93799D-8AE7-403B-A5A4-07D2B00AEB6A}" destId="{C36820F8-589A-4F3C-A32A-B0B9B42674F2}" srcOrd="0" destOrd="0" presId="urn:microsoft.com/office/officeart/2009/layout/CirclePictureHierarchy"/>
    <dgm:cxn modelId="{AAAF5931-E171-4A0C-A2DA-42EDB6F35CB0}" type="presParOf" srcId="{BD93799D-8AE7-403B-A5A4-07D2B00AEB6A}" destId="{AEF990E5-B7A1-4CEF-9C31-733F93F58487}" srcOrd="1" destOrd="0" presId="urn:microsoft.com/office/officeart/2009/layout/CirclePictureHierarchy"/>
    <dgm:cxn modelId="{5E55DCDD-2B7F-4151-B3D7-D7D994D9C16E}" type="presParOf" srcId="{D4472D71-E48C-43CA-B593-0D7CC466631D}" destId="{9B5C5AE6-8B7E-4267-86F4-F0D1E5333BF5}" srcOrd="1" destOrd="0" presId="urn:microsoft.com/office/officeart/2009/layout/CirclePictureHierarchy"/>
    <dgm:cxn modelId="{720F6313-9E49-4F39-8BC7-56FFBC79D67E}" type="presParOf" srcId="{FD32A296-7D7B-495D-9E6F-93A7F45E6A0B}" destId="{B4C64491-92DE-4C6B-9A0D-FFF965CD3F85}" srcOrd="2" destOrd="0" presId="urn:microsoft.com/office/officeart/2009/layout/CirclePictureHierarchy"/>
    <dgm:cxn modelId="{93ACB8AD-4608-4C30-928D-C0E5853021DB}" type="presParOf" srcId="{FD32A296-7D7B-495D-9E6F-93A7F45E6A0B}" destId="{634350FE-2F4E-4E39-BB87-30EE39266493}" srcOrd="3" destOrd="0" presId="urn:microsoft.com/office/officeart/2009/layout/CirclePictureHierarchy"/>
    <dgm:cxn modelId="{43F457AA-C770-43EC-A146-B056A82A9418}" type="presParOf" srcId="{634350FE-2F4E-4E39-BB87-30EE39266493}" destId="{FC629E2B-E4D6-49C0-BF16-549400C3346F}" srcOrd="0" destOrd="0" presId="urn:microsoft.com/office/officeart/2009/layout/CirclePictureHierarchy"/>
    <dgm:cxn modelId="{71826A8F-B261-46CB-AC13-F091395711F6}" type="presParOf" srcId="{FC629E2B-E4D6-49C0-BF16-549400C3346F}" destId="{C5C31896-8379-4B61-A12E-1DD53D28C928}" srcOrd="0" destOrd="0" presId="urn:microsoft.com/office/officeart/2009/layout/CirclePictureHierarchy"/>
    <dgm:cxn modelId="{4362678F-DC8B-4DF6-94C6-A119C44A8CF1}" type="presParOf" srcId="{FC629E2B-E4D6-49C0-BF16-549400C3346F}" destId="{8FAA0CC1-1700-4133-9B91-1C530AC629AA}" srcOrd="1" destOrd="0" presId="urn:microsoft.com/office/officeart/2009/layout/CirclePictureHierarchy"/>
    <dgm:cxn modelId="{19450783-F8EB-4DBA-8DDA-BD34FAE81ECF}" type="presParOf" srcId="{634350FE-2F4E-4E39-BB87-30EE39266493}" destId="{D75C62DF-3CA8-4DBC-B95F-0F8290981183}" srcOrd="1" destOrd="0" presId="urn:microsoft.com/office/officeart/2009/layout/CirclePictureHierarchy"/>
    <dgm:cxn modelId="{02275258-9E3F-4C02-A298-6EB396817F4A}" type="presParOf" srcId="{0850021C-65D6-45C2-A996-4F0D93E591A4}" destId="{574CC232-E7EB-4667-8C51-C7840A316B39}" srcOrd="2" destOrd="0" presId="urn:microsoft.com/office/officeart/2009/layout/CirclePictureHierarchy"/>
    <dgm:cxn modelId="{FEA68143-0238-4CFA-8560-F97614FB6F95}" type="presParOf" srcId="{0850021C-65D6-45C2-A996-4F0D93E591A4}" destId="{4EC0A15F-32DC-41A7-88C5-FF56B9EA0BF2}" srcOrd="3" destOrd="0" presId="urn:microsoft.com/office/officeart/2009/layout/CirclePictureHierarchy"/>
    <dgm:cxn modelId="{486C54A8-C786-4888-AF41-692769129E16}" type="presParOf" srcId="{4EC0A15F-32DC-41A7-88C5-FF56B9EA0BF2}" destId="{B6CD08FE-9A13-4725-A29E-F408D14E909B}" srcOrd="0" destOrd="0" presId="urn:microsoft.com/office/officeart/2009/layout/CirclePictureHierarchy"/>
    <dgm:cxn modelId="{5DCB3ED7-766F-4DC2-BF40-7868B566449A}" type="presParOf" srcId="{B6CD08FE-9A13-4725-A29E-F408D14E909B}" destId="{16F17E33-10F4-4AB0-A09E-707873F9C1A6}" srcOrd="0" destOrd="0" presId="urn:microsoft.com/office/officeart/2009/layout/CirclePictureHierarchy"/>
    <dgm:cxn modelId="{2D644C7D-8F29-4D3E-AE7F-3750DB6E0AAB}" type="presParOf" srcId="{B6CD08FE-9A13-4725-A29E-F408D14E909B}" destId="{83D7FCB6-DC49-41FA-B7E3-A2247780B204}" srcOrd="1" destOrd="0" presId="urn:microsoft.com/office/officeart/2009/layout/CirclePictureHierarchy"/>
    <dgm:cxn modelId="{B1643AEA-E545-45E1-94E4-876C5D04F464}" type="presParOf" srcId="{4EC0A15F-32DC-41A7-88C5-FF56B9EA0BF2}" destId="{5F588AFC-D5A9-480D-A9FA-D3D0FB2CDA7D}" srcOrd="1" destOrd="0" presId="urn:microsoft.com/office/officeart/2009/layout/CirclePictureHierarchy"/>
    <dgm:cxn modelId="{0101AA2C-76CA-4267-B005-B91AE7608F0F}" type="presParOf" srcId="{5F588AFC-D5A9-480D-A9FA-D3D0FB2CDA7D}" destId="{B30ADB84-9C96-4397-9110-B5418C59AD9A}" srcOrd="0" destOrd="0" presId="urn:microsoft.com/office/officeart/2009/layout/CirclePictureHierarchy"/>
    <dgm:cxn modelId="{64DD2FA6-07A3-4334-B2AC-CFEC75F4B44B}" type="presParOf" srcId="{5F588AFC-D5A9-480D-A9FA-D3D0FB2CDA7D}" destId="{8B70B792-9A2B-409E-92A0-7D3585046E86}" srcOrd="1" destOrd="0" presId="urn:microsoft.com/office/officeart/2009/layout/CirclePictureHierarchy"/>
    <dgm:cxn modelId="{CAE5EC73-1A0F-40BF-959F-133B5853AD2D}" type="presParOf" srcId="{8B70B792-9A2B-409E-92A0-7D3585046E86}" destId="{158280E2-F6F5-4A41-A43D-24BD7FAFBECC}" srcOrd="0" destOrd="0" presId="urn:microsoft.com/office/officeart/2009/layout/CirclePictureHierarchy"/>
    <dgm:cxn modelId="{8517DBCE-05BE-499D-B0A6-C109B227B693}" type="presParOf" srcId="{158280E2-F6F5-4A41-A43D-24BD7FAFBECC}" destId="{0277C2E8-E656-45A5-B0D0-865C5211B49A}" srcOrd="0" destOrd="0" presId="urn:microsoft.com/office/officeart/2009/layout/CirclePictureHierarchy"/>
    <dgm:cxn modelId="{15368E68-8461-4963-BCCB-529E34AD96C4}" type="presParOf" srcId="{158280E2-F6F5-4A41-A43D-24BD7FAFBECC}" destId="{664C41B2-B18F-4779-A249-972039A31335}" srcOrd="1" destOrd="0" presId="urn:microsoft.com/office/officeart/2009/layout/CirclePictureHierarchy"/>
    <dgm:cxn modelId="{94F9CE05-6469-43BC-8001-DFE61E2C31CF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DB84-9C96-4397-9110-B5418C59AD9A}">
      <dsp:nvSpPr>
        <dsp:cNvPr id="0" name=""/>
        <dsp:cNvSpPr/>
      </dsp:nvSpPr>
      <dsp:spPr>
        <a:xfrm>
          <a:off x="6126479" y="2710354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CC232-E7EB-4667-8C51-C7840A316B39}">
      <dsp:nvSpPr>
        <dsp:cNvPr id="0" name=""/>
        <dsp:cNvSpPr/>
      </dsp:nvSpPr>
      <dsp:spPr>
        <a:xfrm>
          <a:off x="4050506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121693" y="163306"/>
              </a:lnTo>
              <a:lnTo>
                <a:pt x="2121693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4491-92DE-4C6B-9A0D-FFF965CD3F85}">
      <dsp:nvSpPr>
        <dsp:cNvPr id="0" name=""/>
        <dsp:cNvSpPr/>
      </dsp:nvSpPr>
      <dsp:spPr>
        <a:xfrm>
          <a:off x="1928812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5C1C4-4878-49F9-BDF0-089CEF2BDFF6}">
      <dsp:nvSpPr>
        <dsp:cNvPr id="0" name=""/>
        <dsp:cNvSpPr/>
      </dsp:nvSpPr>
      <dsp:spPr>
        <a:xfrm>
          <a:off x="514349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89D84-8BC2-46EE-98E1-A5C42F07F73D}">
      <dsp:nvSpPr>
        <dsp:cNvPr id="0" name=""/>
        <dsp:cNvSpPr/>
      </dsp:nvSpPr>
      <dsp:spPr>
        <a:xfrm>
          <a:off x="1928812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82B7-3093-407B-87F4-92196EE50C42}">
      <dsp:nvSpPr>
        <dsp:cNvPr id="0" name=""/>
        <dsp:cNvSpPr/>
      </dsp:nvSpPr>
      <dsp:spPr>
        <a:xfrm>
          <a:off x="3536156" y="328913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94B67-9020-47E9-BF4F-37DB2472B2FC}">
      <dsp:nvSpPr>
        <dsp:cNvPr id="0" name=""/>
        <dsp:cNvSpPr/>
      </dsp:nvSpPr>
      <dsp:spPr>
        <a:xfrm>
          <a:off x="4564856" y="32634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Poradenské služby  pro školy/ve školách</a:t>
          </a:r>
          <a:endParaRPr lang="cs-CZ" sz="1300" kern="1200" dirty="0"/>
        </a:p>
      </dsp:txBody>
      <dsp:txXfrm>
        <a:off x="4564856" y="326342"/>
        <a:ext cx="1543050" cy="1028699"/>
      </dsp:txXfrm>
    </dsp:sp>
    <dsp:sp modelId="{6612DF9F-36D2-41BC-B79E-16CDEEAAF358}">
      <dsp:nvSpPr>
        <dsp:cNvPr id="0" name=""/>
        <dsp:cNvSpPr/>
      </dsp:nvSpPr>
      <dsp:spPr>
        <a:xfrm>
          <a:off x="1414462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60B89-51DC-47FE-90BF-6CAE7A998136}">
      <dsp:nvSpPr>
        <dsp:cNvPr id="0" name=""/>
        <dsp:cNvSpPr/>
      </dsp:nvSpPr>
      <dsp:spPr>
        <a:xfrm>
          <a:off x="2443162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Školská poradenská zařízení</a:t>
          </a:r>
          <a:endParaRPr lang="cs-CZ" sz="1300" kern="1200" dirty="0"/>
        </a:p>
      </dsp:txBody>
      <dsp:txXfrm>
        <a:off x="2443162" y="1679082"/>
        <a:ext cx="1543050" cy="1028699"/>
      </dsp:txXfrm>
    </dsp:sp>
    <dsp:sp modelId="{C36820F8-589A-4F3C-A32A-B0B9B42674F2}">
      <dsp:nvSpPr>
        <dsp:cNvPr id="0" name=""/>
        <dsp:cNvSpPr/>
      </dsp:nvSpPr>
      <dsp:spPr>
        <a:xfrm>
          <a:off x="0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990E5-B7A1-4CEF-9C31-733F93F58487}">
      <dsp:nvSpPr>
        <dsp:cNvPr id="0" name=""/>
        <dsp:cNvSpPr/>
      </dsp:nvSpPr>
      <dsp:spPr>
        <a:xfrm>
          <a:off x="1028699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Pedagogicko psychologické poradny</a:t>
          </a:r>
          <a:endParaRPr lang="cs-CZ" sz="1300" kern="1200" dirty="0"/>
        </a:p>
      </dsp:txBody>
      <dsp:txXfrm>
        <a:off x="1028699" y="3031823"/>
        <a:ext cx="1543050" cy="1028699"/>
      </dsp:txXfrm>
    </dsp:sp>
    <dsp:sp modelId="{C5C31896-8379-4B61-A12E-1DD53D28C928}">
      <dsp:nvSpPr>
        <dsp:cNvPr id="0" name=""/>
        <dsp:cNvSpPr/>
      </dsp:nvSpPr>
      <dsp:spPr>
        <a:xfrm>
          <a:off x="2828924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A0CC1-1700-4133-9B91-1C530AC629AA}">
      <dsp:nvSpPr>
        <dsp:cNvPr id="0" name=""/>
        <dsp:cNvSpPr/>
      </dsp:nvSpPr>
      <dsp:spPr>
        <a:xfrm>
          <a:off x="3857624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Speciálně pedagogická   centra</a:t>
          </a:r>
          <a:endParaRPr lang="cs-CZ" sz="1300" kern="1200" dirty="0"/>
        </a:p>
      </dsp:txBody>
      <dsp:txXfrm>
        <a:off x="3857624" y="3031823"/>
        <a:ext cx="1543050" cy="1028699"/>
      </dsp:txXfrm>
    </dsp:sp>
    <dsp:sp modelId="{16F17E33-10F4-4AB0-A09E-707873F9C1A6}">
      <dsp:nvSpPr>
        <dsp:cNvPr id="0" name=""/>
        <dsp:cNvSpPr/>
      </dsp:nvSpPr>
      <dsp:spPr>
        <a:xfrm>
          <a:off x="5657849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7FCB6-DC49-41FA-B7E3-A2247780B204}">
      <dsp:nvSpPr>
        <dsp:cNvPr id="0" name=""/>
        <dsp:cNvSpPr/>
      </dsp:nvSpPr>
      <dsp:spPr>
        <a:xfrm>
          <a:off x="6686550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poradenská pracoviště</a:t>
          </a:r>
          <a:endParaRPr lang="cs-CZ" sz="1300" kern="1200" dirty="0"/>
        </a:p>
      </dsp:txBody>
      <dsp:txXfrm>
        <a:off x="6686550" y="1679082"/>
        <a:ext cx="1543050" cy="1028699"/>
      </dsp:txXfrm>
    </dsp:sp>
    <dsp:sp modelId="{0277C2E8-E656-45A5-B0D0-865C5211B49A}">
      <dsp:nvSpPr>
        <dsp:cNvPr id="0" name=""/>
        <dsp:cNvSpPr/>
      </dsp:nvSpPr>
      <dsp:spPr>
        <a:xfrm>
          <a:off x="5657849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C41B2-B18F-4779-A249-972039A31335}">
      <dsp:nvSpPr>
        <dsp:cNvPr id="0" name=""/>
        <dsp:cNvSpPr/>
      </dsp:nvSpPr>
      <dsp:spPr>
        <a:xfrm>
          <a:off x="6686550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Výchovný poradce, metodik prevence, psycholog,  speciální pedagog</a:t>
          </a:r>
          <a:endParaRPr lang="cs-CZ" sz="1300" kern="1200" dirty="0"/>
        </a:p>
      </dsp:txBody>
      <dsp:txXfrm>
        <a:off x="6686550" y="3031823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E7363-088F-4060-99AB-63FCA2BC5074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3A4E-5CA2-4A3F-9431-2B2D96EB1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593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FC007-F604-47EB-9FEF-1F436DFBB06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7BA74-8A5E-4EA1-BED5-2427233F73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6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 smtClean="0"/>
              <a:t>26.10.2016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A783FC-4C50-4620-AFB0-E19B3A890DB3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327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D7FAFA-99BE-4FA9-9494-9E153996ED12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Zpr&#225;va%20&#353;kolsk&#233;ho%20poradensk&#233;ho%20za&#345;&#237;zen&#237;.doc" TargetMode="External"/><Relationship Id="rId2" Type="http://schemas.openxmlformats.org/officeDocument/2006/relationships/hyperlink" Target="Z&#352;-dotaznik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oporu&#269;en&#237;%20&#352;PZ%20-%20konkr&#233;tn&#237;%20p&#345;&#237;klad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Mgr</a:t>
            </a:r>
            <a:r>
              <a:rPr lang="cs-CZ" dirty="0" smtClean="0"/>
              <a:t>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6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Ředitel základní, střední a vyšší odborné školy zabezpečuje poskytování poradenských služeb ve škole </a:t>
            </a:r>
            <a:r>
              <a:rPr lang="cs-CZ" sz="2400" b="1" dirty="0" smtClean="0"/>
              <a:t>školním poradenským pracovištěm, ve kterém působí zpravidla výchovný poradce a školní metodik prevence</a:t>
            </a:r>
            <a:r>
              <a:rPr lang="cs-CZ" sz="24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 smtClean="0"/>
              <a:t>může být zajišťováno i školním psychologem nebo školním speciálním pedagogem</a:t>
            </a:r>
            <a:r>
              <a:rPr lang="cs-CZ" sz="2400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52550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 vyhlášky č. 197/2016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8506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2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/>
            <a:r>
              <a:rPr lang="cs-CZ" sz="2200" dirty="0"/>
              <a:t>poskytování podpůrných opatření pro žáky </a:t>
            </a:r>
            <a:r>
              <a:rPr lang="cs-CZ" sz="2200" dirty="0" smtClean="0"/>
              <a:t>se </a:t>
            </a:r>
            <a:r>
              <a:rPr lang="cs-CZ" sz="2200" dirty="0"/>
              <a:t>speciálními vzdělávacími potřebami</a:t>
            </a:r>
          </a:p>
          <a:p>
            <a:pPr marL="990600" lvl="1" indent="-533400"/>
            <a:r>
              <a:rPr lang="cs-CZ" sz="2200" dirty="0" smtClean="0"/>
              <a:t>sledování a vyhodnocování účinnosti zvolených podpůrných opatření</a:t>
            </a:r>
          </a:p>
          <a:p>
            <a:pPr marL="990600" lvl="1" indent="-533400"/>
            <a:r>
              <a:rPr lang="cs-CZ" sz="2200" dirty="0" smtClean="0"/>
              <a:t>prevenci školní neúspěšnosti</a:t>
            </a:r>
          </a:p>
          <a:p>
            <a:pPr marL="990600" lvl="1" indent="-533400" eaLnBrk="1" hangingPunct="1"/>
            <a:r>
              <a:rPr lang="cs-CZ" sz="2200" dirty="0" smtClean="0"/>
              <a:t>kariérové poradenství spojující vzdělávací, informační a poradenskou podporu vhodné volbě vzdělávací cesty a pozdějšímu profesnímu uplatnění</a:t>
            </a:r>
          </a:p>
          <a:p>
            <a:pPr marL="990600" lvl="1" indent="-533400" eaLnBrk="1" hangingPunct="1"/>
            <a:r>
              <a:rPr lang="cs-CZ" sz="2200" dirty="0" smtClean="0"/>
              <a:t>podporu vzdělávání a sociálního začleňování žáků  z odlišného kulturního prostřední a s odlišnými životními podmínkami</a:t>
            </a:r>
          </a:p>
          <a:p>
            <a:pPr marL="990600" lvl="1" indent="-533400" eaLnBrk="1" hangingPunct="1"/>
            <a:r>
              <a:rPr lang="cs-CZ" sz="2200" dirty="0" smtClean="0"/>
              <a:t>podporu vzdělávání žáků nadaných a mimořádně nadaných</a:t>
            </a:r>
          </a:p>
          <a:p>
            <a:pPr marL="990600" lvl="1" indent="-533400"/>
            <a:endParaRPr lang="cs-CZ" sz="2200" dirty="0" smtClean="0"/>
          </a:p>
          <a:p>
            <a:pPr marL="990600" lvl="1" indent="-533400"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6235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průběžnou a dlouhodobou péči o žáky s výchovnými či vzdělávacími obtížemi a vytváření příznivého sociálního klimatu pro přijímání kulturních a jiných odlišností ve škole a školském zařízení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včasnou intervenci při aktuálních problémech           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metodickou podporu učitelům při použití psychologických a speciálně pedagogických postupů ve vzdělávací činnosti školy</a:t>
            </a:r>
          </a:p>
        </p:txBody>
      </p:sp>
    </p:spTree>
    <p:extLst>
      <p:ext uri="{BB962C8B-B14F-4D97-AF65-F5344CB8AC3E}">
        <p14:creationId xmlns:p14="http://schemas.microsoft.com/office/powerpoint/2010/main" val="33470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664"/>
            <a:ext cx="8229600" cy="604852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a komunikaci mezi školou a zákonnými zástupci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školy při poskytování poradenských služeb se školskými poradenskými zařízeními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Škola zpracovává a uskutečňuje program poradenských služeb ve škole, který zahrnuje popis činností a vymezení odpovědnosti pedagogických pracovníků uvedených v odstavci 1, preventivní program školy včetně strategie předcházení školní neúspěšnosti, šikaně a dalším projevům rizikového chování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Pedagogičtí pracovními uvedení v odstavci 1 se podílejí na zajišťování podpůrných opatření pro žáky se speciálními vzdělávacími potřebami, poskytují součinnost ŠPZ a spolupracují   s orgány veřejné moci  za účelem ochrany práv žáků</a:t>
            </a:r>
          </a:p>
        </p:txBody>
      </p:sp>
    </p:spTree>
    <p:extLst>
      <p:ext uri="{BB962C8B-B14F-4D97-AF65-F5344CB8AC3E}">
        <p14:creationId xmlns:p14="http://schemas.microsoft.com/office/powerpoint/2010/main" val="8320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2800" b="1" u="sng" dirty="0" smtClean="0"/>
              <a:t>Příloha č. 3 k vyhlášce č. 72/2005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800" b="1" u="sng" dirty="0" smtClean="0"/>
          </a:p>
          <a:p>
            <a:pPr marL="571500" indent="-571500" eaLnBrk="1" hangingPunct="1">
              <a:buClrTx/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výchovného poradce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metodika          prevence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psychologa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speciálního pedagoga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endParaRPr lang="cs-CZ" sz="2400" b="1" dirty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endParaRPr lang="cs-CZ" sz="2400" b="1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r>
              <a:rPr lang="cs-CZ" sz="2400" b="1" dirty="0" smtClean="0"/>
              <a:t>Dodatek: v této příloze najdeme i standardní činnosti školských poradenských zařízení 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93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obsazení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 legislativy jasně vyplývá, že každá škola zajišťuje své poradenské služby výchovným poradcem a metodikem prevence, všichni ostatní odborníci jsou „nadstandardem“</a:t>
            </a:r>
          </a:p>
          <a:p>
            <a:r>
              <a:rPr lang="cs-CZ" dirty="0" smtClean="0"/>
              <a:t>Nová legislativa počítá s jejich zapojením do poskytování poradenských služeb a aktuálně jsou (byť nesystémově) vytvořeny i finanční podmínky pro jejich angažmá </a:t>
            </a:r>
          </a:p>
          <a:p>
            <a:r>
              <a:rPr lang="cs-CZ" dirty="0" smtClean="0"/>
              <a:t>Kdo může ve škole dále působit? To se odvíjí od typu školy  a jejího zaměření</a:t>
            </a:r>
          </a:p>
          <a:p>
            <a:pPr>
              <a:buFontTx/>
              <a:buChar char="-"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Školní speciální pedagog (s různou specializací – nejčastěji odborník na SVPU, dále např. </a:t>
            </a:r>
            <a:r>
              <a:rPr lang="cs-CZ" dirty="0" err="1" smtClean="0"/>
              <a:t>etoped</a:t>
            </a:r>
            <a:r>
              <a:rPr lang="cs-CZ" dirty="0" smtClean="0"/>
              <a:t>, logoped…) </a:t>
            </a:r>
          </a:p>
          <a:p>
            <a:pPr>
              <a:buFontTx/>
              <a:buChar char="-"/>
            </a:pPr>
            <a:r>
              <a:rPr lang="cs-CZ" dirty="0" smtClean="0"/>
              <a:t>Někdy je tým poradenských pracovníků ještě rozšířen         o další odborníky (např. soc. pracovník)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593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Činnost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Odvíjí se od standardních činností, které jsou dány vyhláškou</a:t>
            </a:r>
          </a:p>
          <a:p>
            <a:r>
              <a:rPr lang="cs-CZ" dirty="0"/>
              <a:t>Standardy jsou výčtem všech činností, které odborník </a:t>
            </a:r>
            <a:r>
              <a:rPr lang="cs-CZ" b="1" dirty="0"/>
              <a:t>může</a:t>
            </a:r>
            <a:r>
              <a:rPr lang="cs-CZ" dirty="0"/>
              <a:t> poskytovat-škola </a:t>
            </a:r>
            <a:r>
              <a:rPr lang="cs-CZ" dirty="0" smtClean="0"/>
              <a:t>je optimálně kombinuje tak, aby poskytla legislativně vymezenou paletu služeb s ohledem na specifika dané školy</a:t>
            </a:r>
            <a:endParaRPr lang="cs-CZ" dirty="0"/>
          </a:p>
          <a:p>
            <a:r>
              <a:rPr lang="cs-CZ" dirty="0" smtClean="0"/>
              <a:t>Pro žádného z poradenských pracovníků také není reálné, aby zvládal všechny činnosti uvedené ve standardech</a:t>
            </a:r>
          </a:p>
          <a:p>
            <a:r>
              <a:rPr lang="cs-CZ" dirty="0" smtClean="0"/>
              <a:t>Hlavní „brzdou“ je časové omezení a někdy i otázka odborné kompetence</a:t>
            </a:r>
          </a:p>
          <a:p>
            <a:r>
              <a:rPr lang="cs-CZ" dirty="0" smtClean="0"/>
              <a:t>Proto jsou v kvalitě poradenské práce mezi jednotlivými školami diametrální rozdíly</a:t>
            </a:r>
          </a:p>
          <a:p>
            <a:r>
              <a:rPr lang="cs-CZ" dirty="0" smtClean="0"/>
              <a:t>Aby mohly být poradenské služby efektivní, musí být </a:t>
            </a:r>
            <a:r>
              <a:rPr lang="cs-CZ" b="1" dirty="0" smtClean="0"/>
              <a:t>koordinované a podporované vedením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5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činnosti poradenských pracovníků (výrazně zjednodušeno)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Výchovný poradce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ve škole, spolupráce se ŠPZ, administrativa</a:t>
            </a:r>
          </a:p>
          <a:p>
            <a:pPr>
              <a:buFontTx/>
              <a:buChar char="-"/>
            </a:pPr>
            <a:r>
              <a:rPr lang="cs-CZ" dirty="0" smtClean="0"/>
              <a:t>Kariérové poradenství</a:t>
            </a:r>
          </a:p>
          <a:p>
            <a:pPr>
              <a:buFontTx/>
              <a:buChar char="-"/>
            </a:pPr>
            <a:r>
              <a:rPr lang="cs-CZ" dirty="0" smtClean="0"/>
              <a:t>Koordinace spolupráce s rodiči při řešení výchovných          a výukových obtíží žáků</a:t>
            </a:r>
          </a:p>
          <a:p>
            <a:pPr marL="0" indent="0">
              <a:buNone/>
            </a:pPr>
            <a:r>
              <a:rPr lang="cs-CZ" dirty="0" smtClean="0"/>
              <a:t>Metodik prevence</a:t>
            </a:r>
          </a:p>
          <a:p>
            <a:pPr>
              <a:buFontTx/>
              <a:buChar char="-"/>
            </a:pPr>
            <a:r>
              <a:rPr lang="cs-CZ" dirty="0" smtClean="0"/>
              <a:t>Koordinace aktivit z oblasti prevence-Minimální preventivní program</a:t>
            </a:r>
          </a:p>
          <a:p>
            <a:pPr>
              <a:buFontTx/>
              <a:buChar char="-"/>
            </a:pPr>
            <a:r>
              <a:rPr lang="cs-CZ" dirty="0" smtClean="0"/>
              <a:t>Zajišťování a realizace preventivních programů pro žáky</a:t>
            </a:r>
          </a:p>
          <a:p>
            <a:pPr>
              <a:buFontTx/>
              <a:buChar char="-"/>
            </a:pPr>
            <a:r>
              <a:rPr lang="cs-CZ" dirty="0" smtClean="0"/>
              <a:t>Intervence, vyšetřování šikany a jiných rizikových jevů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činnosti poradenských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Speciální pedagog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(zejména poruchy učení)</a:t>
            </a:r>
          </a:p>
          <a:p>
            <a:pPr>
              <a:buFontTx/>
              <a:buChar char="-"/>
            </a:pPr>
            <a:r>
              <a:rPr lang="cs-CZ" dirty="0" smtClean="0"/>
              <a:t>Metodické vedení učitelů, spolupráce s rodiči</a:t>
            </a:r>
          </a:p>
          <a:p>
            <a:pPr>
              <a:buFontTx/>
              <a:buChar char="-"/>
            </a:pPr>
            <a:r>
              <a:rPr lang="cs-CZ" dirty="0" smtClean="0"/>
              <a:t>Individuální práce se žáky s potřebou podpory (např. reedukace poruch učení)</a:t>
            </a:r>
          </a:p>
          <a:p>
            <a:pPr marL="0" indent="0">
              <a:buNone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Individuální podpora, konzultační činnost pro žáky, učitele, rodiče</a:t>
            </a:r>
          </a:p>
          <a:p>
            <a:pPr>
              <a:buFontTx/>
              <a:buChar char="-"/>
            </a:pPr>
            <a:r>
              <a:rPr lang="cs-CZ" dirty="0" smtClean="0"/>
              <a:t>Sledování klimatu školy a tříd, kontinuální práce se třídami</a:t>
            </a:r>
          </a:p>
          <a:p>
            <a:pPr>
              <a:buFontTx/>
              <a:buChar char="-"/>
            </a:pPr>
            <a:r>
              <a:rPr lang="cs-CZ" dirty="0" smtClean="0"/>
              <a:t>Spolupráce s odborníky mimo školu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činností v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Prvním krokem je formální založení a „etablování“ školního poradenského pracoviště</a:t>
            </a:r>
          </a:p>
          <a:p>
            <a:r>
              <a:rPr lang="cs-CZ" dirty="0" smtClean="0"/>
              <a:t>Vytváření Programu </a:t>
            </a:r>
            <a:r>
              <a:rPr lang="cs-CZ" smtClean="0"/>
              <a:t>poradenských služeb s </a:t>
            </a:r>
            <a:r>
              <a:rPr lang="cs-CZ" dirty="0" smtClean="0"/>
              <a:t>vymezením rolí jednotlivých pracovníků</a:t>
            </a:r>
          </a:p>
          <a:p>
            <a:r>
              <a:rPr lang="cs-CZ" dirty="0" smtClean="0"/>
              <a:t>Pravidelné setkávání poradenských pracovníků-informace o aktuální situaci a plánování činností</a:t>
            </a:r>
          </a:p>
          <a:p>
            <a:r>
              <a:rPr lang="cs-CZ" dirty="0" smtClean="0"/>
              <a:t>Spolupráce a propojení v činnostech, kde je to žádoucí</a:t>
            </a:r>
          </a:p>
          <a:p>
            <a:r>
              <a:rPr lang="cs-CZ" dirty="0" smtClean="0"/>
              <a:t>Prezentace ŠPP navenek-ke kolegům, rodičům, žákům</a:t>
            </a:r>
          </a:p>
          <a:p>
            <a:r>
              <a:rPr lang="cs-CZ" dirty="0" smtClean="0"/>
              <a:t>Vymezené vztahy s vedením školy, nastavení toku informací, vyjednání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9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poradenských služeb         ve školství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70304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96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realita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Model optimální: ŠPP plně obsazené, poskytující služby „na objednávku“ učitelů, zákonných zástupců, žáků-reaguje na skutečné aktuální potřeby. Podpora vedení školy a dobrá spolupráce se subjekty mimo školu. Profesionalita jednotlivých odborníků.</a:t>
            </a:r>
          </a:p>
          <a:p>
            <a:r>
              <a:rPr lang="cs-CZ" dirty="0" smtClean="0"/>
              <a:t>Model nejčastější: funkční poradenské pracoviště není vytvořeno, VP a MP „dělají co mohou“, ale na všechny požadavky nemají šanci reagovat. Jejich služby jsou částečně zkoordinované, vědí o sobě, v případě potřeby spolupracují. Vedení školy je registruje a úkoluje.</a:t>
            </a:r>
          </a:p>
          <a:p>
            <a:r>
              <a:rPr lang="cs-CZ" dirty="0" smtClean="0"/>
              <a:t>Model katastrofický: VP je administrativní pracovník,     MP jen formální funkce. Poradenské služby jsou nekoordinované, nahodilé, nekoncepční. Vedení školy problematiku nepovažuje za důležitou.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Koordinovaná a komplexní péče o žáky      se speciálními vzdělávacími potřebami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990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altLang="cs-CZ" sz="3600" dirty="0" smtClean="0"/>
              <a:t>Základní rámec péče o žáky se SVP</a:t>
            </a:r>
            <a:endParaRPr lang="cs-CZ" altLang="cs-CZ" sz="3600" dirty="0" smtClean="0">
              <a:latin typeface="Arial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600" b="1" dirty="0" smtClean="0">
                <a:cs typeface="Arial" charset="0"/>
              </a:rPr>
              <a:t>Paragraf 16 školského zákona:</a:t>
            </a:r>
          </a:p>
          <a:p>
            <a:pPr lvl="1">
              <a:lnSpc>
                <a:spcPct val="110000"/>
              </a:lnSpc>
            </a:pPr>
            <a:r>
              <a:rPr lang="cs-CZ" altLang="cs-CZ" sz="2400" b="1" dirty="0" smtClean="0">
                <a:cs typeface="Arial" charset="0"/>
              </a:rPr>
              <a:t>Dítětem, žákem a studentem se SVP se rozumí osoba</a:t>
            </a:r>
            <a:r>
              <a:rPr lang="cs-CZ" altLang="cs-CZ" sz="2400" dirty="0" smtClean="0">
                <a:cs typeface="Arial" charset="0"/>
              </a:rPr>
              <a:t>, </a:t>
            </a:r>
            <a:r>
              <a:rPr lang="cs-CZ" altLang="cs-CZ" sz="2400" b="1" dirty="0" smtClean="0">
                <a:cs typeface="Arial" charset="0"/>
              </a:rPr>
              <a:t>která</a:t>
            </a:r>
            <a:r>
              <a:rPr lang="cs-CZ" altLang="cs-CZ" sz="2400" dirty="0" smtClean="0">
                <a:cs typeface="Arial" charset="0"/>
              </a:rPr>
              <a:t> </a:t>
            </a:r>
            <a:r>
              <a:rPr lang="cs-CZ" altLang="cs-CZ" sz="2400" b="1" dirty="0" smtClean="0">
                <a:cs typeface="Arial" charset="0"/>
              </a:rPr>
              <a:t>k naplnění svých vzdělávacích možností </a:t>
            </a:r>
            <a:r>
              <a:rPr lang="cs-CZ" altLang="cs-CZ" sz="2400" dirty="0" smtClean="0">
                <a:cs typeface="Arial" charset="0"/>
              </a:rPr>
              <a:t>nebo     k uplatnění nebo užívání svých práv na rovnoprávném základě s ostatními </a:t>
            </a:r>
            <a:r>
              <a:rPr lang="cs-CZ" altLang="cs-CZ" sz="2400" b="1" dirty="0" smtClean="0">
                <a:cs typeface="Arial" charset="0"/>
              </a:rPr>
              <a:t>potřebuje poskytnutí podpůrných opatření</a:t>
            </a:r>
            <a:r>
              <a:rPr lang="cs-CZ" altLang="cs-CZ" sz="2400" dirty="0" smtClean="0">
                <a:cs typeface="Arial" charset="0"/>
              </a:rPr>
              <a:t>. PO se rozumí </a:t>
            </a:r>
            <a:r>
              <a:rPr lang="cs-CZ" altLang="cs-CZ" sz="2400" b="1" dirty="0" smtClean="0">
                <a:cs typeface="Arial" charset="0"/>
              </a:rPr>
              <a:t>nezbytné úpravy </a:t>
            </a:r>
            <a:r>
              <a:rPr lang="cs-CZ" altLang="cs-CZ" sz="2400" dirty="0" smtClean="0">
                <a:cs typeface="Arial" charset="0"/>
              </a:rPr>
              <a:t>ve vzdělávání  a školských službách odpovídající zdravotnímu stavu, kulturnímu prostředí nebo jiným životním podmínkám dítěte, žáka nebo studenta. Děti, žáci a studenti se SVP mají právo na bezplatné poskytování podpůrných opatření </a:t>
            </a:r>
            <a:r>
              <a:rPr lang="cs-CZ" altLang="cs-CZ" sz="2400" b="1" dirty="0" smtClean="0">
                <a:cs typeface="Arial" charset="0"/>
              </a:rPr>
              <a:t>školou a školským zařízením</a:t>
            </a:r>
            <a:r>
              <a:rPr lang="cs-CZ" altLang="cs-CZ" sz="2400" dirty="0" smtClean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2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81687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Aktivity ŠPP</a:t>
            </a:r>
          </a:p>
          <a:p>
            <a:pPr eaLnBrk="1" hangingPunct="1">
              <a:buFont typeface="Wingdings" pitchFamily="2" charset="2"/>
              <a:buAutoNum type="alphaLcParenR"/>
            </a:pPr>
            <a:r>
              <a:rPr lang="cs-CZ" sz="2400" u="sng" dirty="0" smtClean="0"/>
              <a:t>Oblast prevence: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Práce se žáky již  od předškolního věku – </a:t>
            </a:r>
            <a:r>
              <a:rPr lang="cs-CZ" sz="2200" b="1" dirty="0" err="1" smtClean="0"/>
              <a:t>Předškolácké</a:t>
            </a:r>
            <a:r>
              <a:rPr lang="cs-CZ" sz="2200" b="1" dirty="0" smtClean="0"/>
              <a:t> skupinky</a:t>
            </a:r>
            <a:r>
              <a:rPr lang="cs-CZ" sz="2200" dirty="0" smtClean="0"/>
              <a:t> – adaptace na školní prostředí, řešení problematiky předčasného nebo pozdního zaškolení dětí, docvičení potřebných dovedností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školní psycholog, učitelé 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Logopedická depistáž </a:t>
            </a:r>
            <a:r>
              <a:rPr lang="cs-CZ" sz="2200" dirty="0" smtClean="0"/>
              <a:t>a zajištění logopedické péče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v průběhu 1. čtvrtletí 1. třídy</a:t>
            </a:r>
            <a:r>
              <a:rPr lang="cs-CZ" sz="2200" dirty="0" smtClean="0"/>
              <a:t> – vyhledání žáků s percepčním oslabením→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psycholog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Návazné docvičování percepčních oslabení v průběhu 1. třídy</a:t>
            </a:r>
            <a:r>
              <a:rPr lang="cs-CZ" sz="2200" dirty="0" smtClean="0"/>
              <a:t> – 1 hodina českého jazyka týdně pro malou skupinku žáků pod vedením specialisty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na začátku 2. pololetí 2. ročníku</a:t>
            </a:r>
            <a:r>
              <a:rPr lang="cs-CZ" sz="2200" dirty="0" smtClean="0"/>
              <a:t> – diagnostika případného rozvoje vývojových poruch učení –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</p:txBody>
      </p:sp>
    </p:spTree>
    <p:extLst>
      <p:ext uri="{BB962C8B-B14F-4D97-AF65-F5344CB8AC3E}">
        <p14:creationId xmlns:p14="http://schemas.microsoft.com/office/powerpoint/2010/main" val="40006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 fontScale="92500" lnSpcReduction="10000"/>
          </a:bodyPr>
          <a:lstStyle/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Na základě 2. depistáže případné odeslání žáků ke komplexnímu vyšetření v PPP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Individuální práce speciálního pedagoga se žáky s PO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 2. do 5. třídy kroužek pro žáky s poruchami učení DYSKLUB</a:t>
            </a:r>
            <a:r>
              <a:rPr lang="cs-CZ" sz="2200" dirty="0" smtClean="0"/>
              <a:t> – 1 hodina reedukace týdně po vyučování → 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6. do 9. třídy kroužek pro žáky s poruchami učení DYSKLUB – </a:t>
            </a:r>
            <a:r>
              <a:rPr lang="cs-CZ" sz="2200" dirty="0" smtClean="0"/>
              <a:t>1 hodina týdně po vyučování - procvičování probíraného učiva, výroba pomůcek , redukovaný mluvnický systém → </a:t>
            </a:r>
            <a:r>
              <a:rPr lang="cs-CZ" sz="2200" dirty="0" smtClean="0">
                <a:solidFill>
                  <a:srgbClr val="1818FF"/>
                </a:solidFill>
              </a:rPr>
              <a:t>učitelé </a:t>
            </a:r>
            <a:r>
              <a:rPr lang="cs-CZ" sz="2200" dirty="0" err="1" smtClean="0">
                <a:solidFill>
                  <a:srgbClr val="1818FF"/>
                </a:solidFill>
              </a:rPr>
              <a:t>Čj</a:t>
            </a:r>
            <a:r>
              <a:rPr lang="cs-CZ" sz="2200" dirty="0" smtClean="0">
                <a:solidFill>
                  <a:srgbClr val="1818FF"/>
                </a:solidFill>
              </a:rPr>
              <a:t> se specializací dyslektický asistent, speciální pedagog</a:t>
            </a:r>
          </a:p>
          <a:p>
            <a:pPr marL="514350" lvl="1" indent="-514350">
              <a:buSzPct val="75000"/>
              <a:buFont typeface="Arial" charset="0"/>
              <a:buAutoNum type="alphaLcParenR" startAt="2"/>
            </a:pPr>
            <a:r>
              <a:rPr lang="cs-CZ" sz="2400" u="sng" dirty="0" smtClean="0"/>
              <a:t>Oblast intervence 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vyšetření žáků ve ŠPZ</a:t>
            </a:r>
            <a:r>
              <a:rPr lang="cs-CZ" sz="2200" dirty="0" smtClean="0"/>
              <a:t> – koordinace celého procesu dojednávání spolupráce mezi školou, rodiči a ŠPZ, práce s oficiálními dokumenty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1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832053"/>
          </a:xfrm>
        </p:spPr>
        <p:txBody>
          <a:bodyPr>
            <a:normAutofit lnSpcReduction="10000"/>
          </a:bodyPr>
          <a:lstStyle/>
          <a:p>
            <a:pPr marL="800100" lvl="3" indent="-342900">
              <a:buSzPct val="75000"/>
              <a:buFont typeface="Wingdings" pitchFamily="2" charset="2"/>
              <a:buChar char="§"/>
            </a:pPr>
            <a:endParaRPr lang="cs-CZ" sz="2200" b="1" dirty="0" smtClean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žáky s IVP – </a:t>
            </a:r>
            <a:r>
              <a:rPr lang="cs-CZ" sz="2200" dirty="0" smtClean="0"/>
              <a:t>vznik IVP, jeho realizace a vyhodnocení → metodická podpora a organizační zajištění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</a:t>
            </a:r>
            <a:r>
              <a:rPr lang="cs-CZ" sz="2200" dirty="0" smtClean="0"/>
              <a:t>, konzultanti IVP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poradce, speciální pedagog, školní psycholog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Aktivity vyplývající z Doporučení ŠPZ </a:t>
            </a:r>
            <a:r>
              <a:rPr lang="cs-CZ" sz="2200" dirty="0" smtClean="0"/>
              <a:t>– např. vedení předmětu speciálně pedagogické péče, nápravy SPU…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mimořádně nadané žáky</a:t>
            </a:r>
            <a:r>
              <a:rPr lang="cs-CZ" sz="2200" dirty="0" smtClean="0">
                <a:solidFill>
                  <a:srgbClr val="1818FF"/>
                </a:solidFill>
              </a:rPr>
              <a:t> </a:t>
            </a:r>
            <a:r>
              <a:rPr lang="cs-CZ" sz="2200" dirty="0" smtClean="0"/>
              <a:t>– v případě „podezření“ na mimořádné nadání zajištění diagnostiky v PPP (spolupráce VP + TU), následně může být navrženo vzdělávání dle IVP buď ve všech, nebo v některých předmětech; kroužek pro nadané a mimořádně nadané žáky; sledování klimatu třídy – </a:t>
            </a:r>
            <a:r>
              <a:rPr lang="cs-CZ" sz="2200" dirty="0" smtClean="0">
                <a:solidFill>
                  <a:srgbClr val="0070C0"/>
                </a:solidFill>
              </a:rPr>
              <a:t>metodik prevence/psycholog</a:t>
            </a:r>
            <a:endParaRPr lang="cs-CZ" sz="2200" dirty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Spolupráce s učiteli</a:t>
            </a:r>
            <a:r>
              <a:rPr lang="cs-CZ" sz="2200" dirty="0" smtClean="0"/>
              <a:t>-metodická podpora, tvorba dokumentů (Plány pedagogické podpory, IVP), účast na jednání s rodiči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79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rodiči</a:t>
            </a:r>
          </a:p>
          <a:p>
            <a:r>
              <a:rPr lang="cs-CZ" sz="2400" dirty="0" smtClean="0"/>
              <a:t>Navázání kontaktu  s rodiči již při realizaci programu </a:t>
            </a:r>
            <a:r>
              <a:rPr lang="cs-CZ" sz="2400" dirty="0" err="1" smtClean="0"/>
              <a:t>Předškolácké</a:t>
            </a:r>
            <a:r>
              <a:rPr lang="cs-CZ" sz="2400" dirty="0" smtClean="0"/>
              <a:t> skupinky</a:t>
            </a:r>
          </a:p>
          <a:p>
            <a:r>
              <a:rPr lang="cs-CZ" sz="2400" dirty="0" smtClean="0"/>
              <a:t>Návštěva třídních schůzek na začátku 1. ročníku – seznámení      s porad. službami ve škole, vysvětlení plánovaných aktivit  </a:t>
            </a:r>
          </a:p>
          <a:p>
            <a:r>
              <a:rPr lang="cs-CZ" sz="2400" dirty="0" smtClean="0"/>
              <a:t>Informace o výsledcích depistážních šetření + domluva na realizaci navrhovaných opatření, nabídka docvičovacích materiálů pro domácí přípravu </a:t>
            </a:r>
          </a:p>
          <a:p>
            <a:r>
              <a:rPr lang="cs-CZ" sz="2400" dirty="0" smtClean="0"/>
              <a:t>Projednávání závěrů vyšetření žáků ve ŠPZ za přítomnosti třídního učitele, speciálního pedagoga/psychologa                        a rodiče žáka – vysvětlení závěrů, překlopení do školní reality, rozdělení úkolů, důraz na nutnost spolupráce rodiny a školy, nabídka podpory ze strany školy – pro rodiče např. literatura       o problematice, konzultace, pro žáky DYSKLUB apod.</a:t>
            </a:r>
          </a:p>
          <a:p>
            <a:r>
              <a:rPr lang="cs-CZ" sz="2400" dirty="0" smtClean="0"/>
              <a:t>Včasná komunikace při výskytu problému, předcházení nedorozuměním, nabídka individuálních konzultací   </a:t>
            </a:r>
          </a:p>
        </p:txBody>
      </p:sp>
    </p:spTree>
    <p:extLst>
      <p:ext uri="{BB962C8B-B14F-4D97-AF65-F5344CB8AC3E}">
        <p14:creationId xmlns:p14="http://schemas.microsoft.com/office/powerpoint/2010/main" val="37364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Kariérní poradenství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256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688037"/>
          </a:xfrm>
        </p:spPr>
        <p:txBody>
          <a:bodyPr>
            <a:normAutofit lnSpcReduction="10000"/>
          </a:bodyPr>
          <a:lstStyle/>
          <a:p>
            <a:pPr marL="514350" lvl="1" indent="-514350">
              <a:buSzPct val="75000"/>
              <a:buFont typeface="Wingdings" pitchFamily="2" charset="2"/>
              <a:buNone/>
            </a:pPr>
            <a:r>
              <a:rPr lang="cs-CZ" sz="2800" b="1" dirty="0" smtClean="0"/>
              <a:t>Kariérní poradenství škola poskytuje ve dvou rovinách:</a:t>
            </a:r>
          </a:p>
          <a:p>
            <a:pPr marL="457200" indent="-457200">
              <a:buFont typeface="Arial" charset="0"/>
              <a:buAutoNum type="alphaLcParenR"/>
            </a:pPr>
            <a:r>
              <a:rPr lang="cs-CZ" sz="2400" b="1" dirty="0" smtClean="0"/>
              <a:t>Organizační zajištění podávání přihlášek na střední školy</a:t>
            </a:r>
            <a:r>
              <a:rPr lang="cs-CZ" sz="2400" dirty="0" smtClean="0"/>
              <a:t>  → </a:t>
            </a:r>
            <a:r>
              <a:rPr lang="cs-CZ" sz="2400" dirty="0" smtClean="0">
                <a:solidFill>
                  <a:srgbClr val="1818FF"/>
                </a:solidFill>
              </a:rPr>
              <a:t>výchovný poradce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sz="2400" b="1" dirty="0"/>
              <a:t>Pomoc žákům se správnou volbou střední školy    </a:t>
            </a:r>
            <a:r>
              <a:rPr lang="cs-CZ" sz="2400" b="1" dirty="0" smtClean="0"/>
              <a:t>      a </a:t>
            </a:r>
            <a:r>
              <a:rPr lang="cs-CZ" sz="2400" b="1" dirty="0"/>
              <a:t>budoucí profese: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Testy profesní orientace → </a:t>
            </a:r>
            <a:r>
              <a:rPr lang="cs-CZ" dirty="0">
                <a:solidFill>
                  <a:srgbClr val="1818FF"/>
                </a:solidFill>
              </a:rPr>
              <a:t>školní psycholog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Výuka předmětu volba povolání v rámci pracovních činností v 8. a 9. ročníku → </a:t>
            </a:r>
            <a:r>
              <a:rPr lang="cs-CZ" dirty="0">
                <a:solidFill>
                  <a:srgbClr val="1818FF"/>
                </a:solidFill>
              </a:rPr>
              <a:t>výchovný poradce nebo vyučující občanské výchovy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Dobrá zkušenost – 8. ročník – zaměření na správnou volbu, 1. pololetí 9. ročníku – informační servis o středních školách, informace o situaci na trhu práce a o světě práce, 2. pololetí 9. ročníku – finanční gramotnost</a:t>
            </a:r>
          </a:p>
          <a:p>
            <a:pPr marL="457200" indent="-457200">
              <a:buFont typeface="Arial" charset="0"/>
              <a:buAutoNum type="alphaLcParenR"/>
            </a:pPr>
            <a:endParaRPr lang="cs-CZ" sz="2400" dirty="0" smtClean="0">
              <a:solidFill>
                <a:srgbClr val="1818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/>
          </a:bodyPr>
          <a:lstStyle/>
          <a:p>
            <a:pPr marL="3429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2600" b="1" dirty="0" smtClean="0"/>
              <a:t>Podpora spolupráce s rodiči</a:t>
            </a:r>
          </a:p>
          <a:p>
            <a:r>
              <a:rPr lang="cs-CZ" sz="2400" b="1" dirty="0" smtClean="0"/>
              <a:t>Dostatečná informovanost o problematice</a:t>
            </a:r>
            <a:r>
              <a:rPr lang="cs-CZ" sz="2400" dirty="0" smtClean="0"/>
              <a:t> – informace na webové stránky školy, účast na úvodních třídních schůzkách v 9. ročníku, organizace setkání zástupců středních škol s rodiči a žáky, vydávání zápisových </a:t>
            </a:r>
            <a:r>
              <a:rPr lang="cs-CZ" sz="2400" smtClean="0"/>
              <a:t>lístků  do </a:t>
            </a:r>
            <a:r>
              <a:rPr lang="cs-CZ" sz="2400" dirty="0" smtClean="0"/>
              <a:t>vlastních rukou, stručný informační leták o základních pravidlech přijímacího řízení</a:t>
            </a:r>
          </a:p>
          <a:p>
            <a:r>
              <a:rPr lang="cs-CZ" sz="2400" b="1" dirty="0" smtClean="0"/>
              <a:t>V případě zájmu rodičů poskytnutí individuální konzultace k problematice </a:t>
            </a:r>
            <a:r>
              <a:rPr lang="cs-CZ" sz="2400" dirty="0" smtClean="0"/>
              <a:t> – konzultace vést o tom,    jak získat co nejvíce informací, na základě kterých se dokážou správně rozhodnout;  není vhodné doporučovat konkrétní školu a dělat „náboráře“-rozhodnutí důsledně nechat na rodičích a žákovi</a:t>
            </a:r>
          </a:p>
          <a:p>
            <a:r>
              <a:rPr lang="cs-CZ" sz="2400" dirty="0" smtClean="0"/>
              <a:t>Konzultace s rodičem a žákem k výsledkům testů profesní orientace (školní psycholog), individuální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9334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Školské poradenské zařízení-</a:t>
            </a:r>
            <a:br>
              <a:rPr lang="cs-CZ" sz="4000" dirty="0" smtClean="0"/>
            </a:br>
            <a:r>
              <a:rPr lang="cs-CZ" sz="4000" dirty="0" smtClean="0"/>
              <a:t>místo, kde probíhá (nejen)diagnostika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PPP – věnuje se převážně dětem a žákům s výchovnými /výukovými obtížemi a žákům se specifickými vývojovými poruchami učení a chování</a:t>
            </a:r>
          </a:p>
          <a:p>
            <a:r>
              <a:rPr lang="cs-CZ" dirty="0" smtClean="0"/>
              <a:t>SPC-specializuje se na diagnostiku a zajištění péče o děti              s různým typem specifických obtíží (zrakové, tělesné, sluchové, PAS, řečové, mentální)</a:t>
            </a:r>
          </a:p>
          <a:p>
            <a:r>
              <a:rPr lang="cs-CZ" dirty="0" smtClean="0"/>
              <a:t>Služba se nejčastěji děje po linii: žádost  zákonných zástupců (často na doporučení školy) - diagnostika - výstupy pro rodiče - výstupy pro školu </a:t>
            </a:r>
          </a:p>
          <a:p>
            <a:r>
              <a:rPr lang="cs-CZ" dirty="0" smtClean="0"/>
              <a:t>Může následovat další přímá práce s dítětem  a rodiči               (dle potřeby a dojednané zakázky) </a:t>
            </a:r>
          </a:p>
          <a:p>
            <a:r>
              <a:rPr lang="cs-CZ" dirty="0" smtClean="0"/>
              <a:t>Do služeb ŠPZ patří i metodická podpora všech pedagogických pracovníků ve školách (pedagogové, asistenti, vychovatelé)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8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Komplexní a zaměřená psychologická a speciálně pedagogická diagnostika (školní zralost, problémy               v adaptaci a chování, vzdělávací obtíže, kariérové poradenství, klima tříd, nadané děti a žáci…) </a:t>
            </a:r>
          </a:p>
          <a:p>
            <a:r>
              <a:rPr lang="cs-CZ" dirty="0" smtClean="0"/>
              <a:t>Psychologická a speciálně pedagogická intervence (poradenství, dlouhodobé vedení dětí a žáků, reedukace, osobnostní a vztahové problémy, poradenství rodičům…)</a:t>
            </a:r>
          </a:p>
          <a:p>
            <a:r>
              <a:rPr lang="cs-CZ" dirty="0" smtClean="0"/>
              <a:t>Informační a metodická činnost, příprava podkladů pro vzdělávací opatření (metodické vedení rodičů, pedagogů a poradenských pracovníků ve školách, participace na preventivních programech školy, konzultace pro pedagogy…)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0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poruch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Získání informací ze školy- </a:t>
            </a:r>
            <a:r>
              <a:rPr lang="cs-CZ" dirty="0">
                <a:hlinkClick r:id="rId2" action="ppaction://hlinkfile"/>
              </a:rPr>
              <a:t>školní dotazník</a:t>
            </a:r>
            <a:endParaRPr lang="cs-CZ" dirty="0"/>
          </a:p>
          <a:p>
            <a:r>
              <a:rPr lang="cs-CZ" dirty="0" smtClean="0"/>
              <a:t>Rozhovor s rodiči a žákem– popis problému a jeho projevů</a:t>
            </a:r>
          </a:p>
          <a:p>
            <a:r>
              <a:rPr lang="cs-CZ" dirty="0" err="1" smtClean="0"/>
              <a:t>Anamneza</a:t>
            </a:r>
            <a:r>
              <a:rPr lang="cs-CZ" dirty="0" smtClean="0"/>
              <a:t> 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Vyhodnocení výsledků - závěr z vyšetření</a:t>
            </a:r>
          </a:p>
          <a:p>
            <a:r>
              <a:rPr lang="cs-CZ" dirty="0" smtClean="0"/>
              <a:t>Návrh opatření, rozhovor s rodiči, dojednávání se školou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ZZ , </a:t>
            </a:r>
            <a:r>
              <a:rPr lang="cs-CZ" dirty="0" smtClean="0">
                <a:hlinkClick r:id="rId4" action="ppaction://hlinkfile"/>
              </a:rPr>
              <a:t>doporučení</a:t>
            </a:r>
            <a:r>
              <a:rPr lang="cs-CZ" dirty="0" smtClean="0"/>
              <a:t> pro školu</a:t>
            </a:r>
          </a:p>
          <a:p>
            <a:r>
              <a:rPr lang="cs-CZ" dirty="0"/>
              <a:t>V</a:t>
            </a:r>
            <a:r>
              <a:rPr lang="cs-CZ" dirty="0" smtClean="0"/>
              <a:t> případě potřeby návštěva ve škole, metodické vedení pedagogů</a:t>
            </a:r>
          </a:p>
          <a:p>
            <a:r>
              <a:rPr lang="cs-CZ" dirty="0" smtClean="0"/>
              <a:t>V případě potřeby návazná speciálně pedagogická, psychologická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6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Specifika poradenství v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Komplexní a zaměřená speciálně pedagogická               a psychologická diagnostika (dg. typu a závažnosti postižení, vřazování do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/>
              <a:t>š</a:t>
            </a:r>
            <a:r>
              <a:rPr lang="cs-CZ" dirty="0" smtClean="0"/>
              <a:t>kol, uzpůsobení podmínek ZZ a maturit, diagnostika pro nastavení PO)</a:t>
            </a:r>
          </a:p>
          <a:p>
            <a:r>
              <a:rPr lang="cs-CZ" dirty="0" smtClean="0"/>
              <a:t>Speciálně pedagogická a psychologická intervence (krizová intervence, </a:t>
            </a:r>
            <a:r>
              <a:rPr lang="cs-CZ" dirty="0" err="1" smtClean="0"/>
              <a:t>spec.ped.intervence-braillovo</a:t>
            </a:r>
            <a:r>
              <a:rPr lang="cs-CZ" dirty="0" smtClean="0"/>
              <a:t> písmo, znaková řeč, nácvik soc. dovedností, zprostředkování spolupráce dalších odborníků…)</a:t>
            </a:r>
          </a:p>
          <a:p>
            <a:r>
              <a:rPr lang="cs-CZ" dirty="0" smtClean="0"/>
              <a:t>Konzultační a metodická činnost (poradenství,        </a:t>
            </a:r>
            <a:r>
              <a:rPr lang="cs-CZ" dirty="0" err="1" smtClean="0"/>
              <a:t>info</a:t>
            </a:r>
            <a:r>
              <a:rPr lang="cs-CZ" dirty="0" smtClean="0"/>
              <a:t> o možnostech vzdělávání, o sociálních službách, podpora inkluze ve škole, zapůjčení literatury a pomůcek…)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3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328288"/>
          </a:xfrm>
        </p:spPr>
        <p:txBody>
          <a:bodyPr/>
          <a:lstStyle/>
          <a:p>
            <a:r>
              <a:rPr lang="cs-CZ" dirty="0" smtClean="0"/>
              <a:t>Poradenství ve školách-školní poradenská pracoviště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5301208"/>
            <a:ext cx="7772400" cy="100811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7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92500" lnSpcReduction="10000"/>
          </a:bodyPr>
          <a:lstStyle/>
          <a:p>
            <a:endParaRPr lang="cs-CZ" sz="2600" dirty="0" smtClean="0"/>
          </a:p>
          <a:p>
            <a:r>
              <a:rPr lang="cs-CZ" sz="2600" dirty="0" smtClean="0"/>
              <a:t>pojem </a:t>
            </a:r>
            <a:r>
              <a:rPr lang="cs-CZ" sz="2600" b="1" dirty="0" smtClean="0"/>
              <a:t>školní poradenské pracoviště </a:t>
            </a:r>
            <a:r>
              <a:rPr lang="cs-CZ" sz="2600" dirty="0" smtClean="0"/>
              <a:t>se poprvé objevil    v roce 1999 v Metodickém listu MŠMT k poskytování poradenských služeb ve školách  a školských zařízeních </a:t>
            </a:r>
          </a:p>
          <a:p>
            <a:r>
              <a:rPr lang="cs-CZ" sz="2600" dirty="0" smtClean="0"/>
              <a:t>školní poradenská pracoviště vznikala ve školách nesystémově, především v rámci projektů VIP, RAMPS        a </a:t>
            </a:r>
            <a:r>
              <a:rPr lang="cs-CZ" sz="2600" dirty="0" err="1" smtClean="0"/>
              <a:t>jiných-regionálních</a:t>
            </a:r>
            <a:endParaRPr lang="cs-CZ" sz="2600" dirty="0" smtClean="0"/>
          </a:p>
          <a:p>
            <a:r>
              <a:rPr lang="cs-CZ" sz="2600" dirty="0" smtClean="0"/>
              <a:t>velký důraz byl většinou kladen na ukotvení a posílení role školních psychologů a školních speciálních pedagogů  </a:t>
            </a:r>
          </a:p>
          <a:p>
            <a:r>
              <a:rPr lang="cs-CZ" sz="2600" dirty="0" smtClean="0"/>
              <a:t>neexistuje žádná přesná metodika, jak by mělo školní poradenské pracoviště ve škole vypadat a fungovat</a:t>
            </a:r>
          </a:p>
          <a:p>
            <a:r>
              <a:rPr lang="cs-CZ" sz="2600" b="1" dirty="0" smtClean="0"/>
              <a:t>do školské legislativy se pojem Školní poradenské pracoviště dostává až v roce 2016 a to, jakou konkrétní podobu ŠPP má, je výsledek procesu dojednávání         v každé škole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06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500" dirty="0" smtClean="0"/>
              <a:t>zákony, vyhlášky a metodické pokyny vymezují rámec pro poskytování poradenských služeb – rámec se dá aplikovat na každé škole jinak, </a:t>
            </a:r>
            <a:r>
              <a:rPr lang="cs-CZ" sz="2500" b="1" dirty="0" smtClean="0"/>
              <a:t>každá škola si musí vytvořit vlastní funkční model poradenských služeb podle svých potřeb  a specifik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základní zákonná norma věnovaná poradenským službám je </a:t>
            </a:r>
            <a:r>
              <a:rPr lang="cs-CZ" sz="2500" b="1" dirty="0" smtClean="0"/>
              <a:t>vyhláška MŠMT č. 72/2005 Sb., o poskytování poradenských služeb ve školách a školských poradenských zařízeních v platném znění</a:t>
            </a:r>
            <a:r>
              <a:rPr lang="cs-CZ" sz="2500" dirty="0" smtClean="0"/>
              <a:t> – klíčová novela (</a:t>
            </a:r>
            <a:r>
              <a:rPr lang="cs-CZ" sz="2500" b="1" dirty="0" smtClean="0">
                <a:solidFill>
                  <a:srgbClr val="7030A0"/>
                </a:solidFill>
              </a:rPr>
              <a:t>197/2016</a:t>
            </a:r>
            <a:r>
              <a:rPr lang="cs-CZ" sz="2500" dirty="0" smtClean="0"/>
              <a:t>) platí od 1. 9. 2016 </a:t>
            </a:r>
            <a:endParaRPr lang="cs-CZ" sz="2500" b="1" dirty="0" smtClean="0"/>
          </a:p>
          <a:p>
            <a:pPr>
              <a:lnSpc>
                <a:spcPct val="110000"/>
              </a:lnSpc>
            </a:pPr>
            <a:r>
              <a:rPr lang="cs-CZ" sz="2400" dirty="0"/>
              <a:t>vyhláška vymezuje, kdo poradenské služby </a:t>
            </a:r>
            <a:r>
              <a:rPr lang="cs-CZ" sz="2400" dirty="0" smtClean="0"/>
              <a:t>ve školství poskytuje</a:t>
            </a:r>
            <a:r>
              <a:rPr lang="cs-CZ" sz="2400" dirty="0"/>
              <a:t>, komu je poskytuje, co je jejich obsahem a jaké jsou standardní činnosti jednotlivých subjektů, nově se </a:t>
            </a:r>
            <a:r>
              <a:rPr lang="cs-CZ" sz="2400" dirty="0" smtClean="0"/>
              <a:t>právě zde objevuje </a:t>
            </a:r>
            <a:r>
              <a:rPr lang="cs-CZ" sz="2400" b="1" dirty="0"/>
              <a:t>pojem školní poradenské pracoviště</a:t>
            </a:r>
          </a:p>
          <a:p>
            <a:pPr>
              <a:lnSpc>
                <a:spcPct val="110000"/>
              </a:lnSpc>
            </a:pPr>
            <a:endParaRPr lang="cs-CZ" sz="25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99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2127</Words>
  <Application>Microsoft Office PowerPoint</Application>
  <PresentationFormat>Předvádění na obrazovce (4:3)</PresentationFormat>
  <Paragraphs>170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Tok</vt:lpstr>
      <vt:lpstr>Školní poradenství</vt:lpstr>
      <vt:lpstr>Systém poradenských služeb         ve školství</vt:lpstr>
      <vt:lpstr>Školské poradenské zařízení- místo, kde probíhá (nejen)diagnostika</vt:lpstr>
      <vt:lpstr>Specifika poradenství v PPP</vt:lpstr>
      <vt:lpstr>Příklad-diagnostika poruch učení</vt:lpstr>
      <vt:lpstr>Specifika poradenství v SPC</vt:lpstr>
      <vt:lpstr>Poradenství ve školách-školní poradenská pracoviště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Prezentace aplikace PowerPoint</vt:lpstr>
      <vt:lpstr>Personální obsazení ŠPP</vt:lpstr>
      <vt:lpstr>Činnost poradenských pracovníků</vt:lpstr>
      <vt:lpstr>Hlavní činnosti poradenských pracovníků (výrazně zjednodušeno)</vt:lpstr>
      <vt:lpstr>Hlavní činnosti poradenských pracovníků</vt:lpstr>
      <vt:lpstr>Koordinace činností v ŠPP</vt:lpstr>
      <vt:lpstr>Školní realita</vt:lpstr>
      <vt:lpstr>Příklad dobré praxe</vt:lpstr>
      <vt:lpstr>Základní rámec péče o žáky se SVP</vt:lpstr>
      <vt:lpstr>Prezentace aplikace PowerPoint</vt:lpstr>
      <vt:lpstr>Prezentace aplikace PowerPoint</vt:lpstr>
      <vt:lpstr>Prezentace aplikace PowerPoint</vt:lpstr>
      <vt:lpstr>Prezentace aplikace PowerPoint</vt:lpstr>
      <vt:lpstr>Příklad dobré praxe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33</cp:revision>
  <cp:lastPrinted>2018-04-19T19:10:32Z</cp:lastPrinted>
  <dcterms:created xsi:type="dcterms:W3CDTF">2017-04-20T18:57:01Z</dcterms:created>
  <dcterms:modified xsi:type="dcterms:W3CDTF">2020-04-02T07:43:45Z</dcterms:modified>
</cp:coreProperties>
</file>