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69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nak, jméno, skutečnost" id="{9C612A01-3CC8-4CD4-81FB-FD3A950D048D}">
          <p14:sldIdLst>
            <p14:sldId id="256"/>
          </p14:sldIdLst>
        </p14:section>
        <p14:section name="Oddíl 2" id="{F258D5EC-84B7-4CD7-8EBB-5D9FDC6A758E}">
          <p14:sldIdLst>
            <p14:sldId id="272"/>
            <p14:sldId id="257"/>
            <p14:sldId id="258"/>
            <p14:sldId id="259"/>
            <p14:sldId id="260"/>
            <p14:sldId id="261"/>
          </p14:sldIdLst>
        </p14:section>
        <p14:section name="Nootvorná funkce jazyka" id="{F59332C6-805A-47B3-BD4E-45A0865B1545}">
          <p14:sldIdLst>
            <p14:sldId id="262"/>
            <p14:sldId id="263"/>
            <p14:sldId id="264"/>
            <p14:sldId id="265"/>
            <p14:sldId id="266"/>
            <p14:sldId id="267"/>
            <p14:sldId id="268"/>
            <p14:sldId id="270"/>
            <p14:sldId id="271"/>
            <p14:sldId id="269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f Krob" initials="JK" lastIdx="1" clrIdx="0">
    <p:extLst>
      <p:ext uri="{19B8F6BF-5375-455C-9EA6-DF929625EA0E}">
        <p15:presenceInfo xmlns:p15="http://schemas.microsoft.com/office/powerpoint/2012/main" userId="S-1-5-21-3451901064-902568176-4053310204-782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D01C01-7C2D-4355-8400-4F56F3E2B34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7651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oplusjednicka.cz/koreny-nadavek-2-kde-ke-svym-jmenum-prisly-zname-ceske-vulgarism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images.google.com/imgres?imgurl=http://www.mojweb.sk/charita/ikona.jpg&amp;imgrefurl=http://www.mojweb.sk/charita/&amp;h=367&amp;w=250&amp;sz=32&amp;tbnid=rzw9lUYI4D83nM:&amp;tbnh=118&amp;tbnw=80&amp;hl=cs&amp;start=3&amp;prev=/images?q%3Dikona%26svnum%3D10%26hl%3Dcs%26lr%3D%26newwindow%3D1%26sa%3DN" TargetMode="External"/><Relationship Id="rId7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61241" y="4842401"/>
            <a:ext cx="10675883" cy="1641490"/>
          </a:xfrm>
        </p:spPr>
        <p:txBody>
          <a:bodyPr/>
          <a:lstStyle/>
          <a:p>
            <a:r>
              <a:rPr lang="cs-CZ" dirty="0"/>
              <a:t>Znak, jméno, skutečnost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3192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Nootvorná funkce jazyka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err="1"/>
              <a:t>Noam</a:t>
            </a:r>
            <a:r>
              <a:rPr lang="cs-CZ" altLang="cs-CZ" dirty="0"/>
              <a:t> </a:t>
            </a:r>
            <a:r>
              <a:rPr lang="cs-CZ" altLang="cs-CZ" dirty="0" err="1"/>
              <a:t>Chomsky</a:t>
            </a:r>
            <a:endParaRPr lang="cs-CZ" altLang="cs-CZ" dirty="0"/>
          </a:p>
        </p:txBody>
      </p:sp>
      <p:pic>
        <p:nvPicPr>
          <p:cNvPr id="7172" name="Picture 5" descr="choms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92119"/>
            <a:ext cx="3128682" cy="393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5808664" y="3213101"/>
            <a:ext cx="3455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/>
              <a:t>Univerzální gramatika</a:t>
            </a:r>
          </a:p>
        </p:txBody>
      </p:sp>
    </p:spTree>
    <p:extLst>
      <p:ext uri="{BB962C8B-B14F-4D97-AF65-F5344CB8AC3E}">
        <p14:creationId xmlns:p14="http://schemas.microsoft.com/office/powerpoint/2010/main" val="128045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Nootvorná funkce jazyka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Jacques Derrida</a:t>
            </a:r>
          </a:p>
        </p:txBody>
      </p:sp>
      <p:pic>
        <p:nvPicPr>
          <p:cNvPr id="8196" name="Picture 5" descr="derr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99" y="2821642"/>
            <a:ext cx="2670953" cy="381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5519739" y="2924176"/>
            <a:ext cx="4105275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Řeč, písmo, mluvčí a přítomné</a:t>
            </a:r>
          </a:p>
          <a:p>
            <a:pPr eaLnBrk="1" hangingPunct="1">
              <a:spcBef>
                <a:spcPct val="50000"/>
              </a:spcBef>
            </a:pPr>
            <a:endParaRPr lang="cs-CZ" altLang="cs-CZ"/>
          </a:p>
          <a:p>
            <a:pPr eaLnBrk="1" hangingPunct="1">
              <a:spcBef>
                <a:spcPct val="50000"/>
              </a:spcBef>
            </a:pPr>
            <a:r>
              <a:rPr lang="cs-CZ" altLang="cs-CZ"/>
              <a:t>Il </a:t>
            </a:r>
            <a:r>
              <a:rPr lang="en-US" altLang="cs-CZ"/>
              <a:t>n’</a:t>
            </a:r>
            <a:r>
              <a:rPr lang="cs-CZ" altLang="cs-CZ"/>
              <a:t>y a pas de hors-texte</a:t>
            </a:r>
          </a:p>
        </p:txBody>
      </p:sp>
    </p:spTree>
    <p:extLst>
      <p:ext uri="{BB962C8B-B14F-4D97-AF65-F5344CB8AC3E}">
        <p14:creationId xmlns:p14="http://schemas.microsoft.com/office/powerpoint/2010/main" val="1660333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Ontotvorná funkce jazyka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20000" y="1825625"/>
            <a:ext cx="6867553" cy="4351338"/>
          </a:xfrm>
        </p:spPr>
        <p:txBody>
          <a:bodyPr/>
          <a:lstStyle/>
          <a:p>
            <a:pPr eaLnBrk="1" hangingPunct="1"/>
            <a:r>
              <a:rPr lang="cs-CZ" altLang="cs-CZ" dirty="0"/>
              <a:t>O. Neff: Bílá hůl ráže 7,62 </a:t>
            </a:r>
            <a:r>
              <a:rPr lang="cs-CZ" altLang="cs-CZ" sz="1800" dirty="0"/>
              <a:t>(In Vejce naruby)</a:t>
            </a:r>
          </a:p>
          <a:p>
            <a:pPr lvl="1" eaLnBrk="1" hangingPunct="1"/>
            <a:r>
              <a:rPr lang="cs-CZ" altLang="cs-CZ" sz="2800" dirty="0"/>
              <a:t>Sémantická informace</a:t>
            </a:r>
          </a:p>
          <a:p>
            <a:pPr lvl="1" eaLnBrk="1" hangingPunct="1"/>
            <a:r>
              <a:rPr lang="cs-CZ" altLang="cs-CZ" sz="2800" dirty="0"/>
              <a:t>Strukturní informace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605499" y="3817936"/>
            <a:ext cx="61198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>
                <a:sym typeface="Wingdings" panose="05000000000000000000" pitchFamily="2" charset="2"/>
              </a:rPr>
              <a:t> </a:t>
            </a:r>
            <a:r>
              <a:rPr lang="cs-CZ" altLang="cs-CZ" dirty="0"/>
              <a:t>kauzální působení </a:t>
            </a:r>
            <a:r>
              <a:rPr lang="cs-CZ" altLang="cs-CZ" dirty="0">
                <a:sym typeface="Wingdings" panose="05000000000000000000" pitchFamily="2" charset="2"/>
              </a:rPr>
              <a:t> žádná magie a kouzla</a:t>
            </a:r>
            <a:endParaRPr lang="cs-CZ" alt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811" y="1388931"/>
            <a:ext cx="3273836" cy="522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3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err="1"/>
              <a:t>Ontotvorná</a:t>
            </a:r>
            <a:r>
              <a:rPr lang="cs-CZ" altLang="cs-CZ" b="1" dirty="0"/>
              <a:t> funkce jazyka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9999" y="1825625"/>
            <a:ext cx="7297859" cy="4351338"/>
          </a:xfrm>
        </p:spPr>
        <p:txBody>
          <a:bodyPr/>
          <a:lstStyle/>
          <a:p>
            <a:pPr marL="0" indent="0" eaLnBrk="1" hangingPunct="1">
              <a:buNone/>
            </a:pPr>
            <a:endParaRPr lang="cs-CZ" altLang="cs-CZ" dirty="0">
              <a:sym typeface="Wingdings" panose="05000000000000000000" pitchFamily="2" charset="2"/>
            </a:endParaRPr>
          </a:p>
          <a:p>
            <a:pPr marL="0" indent="0" eaLnBrk="1" hangingPunct="1">
              <a:buNone/>
            </a:pPr>
            <a:endParaRPr lang="cs-CZ" altLang="cs-CZ" dirty="0"/>
          </a:p>
          <a:p>
            <a:pPr marL="0" indent="0" eaLnBrk="1" hangingPunct="1">
              <a:buNone/>
            </a:pPr>
            <a:r>
              <a:rPr lang="cs-CZ" altLang="cs-CZ" dirty="0"/>
              <a:t>Ne-kauzální působení</a:t>
            </a:r>
          </a:p>
          <a:p>
            <a:pPr lvl="1" eaLnBrk="1" hangingPunct="1"/>
            <a:r>
              <a:rPr lang="cs-CZ" altLang="cs-CZ" dirty="0"/>
              <a:t>Skutečnost je „jazykovou skutečností“ (nelze oddělit jazyk a fakta)</a:t>
            </a:r>
          </a:p>
          <a:p>
            <a:pPr lvl="1" eaLnBrk="1" hangingPunct="1"/>
            <a:r>
              <a:rPr lang="cs-CZ" altLang="cs-CZ" b="1" dirty="0"/>
              <a:t>Skutečnost je (o sobě) mimo jazyk</a:t>
            </a:r>
          </a:p>
        </p:txBody>
      </p:sp>
      <p:sp>
        <p:nvSpPr>
          <p:cNvPr id="3" name="Šipka doleva 2"/>
          <p:cNvSpPr/>
          <p:nvPr/>
        </p:nvSpPr>
        <p:spPr>
          <a:xfrm>
            <a:off x="6535270" y="3907164"/>
            <a:ext cx="1694329" cy="6782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085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400" b="1" dirty="0"/>
              <a:t>Ovládání skutečnosti jazykem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0000" y="1825625"/>
            <a:ext cx="6006014" cy="4351338"/>
          </a:xfrm>
        </p:spPr>
        <p:txBody>
          <a:bodyPr/>
          <a:lstStyle/>
          <a:p>
            <a:pPr eaLnBrk="1" hangingPunct="1"/>
            <a:r>
              <a:rPr lang="cs-CZ" altLang="cs-CZ" sz="4000" dirty="0"/>
              <a:t>Jméno a pojmenované</a:t>
            </a:r>
          </a:p>
          <a:p>
            <a:pPr lvl="1" eaLnBrk="1" hangingPunct="1"/>
            <a:r>
              <a:rPr lang="cs-CZ" altLang="cs-CZ" sz="4000" dirty="0"/>
              <a:t>Tabu slova</a:t>
            </a:r>
          </a:p>
          <a:p>
            <a:pPr lvl="2"/>
            <a:r>
              <a:rPr lang="cs-CZ" altLang="cs-CZ" sz="4000" dirty="0"/>
              <a:t>vulgarismy</a:t>
            </a:r>
          </a:p>
          <a:p>
            <a:pPr marL="0" indent="0" eaLnBrk="1" hangingPunct="1">
              <a:buNone/>
            </a:pPr>
            <a:endParaRPr lang="cs-CZ" altLang="cs-CZ" dirty="0"/>
          </a:p>
        </p:txBody>
      </p:sp>
      <p:pic>
        <p:nvPicPr>
          <p:cNvPr id="9220" name="Picture 4" descr="Y:\fil\sci-fi\red-li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016" y="713582"/>
            <a:ext cx="3121025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Y:\fil\sci-fi\egypttv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515" y="3549650"/>
            <a:ext cx="22320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00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1294" y="228600"/>
            <a:ext cx="10412506" cy="59483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3600" dirty="0"/>
              <a:t>Naopak s úplnou jistotou najdeme termín na Slovácku, konkrétněji </a:t>
            </a:r>
            <a:r>
              <a:rPr lang="cs-CZ" sz="3600" b="1" dirty="0"/>
              <a:t>v Boršicích, kde se o děvčatech s příliš velkými ústy říkalo, že </a:t>
            </a:r>
            <a:r>
              <a:rPr lang="cs-CZ" sz="3600" b="1" i="1" dirty="0"/>
              <a:t>„mají velkou píču“</a:t>
            </a:r>
            <a:r>
              <a:rPr lang="cs-CZ" sz="3600" dirty="0"/>
              <a:t>. Výraz se zabydlel i ve folkloru, jak dokládá třeba básnička z Přerovska citovaná sexuologem Radimem Uzlem:</a:t>
            </a:r>
            <a:r>
              <a:rPr lang="cs-CZ" sz="3600" i="1" dirty="0"/>
              <a:t> </a:t>
            </a:r>
          </a:p>
          <a:p>
            <a:pPr marL="0" indent="0">
              <a:buNone/>
            </a:pPr>
            <a:r>
              <a:rPr lang="cs-CZ" sz="3600" i="1" dirty="0"/>
              <a:t>„U jedné </a:t>
            </a:r>
            <a:r>
              <a:rPr lang="cs-CZ" sz="3600" i="1" dirty="0" err="1"/>
              <a:t>studýnky</a:t>
            </a:r>
            <a:r>
              <a:rPr lang="cs-CZ" sz="3600" i="1" dirty="0"/>
              <a:t> kundy se </a:t>
            </a:r>
            <a:r>
              <a:rPr lang="cs-CZ" sz="3600" i="1" dirty="0" err="1"/>
              <a:t>kópaly</a:t>
            </a:r>
            <a:r>
              <a:rPr lang="cs-CZ" sz="3600" i="1" dirty="0"/>
              <a:t>, </a:t>
            </a:r>
          </a:p>
          <a:p>
            <a:pPr marL="0" indent="0">
              <a:buNone/>
            </a:pPr>
            <a:r>
              <a:rPr lang="cs-CZ" sz="3600" i="1" dirty="0"/>
              <a:t>na jednu </a:t>
            </a:r>
            <a:r>
              <a:rPr lang="cs-CZ" sz="3600" i="1" dirty="0" err="1"/>
              <a:t>haluzu</a:t>
            </a:r>
            <a:r>
              <a:rPr lang="cs-CZ" sz="3600" i="1" dirty="0"/>
              <a:t> piče </a:t>
            </a:r>
            <a:r>
              <a:rPr lang="cs-CZ" sz="3600" i="1" dirty="0" err="1"/>
              <a:t>pověšaly</a:t>
            </a:r>
            <a:r>
              <a:rPr lang="cs-CZ" sz="3600" i="1" dirty="0"/>
              <a:t> </a:t>
            </a:r>
          </a:p>
          <a:p>
            <a:pPr marL="0" indent="0">
              <a:buNone/>
            </a:pPr>
            <a:r>
              <a:rPr lang="cs-CZ" sz="3600" i="1" dirty="0"/>
              <a:t>i přišil čert staré, uviděl ty čáry,</a:t>
            </a:r>
          </a:p>
          <a:p>
            <a:pPr marL="0" indent="0">
              <a:buNone/>
            </a:pPr>
            <a:r>
              <a:rPr lang="cs-CZ" sz="3600" i="1" dirty="0"/>
              <a:t>zatřepal </a:t>
            </a:r>
            <a:r>
              <a:rPr lang="cs-CZ" sz="3600" i="1" dirty="0" err="1"/>
              <a:t>haluzó</a:t>
            </a:r>
            <a:r>
              <a:rPr lang="cs-CZ" sz="3600" i="1" dirty="0"/>
              <a:t>, piče popadaly.“</a:t>
            </a:r>
          </a:p>
          <a:p>
            <a:pPr marL="0" indent="0">
              <a:buNone/>
            </a:pPr>
            <a:r>
              <a:rPr lang="cs-CZ" sz="3600" i="1" dirty="0">
                <a:hlinkClick r:id="rId2"/>
              </a:rPr>
              <a:t>http://www.stoplusjednicka.cz/koreny-nadavek-2-kde-ke-svym-jmenum-prisly-zname-ceske-vulgarismy</a:t>
            </a:r>
            <a:r>
              <a:rPr lang="cs-CZ" sz="3600" i="1" dirty="0"/>
              <a:t>  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09910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400" b="1" dirty="0"/>
              <a:t>Ovládání skutečnosti jazykem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0000" y="1825625"/>
            <a:ext cx="6006014" cy="4351338"/>
          </a:xfrm>
        </p:spPr>
        <p:txBody>
          <a:bodyPr/>
          <a:lstStyle/>
          <a:p>
            <a:pPr eaLnBrk="1" hangingPunct="1"/>
            <a:r>
              <a:rPr lang="cs-CZ" altLang="cs-CZ" sz="4000" dirty="0"/>
              <a:t>Jméno a pojmenované</a:t>
            </a:r>
          </a:p>
          <a:p>
            <a:pPr lvl="1" eaLnBrk="1" hangingPunct="1"/>
            <a:r>
              <a:rPr lang="cs-CZ" altLang="cs-CZ" sz="4000" dirty="0"/>
              <a:t>Tabu slova</a:t>
            </a:r>
          </a:p>
          <a:p>
            <a:pPr lvl="2"/>
            <a:r>
              <a:rPr lang="cs-CZ" altLang="cs-CZ" sz="4000" dirty="0"/>
              <a:t>vulgarismy</a:t>
            </a:r>
          </a:p>
          <a:p>
            <a:pPr lvl="1" eaLnBrk="1" hangingPunct="1"/>
            <a:r>
              <a:rPr lang="cs-CZ" altLang="cs-CZ" sz="4000" dirty="0"/>
              <a:t>Kletby</a:t>
            </a:r>
          </a:p>
          <a:p>
            <a:pPr lvl="1" eaLnBrk="1" hangingPunct="1"/>
            <a:r>
              <a:rPr lang="cs-CZ" altLang="cs-CZ" sz="4000" dirty="0" err="1"/>
              <a:t>Onomatopoia</a:t>
            </a:r>
            <a:endParaRPr lang="cs-CZ" altLang="cs-CZ" sz="4000" dirty="0"/>
          </a:p>
          <a:p>
            <a:pPr eaLnBrk="1" hangingPunct="1"/>
            <a:r>
              <a:rPr lang="cs-CZ" altLang="cs-CZ" sz="4000" dirty="0"/>
              <a:t>Mocná formule</a:t>
            </a:r>
          </a:p>
          <a:p>
            <a:pPr eaLnBrk="1" hangingPunct="1"/>
            <a:endParaRPr lang="cs-CZ" altLang="cs-CZ" dirty="0"/>
          </a:p>
        </p:txBody>
      </p:sp>
      <p:pic>
        <p:nvPicPr>
          <p:cNvPr id="9220" name="Picture 4" descr="Y:\fil\sci-fi\red-li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09016" y="713582"/>
            <a:ext cx="3121025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Y:\fil\sci-fi\egypttv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515" y="3549650"/>
            <a:ext cx="22320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518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400" b="1"/>
              <a:t>Ovládání skutečnosti jazykem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628775"/>
            <a:ext cx="7821612" cy="668338"/>
          </a:xfrm>
        </p:spPr>
        <p:txBody>
          <a:bodyPr/>
          <a:lstStyle/>
          <a:p>
            <a:pPr eaLnBrk="1" hangingPunct="1"/>
            <a:r>
              <a:rPr lang="cs-CZ" altLang="cs-CZ"/>
              <a:t>Referenční trojúhelník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4224338" y="2636838"/>
            <a:ext cx="3168650" cy="23050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680325" y="5013326"/>
            <a:ext cx="20891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/>
              <a:t>Výraz, termín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835531" y="2254346"/>
            <a:ext cx="25209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/>
              <a:t>Vlastnost, pojem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854325" y="4968082"/>
            <a:ext cx="20891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/>
              <a:t>Předměty, jevy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159375" y="5084763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denotace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648075" y="3500438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i="1"/>
              <a:t>koncepce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6888163" y="3573463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i="1"/>
              <a:t>exprese</a:t>
            </a: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2063752" y="2636838"/>
            <a:ext cx="8208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2351089" y="4941888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V="1">
            <a:off x="8543925" y="2708276"/>
            <a:ext cx="0" cy="2233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8472488" y="3789363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konvence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1703388" y="3573463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kauzalita</a:t>
            </a:r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 flipV="1">
            <a:off x="3216275" y="2636838"/>
            <a:ext cx="0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4008438" y="5589588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21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/>
      <p:bldP spid="10246" grpId="0"/>
      <p:bldP spid="10247" grpId="0"/>
      <p:bldP spid="10248" grpId="0"/>
      <p:bldP spid="10249" grpId="0"/>
      <p:bldP spid="10250" grpId="0"/>
      <p:bldP spid="10254" grpId="0"/>
      <p:bldP spid="102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Vesmír jako simulace/počítač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0000" y="1785869"/>
            <a:ext cx="10233800" cy="4351338"/>
          </a:xfrm>
        </p:spPr>
        <p:txBody>
          <a:bodyPr/>
          <a:lstStyle/>
          <a:p>
            <a:r>
              <a:rPr lang="cs-CZ" dirty="0"/>
              <a:t>Matematika předchází fyziku</a:t>
            </a:r>
          </a:p>
          <a:p>
            <a:r>
              <a:rPr lang="cs-CZ" dirty="0"/>
              <a:t>Fyzikální svět je popsatelný matematicky</a:t>
            </a:r>
          </a:p>
          <a:p>
            <a:r>
              <a:rPr lang="cs-CZ" dirty="0"/>
              <a:t>Vesmír je srovnatelný se superpočítačem</a:t>
            </a:r>
          </a:p>
          <a:p>
            <a:r>
              <a:rPr lang="cs-CZ" dirty="0"/>
              <a:t>Znalost OS/vlastnictví manuálu </a:t>
            </a:r>
            <a:r>
              <a:rPr lang="cs-CZ" dirty="0">
                <a:sym typeface="Wingdings" panose="05000000000000000000" pitchFamily="2" charset="2"/>
              </a:rPr>
              <a:t> ovládání vesmíru</a:t>
            </a:r>
          </a:p>
          <a:p>
            <a:r>
              <a:rPr lang="cs-CZ" dirty="0">
                <a:sym typeface="Wingdings" panose="05000000000000000000" pitchFamily="2" charset="2"/>
              </a:rPr>
              <a:t>Hlasové ovládání OS  vyslovování příkazů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23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892" y="1825625"/>
            <a:ext cx="2261062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17. 5. 1999</a:t>
            </a:r>
          </a:p>
          <a:p>
            <a:pPr marL="0" indent="0">
              <a:buNone/>
            </a:pPr>
            <a:r>
              <a:rPr lang="cs-CZ" dirty="0" err="1"/>
              <a:t>SETI@Home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/>
              <a:t>ScreenSaver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Y2K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307" y="26894"/>
            <a:ext cx="7772131" cy="6817659"/>
          </a:xfrm>
          <a:prstGeom prst="rect">
            <a:avLst/>
          </a:prstGeom>
        </p:spPr>
      </p:pic>
      <p:pic>
        <p:nvPicPr>
          <p:cNvPr id="1026" name="Picture 2" descr="https://upload.wikimedia.org/wikipedia/commons/7/70/Setiathomeversion4point4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307" y="26894"/>
            <a:ext cx="91846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45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98634"/>
            <a:ext cx="10515600" cy="792054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Genesis, 2. kapitola</a:t>
            </a:r>
            <a:br>
              <a:rPr lang="cs-CZ" b="1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19. (Nebo když byl učinil Hospodin Bůh z země všelikou zvěř polní, i všecko ptactvo nebeské, přivedl [je] k Adamovi, aby pohleděl [na ně], jaké by jméno kterému dáti měl; a jak by </a:t>
            </a:r>
            <a:r>
              <a:rPr lang="cs-CZ" dirty="0" err="1"/>
              <a:t>koli</a:t>
            </a:r>
            <a:r>
              <a:rPr lang="cs-CZ" dirty="0"/>
              <a:t> nazval Adam kterou duši živou, tak aby jmenována byla.</a:t>
            </a:r>
          </a:p>
          <a:p>
            <a:r>
              <a:rPr lang="cs-CZ" dirty="0"/>
              <a:t>20. I dal Adam jména </a:t>
            </a:r>
            <a:r>
              <a:rPr lang="cs-CZ" dirty="0" err="1"/>
              <a:t>všechněm</a:t>
            </a:r>
            <a:r>
              <a:rPr lang="cs-CZ" dirty="0"/>
              <a:t> hovadům, i ptactvu nebeskému, a všeliké zvěři polní; Adamovi pak není nalezena pomoc, kteráž by při něm [byla].)</a:t>
            </a:r>
          </a:p>
          <a:p>
            <a:pPr marL="0" indent="0">
              <a:buNone/>
            </a:pP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1492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69" y="0"/>
            <a:ext cx="1609531" cy="6858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369" y="-19065635"/>
            <a:ext cx="6110238" cy="2603492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31" y="-509641"/>
            <a:ext cx="4845424" cy="2064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8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417087" cy="685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168" y="-15207395"/>
            <a:ext cx="4559432" cy="2206539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363" y="-578224"/>
            <a:ext cx="4331905" cy="2096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07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Nootvorná funkce jazyka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cs-CZ" sz="2600"/>
              <a:t>Ch. Peirce – teorie znaku</a:t>
            </a:r>
          </a:p>
        </p:txBody>
      </p:sp>
      <p:pic>
        <p:nvPicPr>
          <p:cNvPr id="3076" name="Picture 7" descr="pei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98" y="2926746"/>
            <a:ext cx="2614143" cy="389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240464" y="3284538"/>
            <a:ext cx="3240087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/>
              <a:t>Ikona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dirty="0"/>
              <a:t>Index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dirty="0"/>
              <a:t>Symbol</a:t>
            </a:r>
          </a:p>
        </p:txBody>
      </p:sp>
      <p:pic>
        <p:nvPicPr>
          <p:cNvPr id="2058" name="Picture 10" descr="ikon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637" y="1552577"/>
            <a:ext cx="1386074" cy="204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84" y="1200236"/>
            <a:ext cx="2709254" cy="300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83" y="4573480"/>
            <a:ext cx="2100449" cy="231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611" y="1129889"/>
            <a:ext cx="4738705" cy="314560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62C1A43-AEF6-45E3-96F9-333CBD919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773" y="4307247"/>
            <a:ext cx="4107543" cy="258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6745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Nootvorná funkce jazyka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W. James – výběrová aktivita vědomí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154" y="2519526"/>
            <a:ext cx="2779423" cy="399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8423" y="2278667"/>
            <a:ext cx="1524000" cy="152400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5121" y="4579746"/>
            <a:ext cx="1524000" cy="1524000"/>
          </a:xfrm>
          <a:prstGeom prst="rect">
            <a:avLst/>
          </a:prstGeom>
          <a:solidFill>
            <a:schemeClr val="accent1"/>
          </a:solidFill>
        </p:spPr>
      </p:pic>
      <p:cxnSp>
        <p:nvCxnSpPr>
          <p:cNvPr id="4" name="Přímá spojnice se šipkou 3"/>
          <p:cNvCxnSpPr/>
          <p:nvPr/>
        </p:nvCxnSpPr>
        <p:spPr>
          <a:xfrm flipV="1">
            <a:off x="4378047" y="2571652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5614330" y="2855972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4322018" y="2888267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4474418" y="3040667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V="1">
            <a:off x="4626818" y="3193067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V="1">
            <a:off x="5541217" y="3358914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V="1">
            <a:off x="4931618" y="3497867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V="1">
            <a:off x="5797409" y="3624695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5084018" y="3804909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V="1">
            <a:off x="5388818" y="3955067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V="1">
            <a:off x="5541218" y="4107467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5693618" y="4259867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V="1">
            <a:off x="5846018" y="4412267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5998418" y="4564667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V="1">
            <a:off x="6150818" y="4717067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V="1">
            <a:off x="6303218" y="4869467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V="1">
            <a:off x="4877648" y="5056596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V="1">
            <a:off x="5030048" y="5208996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V="1">
            <a:off x="5182448" y="5361396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V="1">
            <a:off x="5334848" y="5513796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 flipV="1">
            <a:off x="5487248" y="5666196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 flipV="1">
            <a:off x="5639648" y="5818596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 flipV="1">
            <a:off x="5792048" y="5970996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V="1">
            <a:off x="4779218" y="6175819"/>
            <a:ext cx="4155141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421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Ernst Mach – komplexy počitků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Nootvorná funkce jazyka</a:t>
            </a:r>
          </a:p>
        </p:txBody>
      </p:sp>
      <p:pic>
        <p:nvPicPr>
          <p:cNvPr id="512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739" y="2659308"/>
            <a:ext cx="2486919" cy="328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049192" y="3009207"/>
            <a:ext cx="15985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Pichlavé</a:t>
            </a:r>
          </a:p>
          <a:p>
            <a:r>
              <a:rPr lang="cs-CZ" sz="3200" dirty="0"/>
              <a:t>Kulaté</a:t>
            </a:r>
          </a:p>
          <a:p>
            <a:r>
              <a:rPr lang="cs-CZ" sz="3200" dirty="0"/>
              <a:t>živé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304" y="2659308"/>
            <a:ext cx="4381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2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Nootvorná funkce jazyka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Ferdinand de Saussure</a:t>
            </a: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5951539" y="2492376"/>
            <a:ext cx="3240087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La parole (řeč)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/>
              <a:t>La langue (jazyk)</a:t>
            </a: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5951539" y="3716338"/>
            <a:ext cx="3240087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Sémiotika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cs-CZ" altLang="cs-CZ"/>
              <a:t>Pragmatika – užívání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cs-CZ" altLang="cs-CZ"/>
              <a:t>Sémantika – význam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cs-CZ" altLang="cs-CZ"/>
              <a:t>Syntax – skladba</a:t>
            </a:r>
          </a:p>
          <a:p>
            <a:pPr eaLnBrk="1" hangingPunct="1">
              <a:spcBef>
                <a:spcPct val="50000"/>
              </a:spcBef>
            </a:pPr>
            <a:endParaRPr lang="cs-CZ" alt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92376"/>
            <a:ext cx="3384665" cy="41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8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loubka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TM04033923[[fn=Hloubka]]</Template>
  <TotalTime>0</TotalTime>
  <Words>406</Words>
  <Application>Microsoft Office PowerPoint</Application>
  <PresentationFormat>Širokoúhlá obrazovka</PresentationFormat>
  <Paragraphs>83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Corbel</vt:lpstr>
      <vt:lpstr>Verdana</vt:lpstr>
      <vt:lpstr>Hloubka</vt:lpstr>
      <vt:lpstr>Znak, jméno, skutečnost</vt:lpstr>
      <vt:lpstr>Prezentace aplikace PowerPoint</vt:lpstr>
      <vt:lpstr>Genesis, 2. kapitola  </vt:lpstr>
      <vt:lpstr>Prezentace aplikace PowerPoint</vt:lpstr>
      <vt:lpstr>Prezentace aplikace PowerPoint</vt:lpstr>
      <vt:lpstr>Nootvorná funkce jazyka</vt:lpstr>
      <vt:lpstr>Nootvorná funkce jazyka</vt:lpstr>
      <vt:lpstr>Nootvorná funkce jazyka</vt:lpstr>
      <vt:lpstr>Nootvorná funkce jazyka</vt:lpstr>
      <vt:lpstr>Nootvorná funkce jazyka</vt:lpstr>
      <vt:lpstr>Nootvorná funkce jazyka</vt:lpstr>
      <vt:lpstr>Ontotvorná funkce jazyka</vt:lpstr>
      <vt:lpstr>Ontotvorná funkce jazyka</vt:lpstr>
      <vt:lpstr>Ovládání skutečnosti jazykem</vt:lpstr>
      <vt:lpstr>Prezentace aplikace PowerPoint</vt:lpstr>
      <vt:lpstr>Ovládání skutečnosti jazykem</vt:lpstr>
      <vt:lpstr>Ovládání skutečnosti jazykem</vt:lpstr>
      <vt:lpstr>Vesmír jako simulace/počítač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Znak, jméno, skutečnost</dc:title>
  <dc:creator>Josef Krob</dc:creator>
  <cp:lastModifiedBy>Josef Krob</cp:lastModifiedBy>
  <cp:revision>37</cp:revision>
  <dcterms:created xsi:type="dcterms:W3CDTF">2017-03-14T10:09:42Z</dcterms:created>
  <dcterms:modified xsi:type="dcterms:W3CDTF">2020-03-02T16:39:04Z</dcterms:modified>
</cp:coreProperties>
</file>