
<file path=[Content_Types].xml><?xml version="1.0" encoding="utf-8"?>
<Types xmlns="http://schemas.openxmlformats.org/package/2006/content-types">
  <Default Extension="gif" ContentType="image/gi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A98F0F-455A-498D-835D-AF9331328D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ADFDEA-64E3-40CE-ACE2-4544FF383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0EA50E-C477-4C25-A242-89F1DAA5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6EEA-9BAE-42AD-9380-58CC344EA7A1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054015-B025-418D-BB76-B67EFA09D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251CBF-D344-4021-BF03-F77275EEA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12D8-60E1-448D-BB0A-DFEABC4D1C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723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82C9C0-BD42-4A0E-9336-90B94FE52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AB1744-AF4E-4C36-8F65-CE074A5F5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CC342E-5439-4693-B894-CAEC2EBBC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6EEA-9BAE-42AD-9380-58CC344EA7A1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770D7E-E795-4A89-A814-A02259FD4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E469D3-0FD5-44EC-AECC-F3142D91D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12D8-60E1-448D-BB0A-DFEABC4D1C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676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3B6C737-BDD4-4E53-BF67-9B92D166D0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475B896-364A-4C4A-8378-85C82ADD1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B037D2-145B-4D03-B59C-57A83527A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6EEA-9BAE-42AD-9380-58CC344EA7A1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04E550-4511-461D-855B-FEB06EC6F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FBD272-62B8-439B-B452-0CCD21F01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12D8-60E1-448D-BB0A-DFEABC4D1C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62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6ABA82-3AD5-44AD-9983-E11F937EC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43699B-DF19-4FA4-855D-40EA9D591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209D95-6843-4FB2-BB85-32B617FFB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6EEA-9BAE-42AD-9380-58CC344EA7A1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2A1DA5-5EBA-41F1-9BAA-81682B24B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FFBDA6-D889-4056-B1D1-1948AFB00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12D8-60E1-448D-BB0A-DFEABC4D1C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74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8E1EEA-CEB0-44FA-9EB8-720EC002D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3A0D10-8841-4236-B7C1-8464691E5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7880C6-C4DC-47EA-AAC2-0B24741E0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6EEA-9BAE-42AD-9380-58CC344EA7A1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BD1C1A-AEF6-4E6C-A6F9-0A063319F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E5D19C-FF1A-4DAD-9256-D0962F84A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12D8-60E1-448D-BB0A-DFEABC4D1C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43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49133E-5CE3-417A-8134-1CC20E5FB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A83D44-961A-40D9-BA4F-F8024734B5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BBAC31D-C05F-4A11-AC51-51FD33DB9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2B86C8-09A3-45E6-BE15-10FBC916E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6EEA-9BAE-42AD-9380-58CC344EA7A1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B0E473-70FD-4599-A31E-AE1FCE535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9E1BA8-53A2-427F-8439-60D83819B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12D8-60E1-448D-BB0A-DFEABC4D1C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62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E18518-19B7-4478-9DF0-AEBC4EF91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6AAA3C-2048-493A-8F4A-BF0077C4C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AE19C2B-1E98-4D18-894D-FE7F47B5E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9089664-832B-4F1B-A282-F8232EDA84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0E0F49E-ECBD-434D-A683-FB24F3EA70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BCAA041-B8D9-43F2-84B3-8DEB59C2C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6EEA-9BAE-42AD-9380-58CC344EA7A1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3C931FB-4FED-46C0-8DE4-48A246728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59D4B31-1E93-416C-A5AF-242AA18BE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12D8-60E1-448D-BB0A-DFEABC4D1C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13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8B70E2-F5C0-4502-AC9D-A98C662E2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ED03B88-D849-43CD-AA58-92424D558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6EEA-9BAE-42AD-9380-58CC344EA7A1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42DFC4-46E2-45E6-AB3F-F25D7E1D3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14C2887-ED66-4444-A38A-DF5C06941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12D8-60E1-448D-BB0A-DFEABC4D1C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706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433CC43-2145-46D4-B565-2F4F25F2C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6EEA-9BAE-42AD-9380-58CC344EA7A1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FC3FDC4-4F94-4E51-B576-1331381DD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1529D25-77D7-4A3F-9DFC-A9704C106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12D8-60E1-448D-BB0A-DFEABC4D1C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27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AA6076-83FE-452C-8889-5A140896E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32B5C6-518E-4C71-A104-64E87A5CB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957666B-545D-48B4-AD66-F40458213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F38F65-CFA5-47AC-A862-D15FD9842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6EEA-9BAE-42AD-9380-58CC344EA7A1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D06748-DE0C-429C-8DDC-9645D058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F578EB-4776-4AF8-AD3D-48E61B282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12D8-60E1-448D-BB0A-DFEABC4D1C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121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909E7-F851-4410-BD3B-83BC5970F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A89DDE5-17E5-4DC9-AA2A-76B9271B1F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125E52-33C9-4D7C-B8CB-465FE8ECC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150129-C4B1-4C17-805F-93EF59A18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56EEA-9BAE-42AD-9380-58CC344EA7A1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020A8C-B141-4809-9322-FC9C4600B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63BB05-FB15-4045-BD66-39A0CF79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12D8-60E1-448D-BB0A-DFEABC4D1C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162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B68DE1E-3769-4FB9-BCEE-4E577A15B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FBA7EF-7DA0-401E-B6BD-6BE6CB519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403D4F-DFEE-46B6-8029-5CC89557F2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56EEA-9BAE-42AD-9380-58CC344EA7A1}" type="datetimeFigureOut">
              <a:rPr lang="cs-CZ" smtClean="0"/>
              <a:t>25.02.2020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EDAF4E-108A-436D-809E-513880434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11B3E1-A83A-4B46-918A-7CAB00D890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D12D8-60E1-448D-BB0A-DFEABC4D1C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51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3">
            <a:extLst>
              <a:ext uri="{FF2B5EF4-FFF2-40B4-BE49-F238E27FC236}">
                <a16:creationId xmlns:a16="http://schemas.microsoft.com/office/drawing/2014/main" id="{6F9EB9F2-07E2-4D64-BBD8-BB5B217F1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EA985A-A4B2-4B47-8ED6-EAA9FD068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588" y="965199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OBJEVENÍ BRAZÍLIE </a:t>
            </a:r>
            <a:br>
              <a:rPr lang="en-US" sz="54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54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A POČÁTKY JEJÍ KOLONIZACE</a:t>
            </a:r>
            <a:br>
              <a:rPr lang="en-US" sz="54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</a:br>
            <a:endParaRPr lang="en-US" sz="54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1" name="Straight Connector 15">
            <a:extLst>
              <a:ext uri="{FF2B5EF4-FFF2-40B4-BE49-F238E27FC236}">
                <a16:creationId xmlns:a16="http://schemas.microsoft.com/office/drawing/2014/main" id="{F0C57C7C-DFE9-4A1E-B7A9-DF40E633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3929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29AFFA-6C32-45E7-BAB6-C901F3A48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D4890F-2588-4B7C-9F27-D6F9FAF78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Přestože byly námořní cesty z části soukromou záležitostí, byly</a:t>
            </a:r>
          </a:p>
          <a:p>
            <a:pPr marL="0" indent="0">
              <a:buNone/>
            </a:pPr>
            <a:r>
              <a:rPr lang="cs-CZ" dirty="0"/>
              <a:t>          financovány královskou rodinou a podléhaly přímému dohledu krále.</a:t>
            </a:r>
          </a:p>
          <a:p>
            <a:pPr marL="0" indent="0">
              <a:buNone/>
            </a:pPr>
            <a:r>
              <a:rPr lang="cs-CZ" dirty="0"/>
              <a:t>Účastníci plavby byli velkoryse kompenzováni, aby všechna ta rizika</a:t>
            </a:r>
          </a:p>
          <a:p>
            <a:pPr marL="0" indent="0">
              <a:buNone/>
            </a:pPr>
            <a:r>
              <a:rPr lang="cs-CZ" dirty="0"/>
              <a:t>          stála za to - výměnou si ale monarchie nechávala právo na kontrolu</a:t>
            </a:r>
          </a:p>
          <a:p>
            <a:pPr marL="0" indent="0">
              <a:buNone/>
            </a:pPr>
            <a:r>
              <a:rPr lang="cs-CZ" dirty="0"/>
              <a:t>          veškerých výdobytků, na rozdělení území a na monopol ze zisků.</a:t>
            </a:r>
          </a:p>
          <a:p>
            <a:pPr marL="0" indent="0">
              <a:buNone/>
            </a:pPr>
            <a:r>
              <a:rPr lang="cs-CZ" dirty="0"/>
              <a:t>Výprava jako byla ta </a:t>
            </a:r>
            <a:r>
              <a:rPr lang="cs-CZ" dirty="0" err="1"/>
              <a:t>Cabralova</a:t>
            </a:r>
            <a:r>
              <a:rPr lang="cs-CZ" dirty="0"/>
              <a:t>, musela být oslavována se všemi rituály</a:t>
            </a:r>
          </a:p>
          <a:p>
            <a:pPr marL="0" indent="0">
              <a:buNone/>
            </a:pPr>
            <a:r>
              <a:rPr lang="cs-CZ" dirty="0"/>
              <a:t>       -  </a:t>
            </a:r>
            <a:r>
              <a:rPr lang="cs-CZ" dirty="0" err="1"/>
              <a:t>Cabralova</a:t>
            </a:r>
            <a:r>
              <a:rPr lang="cs-CZ" dirty="0"/>
              <a:t> expedice vyplula z ústí Teja 9. března 1500 v poledne a</a:t>
            </a:r>
          </a:p>
          <a:p>
            <a:pPr marL="0" indent="0">
              <a:buNone/>
            </a:pPr>
            <a:r>
              <a:rPr lang="cs-CZ" dirty="0"/>
              <a:t>         čítala 13 lodí (1000 mužů, z nich 700 vojáků) </a:t>
            </a:r>
          </a:p>
          <a:p>
            <a:pPr marL="0" indent="0">
              <a:buNone/>
            </a:pPr>
            <a:r>
              <a:rPr lang="cs-CZ" dirty="0"/>
              <a:t>     Den před vyplutím se výpravě dostalo veřejného rozloučení,</a:t>
            </a:r>
          </a:p>
          <a:p>
            <a:pPr marL="0" indent="0">
              <a:buNone/>
            </a:pPr>
            <a:r>
              <a:rPr lang="cs-CZ" dirty="0"/>
              <a:t>        které zahrnovalo i sloužení mše za přítomnosti krále.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2609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41A7F5-CCCC-406C-A923-19523060F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E6E695-12C3-42CB-8CC1-F81F7E963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/>
              <a:t>Cabralovo</a:t>
            </a:r>
            <a:r>
              <a:rPr lang="cs-CZ" dirty="0"/>
              <a:t> loďstvo vyplulo směrem na Kapverdské ostrovy a pak, aby se</a:t>
            </a:r>
          </a:p>
          <a:p>
            <a:pPr marL="0" indent="0">
              <a:buNone/>
            </a:pPr>
            <a:r>
              <a:rPr lang="cs-CZ" dirty="0"/>
              <a:t>            vyvarovalo bezvětří, se pustilo na širé moře.</a:t>
            </a:r>
          </a:p>
          <a:p>
            <a:pPr marL="0" indent="0">
              <a:buNone/>
            </a:pPr>
            <a:r>
              <a:rPr lang="cs-CZ" dirty="0"/>
              <a:t> 9. dubna překročilo rovník a 21. dubna zahlédli námořníci  první známky</a:t>
            </a:r>
          </a:p>
          <a:p>
            <a:pPr marL="0" indent="0">
              <a:buNone/>
            </a:pPr>
            <a:r>
              <a:rPr lang="cs-CZ" dirty="0"/>
              <a:t>           pevniny.</a:t>
            </a:r>
          </a:p>
          <a:p>
            <a:pPr marL="0" indent="0">
              <a:buNone/>
            </a:pPr>
            <a:r>
              <a:rPr lang="cs-CZ" dirty="0"/>
              <a:t> O den později připluli k brazilskému pobřeží, kterému dali jméno</a:t>
            </a:r>
          </a:p>
          <a:p>
            <a:pPr marL="0" indent="0">
              <a:buNone/>
            </a:pPr>
            <a:r>
              <a:rPr lang="cs-CZ" dirty="0"/>
              <a:t>         Země Pravého Kříže (</a:t>
            </a:r>
            <a:r>
              <a:rPr lang="cs-CZ" dirty="0" err="1"/>
              <a:t>Terra</a:t>
            </a:r>
            <a:r>
              <a:rPr lang="cs-CZ" dirty="0"/>
              <a:t> de Vera </a:t>
            </a:r>
            <a:r>
              <a:rPr lang="cs-CZ" dirty="0" err="1"/>
              <a:t>Cruz</a:t>
            </a:r>
            <a:r>
              <a:rPr lang="cs-CZ" dirty="0"/>
              <a:t>).</a:t>
            </a:r>
          </a:p>
          <a:p>
            <a:pPr marL="0" indent="0">
              <a:buNone/>
            </a:pPr>
            <a:r>
              <a:rPr lang="cs-CZ" dirty="0"/>
              <a:t>Z 26. dubna pocházejí první dva zápisy o nové zemi: </a:t>
            </a:r>
          </a:p>
          <a:p>
            <a:pPr marL="0" indent="0">
              <a:buNone/>
            </a:pPr>
            <a:r>
              <a:rPr lang="cs-CZ" dirty="0"/>
              <a:t>    - Mistr Jan (Španěl </a:t>
            </a:r>
            <a:r>
              <a:rPr lang="cs-CZ" dirty="0" err="1"/>
              <a:t>João</a:t>
            </a:r>
            <a:r>
              <a:rPr lang="cs-CZ" dirty="0"/>
              <a:t> </a:t>
            </a:r>
            <a:r>
              <a:rPr lang="cs-CZ" dirty="0" err="1"/>
              <a:t>Faras</a:t>
            </a:r>
            <a:r>
              <a:rPr lang="cs-CZ" dirty="0"/>
              <a:t>) popsal noční oblohu a s ní Jižní kříž</a:t>
            </a:r>
          </a:p>
          <a:p>
            <a:pPr marL="0" indent="0">
              <a:buNone/>
            </a:pPr>
            <a:r>
              <a:rPr lang="cs-CZ" dirty="0"/>
              <a:t>    - Pero Vaz de </a:t>
            </a:r>
            <a:r>
              <a:rPr lang="cs-CZ" dirty="0" err="1"/>
              <a:t>Caminha</a:t>
            </a:r>
            <a:r>
              <a:rPr lang="cs-CZ" dirty="0"/>
              <a:t> napsal slavný dopis o nalezení Brazílie</a:t>
            </a:r>
          </a:p>
          <a:p>
            <a:pPr marL="0" indent="0">
              <a:buNone/>
            </a:pPr>
            <a:r>
              <a:rPr lang="cs-CZ" dirty="0"/>
              <a:t>        adresovaný králi Manuelovi. </a:t>
            </a:r>
          </a:p>
        </p:txBody>
      </p:sp>
    </p:spTree>
    <p:extLst>
      <p:ext uri="{BB962C8B-B14F-4D97-AF65-F5344CB8AC3E}">
        <p14:creationId xmlns:p14="http://schemas.microsoft.com/office/powerpoint/2010/main" val="2925246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405044-1DA8-4866-ACFC-850B2E1FC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BC3BCD-04D9-4246-AA4F-E9BBC5317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err="1"/>
              <a:t>Caminha</a:t>
            </a:r>
            <a:r>
              <a:rPr lang="cs-CZ" dirty="0"/>
              <a:t>, v té době již 50 letý,  byl písařem na </a:t>
            </a:r>
            <a:r>
              <a:rPr lang="cs-CZ" dirty="0" err="1"/>
              <a:t>Cabralově</a:t>
            </a:r>
            <a:r>
              <a:rPr lang="cs-CZ" dirty="0"/>
              <a:t> lodi</a:t>
            </a:r>
          </a:p>
          <a:p>
            <a:pPr marL="0" indent="0">
              <a:buNone/>
            </a:pPr>
            <a:r>
              <a:rPr lang="cs-CZ" dirty="0"/>
              <a:t>     – u dvora se těšil velké důvěře, sloužil již králi Alfonsovi V., Janovi II. a</a:t>
            </a:r>
          </a:p>
          <a:p>
            <a:pPr marL="0" indent="0">
              <a:buNone/>
            </a:pPr>
            <a:r>
              <a:rPr lang="cs-CZ" dirty="0"/>
              <a:t>        Manuelovi I.  </a:t>
            </a:r>
          </a:p>
          <a:p>
            <a:pPr marL="0" indent="0">
              <a:buNone/>
            </a:pPr>
            <a:r>
              <a:rPr lang="cs-CZ" dirty="0"/>
              <a:t>Jeho dopis je považován za jakýsi brazilský rodný list</a:t>
            </a:r>
          </a:p>
          <a:p>
            <a:pPr>
              <a:buFontTx/>
              <a:buChar char="-"/>
            </a:pPr>
            <a:r>
              <a:rPr lang="cs-CZ" dirty="0"/>
              <a:t>je to dlouhý a nadšený popis  země, která byla nalezena včetně nových lidí, které popisuje jako krásné jak tělesně tak i duševně v jejich nevinnosti</a:t>
            </a:r>
          </a:p>
          <a:p>
            <a:pPr marL="0" indent="0">
              <a:buNone/>
            </a:pPr>
            <a:r>
              <a:rPr lang="cs-CZ" dirty="0"/>
              <a:t>Takto se začíná konstruovat obraz „dobrého brazilského divocha“, ze</a:t>
            </a:r>
          </a:p>
          <a:p>
            <a:pPr marL="0" indent="0">
              <a:buNone/>
            </a:pPr>
            <a:r>
              <a:rPr lang="cs-CZ" dirty="0"/>
              <a:t>   kterého budou později vycházet i francouzské popisy a především, v 18.</a:t>
            </a:r>
          </a:p>
          <a:p>
            <a:pPr marL="0" indent="0">
              <a:buNone/>
            </a:pPr>
            <a:r>
              <a:rPr lang="cs-CZ" dirty="0"/>
              <a:t>   století, Jean Jacques Rousseau.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210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599C73-BDA9-4809-BE39-E90C3BDE0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26F3A9-9B13-4E44-A37B-2219A6DED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Portugalci ze začátku nejevili velký zájem o nové území, ostatní námořní mocnosti je však</a:t>
            </a:r>
          </a:p>
          <a:p>
            <a:pPr marL="0" indent="0">
              <a:buNone/>
            </a:pPr>
            <a:r>
              <a:rPr lang="cs-CZ" dirty="0"/>
              <a:t>dlouho v klidu nenechaly. Španělé začali obsazovat severozápad Jižní Ameriky a</a:t>
            </a:r>
          </a:p>
          <a:p>
            <a:pPr marL="0" indent="0">
              <a:buNone/>
            </a:pPr>
            <a:r>
              <a:rPr lang="cs-CZ" dirty="0"/>
              <a:t>Angličané a Francouzi veřejně zpochybňovali dohodu z </a:t>
            </a:r>
            <a:r>
              <a:rPr lang="cs-CZ" dirty="0" err="1"/>
              <a:t>Tordesillas</a:t>
            </a:r>
            <a:r>
              <a:rPr lang="cs-CZ" dirty="0"/>
              <a:t>, a začali</a:t>
            </a:r>
          </a:p>
          <a:p>
            <a:pPr marL="0" indent="0">
              <a:buNone/>
            </a:pPr>
            <a:r>
              <a:rPr lang="cs-CZ" dirty="0"/>
              <a:t>napadat a okupovat různé části pobřeží.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Již v roce 1530 bylo králi Janovi III. jasné, že smlouva podepsaná papežem nebude stačit k</a:t>
            </a:r>
          </a:p>
          <a:p>
            <a:pPr marL="0" indent="0">
              <a:buNone/>
            </a:pPr>
            <a:r>
              <a:rPr lang="cs-CZ" dirty="0"/>
              <a:t> zastavení francouzských korzárů. Vyřešil to novou kolonizační politikou tzv. dědičných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err="1"/>
              <a:t>kapitánií</a:t>
            </a:r>
            <a:r>
              <a:rPr lang="cs-CZ" dirty="0"/>
              <a:t> – územních celků, které byly dávány portugalské drobné šlechtě, která je mohla</a:t>
            </a:r>
          </a:p>
          <a:p>
            <a:pPr marL="0" indent="0">
              <a:buNone/>
            </a:pPr>
            <a:r>
              <a:rPr lang="cs-CZ" dirty="0"/>
              <a:t> využívat a jejich potomci je dědili.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173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B1102-9816-4E0F-A006-4A99D62C6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AAAD67-AA9B-4F63-966B-97999824C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V roce 1534 byla Brazílie rozdělena na 14 </a:t>
            </a:r>
            <a:r>
              <a:rPr lang="cs-CZ" dirty="0" err="1"/>
              <a:t>kapitánií</a:t>
            </a:r>
            <a:r>
              <a:rPr lang="cs-CZ" dirty="0"/>
              <a:t>. Vzhledem k tomu, že vnitrozemí</a:t>
            </a:r>
          </a:p>
          <a:p>
            <a:pPr marL="0" indent="0">
              <a:buNone/>
            </a:pPr>
            <a:r>
              <a:rPr lang="cs-CZ" dirty="0"/>
              <a:t> nebylo prozkoumané, </a:t>
            </a:r>
            <a:r>
              <a:rPr lang="cs-CZ" dirty="0" err="1"/>
              <a:t>kapitánie</a:t>
            </a:r>
            <a:r>
              <a:rPr lang="cs-CZ" dirty="0"/>
              <a:t> byly v podstatě vodorovné pruhy, které směřovaly</a:t>
            </a:r>
          </a:p>
          <a:p>
            <a:pPr marL="0" indent="0">
              <a:buNone/>
            </a:pPr>
            <a:r>
              <a:rPr lang="cs-CZ" dirty="0"/>
              <a:t> od pobřeží směrem do vnitrozemí – majitel </a:t>
            </a:r>
            <a:r>
              <a:rPr lang="cs-CZ" dirty="0" err="1"/>
              <a:t>kapitánie</a:t>
            </a:r>
            <a:r>
              <a:rPr lang="cs-CZ" dirty="0"/>
              <a:t> byl zároveň i nejvyšším</a:t>
            </a:r>
          </a:p>
          <a:p>
            <a:pPr marL="0" indent="0">
              <a:buNone/>
            </a:pPr>
            <a:r>
              <a:rPr lang="cs-CZ" dirty="0"/>
              <a:t> vykonavatelem soudní moci na svém území, a kromě obdělávání půdy mohl i</a:t>
            </a:r>
          </a:p>
          <a:p>
            <a:pPr marL="0" indent="0">
              <a:buNone/>
            </a:pPr>
            <a:r>
              <a:rPr lang="cs-CZ" dirty="0"/>
              <a:t> zotročovat domorodé obyvatelstvo. </a:t>
            </a:r>
          </a:p>
          <a:p>
            <a:pPr marL="0" indent="0">
              <a:buNone/>
            </a:pPr>
            <a:r>
              <a:rPr lang="cs-CZ" dirty="0"/>
              <a:t>Izolace </a:t>
            </a:r>
            <a:r>
              <a:rPr lang="cs-CZ" dirty="0" err="1"/>
              <a:t>kapitánií</a:t>
            </a:r>
            <a:r>
              <a:rPr lang="cs-CZ" dirty="0"/>
              <a:t> se nakonec ukázala neudržitelnou a již v roce 1572 musel být tento systém zrušen.</a:t>
            </a:r>
          </a:p>
          <a:p>
            <a:pPr marL="0" indent="0">
              <a:buNone/>
            </a:pPr>
            <a:r>
              <a:rPr lang="cs-CZ" dirty="0"/>
              <a:t>V roce 1572 tak portugalská koruna rozdělila Brazílii na dvě území, každé s příslušnou vládou</a:t>
            </a:r>
          </a:p>
          <a:p>
            <a:pPr>
              <a:buFontTx/>
              <a:buChar char="-"/>
            </a:pPr>
            <a:r>
              <a:rPr lang="cs-CZ" dirty="0"/>
              <a:t>Severní vláda (</a:t>
            </a:r>
            <a:r>
              <a:rPr lang="cs-CZ" dirty="0" err="1"/>
              <a:t>Governo</a:t>
            </a:r>
            <a:r>
              <a:rPr lang="cs-CZ" dirty="0"/>
              <a:t> do </a:t>
            </a:r>
            <a:r>
              <a:rPr lang="cs-CZ" dirty="0" err="1"/>
              <a:t>Norte</a:t>
            </a:r>
            <a:r>
              <a:rPr lang="cs-CZ" dirty="0"/>
              <a:t>) hlavním městem byl Salvador </a:t>
            </a:r>
          </a:p>
          <a:p>
            <a:pPr>
              <a:buFontTx/>
              <a:buChar char="-"/>
            </a:pPr>
            <a:r>
              <a:rPr lang="cs-CZ" dirty="0"/>
              <a:t>Jižní vláda (</a:t>
            </a:r>
            <a:r>
              <a:rPr lang="cs-CZ" dirty="0" err="1"/>
              <a:t>Governo</a:t>
            </a:r>
            <a:r>
              <a:rPr lang="cs-CZ" dirty="0"/>
              <a:t> do </a:t>
            </a:r>
            <a:r>
              <a:rPr lang="cs-CZ" dirty="0" err="1"/>
              <a:t>Sul</a:t>
            </a:r>
            <a:r>
              <a:rPr lang="cs-CZ" dirty="0"/>
              <a:t>) s hlavním městem v Riu de </a:t>
            </a:r>
            <a:r>
              <a:rPr lang="cs-CZ" dirty="0" err="1"/>
              <a:t>Janeiru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    - hranicí byla Zátoka všech svatých (</a:t>
            </a:r>
            <a:r>
              <a:rPr lang="cs-CZ" dirty="0" err="1"/>
              <a:t>Baía</a:t>
            </a:r>
            <a:r>
              <a:rPr lang="cs-CZ" dirty="0"/>
              <a:t> de </a:t>
            </a:r>
            <a:r>
              <a:rPr lang="cs-CZ" dirty="0" err="1"/>
              <a:t>Todos</a:t>
            </a:r>
            <a:r>
              <a:rPr lang="cs-CZ" dirty="0"/>
              <a:t> os Santos) u města Salvadoru</a:t>
            </a:r>
          </a:p>
          <a:p>
            <a:pPr marL="0" indent="0">
              <a:buNone/>
            </a:pPr>
            <a:r>
              <a:rPr lang="cs-CZ" dirty="0"/>
              <a:t>Díky tomuto administrativnímu členění se od začátku vytvářela území uvnitř dalších</a:t>
            </a:r>
          </a:p>
          <a:p>
            <a:pPr marL="0" indent="0">
              <a:buNone/>
            </a:pPr>
            <a:r>
              <a:rPr lang="cs-CZ" dirty="0"/>
              <a:t>území, která spolu často nebyla nijak propojena.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962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D9AC1-3BDB-48AE-BAB8-0A3BA76D5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SPORY O NÁZEV BRAZÍLIE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F6BEB2-5ED2-4FD0-A103-31C36D8F8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 prvních zprávách od Mistra Jana a Pera Vaze de </a:t>
            </a:r>
            <a:r>
              <a:rPr lang="cs-CZ" dirty="0" err="1"/>
              <a:t>Caminhy</a:t>
            </a:r>
            <a:r>
              <a:rPr lang="cs-CZ" dirty="0"/>
              <a:t> se země</a:t>
            </a:r>
          </a:p>
          <a:p>
            <a:pPr marL="0" indent="0">
              <a:buNone/>
            </a:pPr>
            <a:r>
              <a:rPr lang="cs-CZ" dirty="0"/>
              <a:t> objevuje pod názvem </a:t>
            </a:r>
            <a:r>
              <a:rPr lang="cs-CZ" dirty="0" err="1"/>
              <a:t>Terra</a:t>
            </a:r>
            <a:r>
              <a:rPr lang="cs-CZ" dirty="0"/>
              <a:t> de Vera </a:t>
            </a:r>
            <a:r>
              <a:rPr lang="cs-CZ" dirty="0" err="1"/>
              <a:t>Cruz</a:t>
            </a:r>
            <a:r>
              <a:rPr lang="cs-CZ" dirty="0"/>
              <a:t> (Země Pravého Kříže)</a:t>
            </a:r>
          </a:p>
          <a:p>
            <a:pPr marL="0" indent="0">
              <a:buNone/>
            </a:pPr>
            <a:r>
              <a:rPr lang="cs-CZ" dirty="0"/>
              <a:t> nebo jako </a:t>
            </a:r>
            <a:r>
              <a:rPr lang="cs-CZ" dirty="0" err="1"/>
              <a:t>Terra</a:t>
            </a:r>
            <a:r>
              <a:rPr lang="cs-CZ" dirty="0"/>
              <a:t> de Santa </a:t>
            </a:r>
            <a:r>
              <a:rPr lang="cs-CZ" dirty="0" err="1"/>
              <a:t>Cruz</a:t>
            </a:r>
            <a:r>
              <a:rPr lang="cs-CZ" dirty="0"/>
              <a:t> (Země Svatého Kříže).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 roce 1501 se dokonce objevil i název </a:t>
            </a:r>
            <a:r>
              <a:rPr lang="cs-CZ" dirty="0" err="1"/>
              <a:t>Terra</a:t>
            </a:r>
            <a:r>
              <a:rPr lang="cs-CZ" dirty="0"/>
              <a:t> </a:t>
            </a:r>
            <a:r>
              <a:rPr lang="cs-CZ" dirty="0" err="1"/>
              <a:t>dos</a:t>
            </a:r>
            <a:r>
              <a:rPr lang="cs-CZ" dirty="0"/>
              <a:t> </a:t>
            </a:r>
            <a:r>
              <a:rPr lang="cs-CZ" dirty="0" err="1"/>
              <a:t>Papagaios</a:t>
            </a:r>
            <a:r>
              <a:rPr lang="cs-CZ" dirty="0"/>
              <a:t> (Země</a:t>
            </a:r>
          </a:p>
          <a:p>
            <a:pPr marL="0" indent="0">
              <a:buNone/>
            </a:pPr>
            <a:r>
              <a:rPr lang="cs-CZ" dirty="0"/>
              <a:t> papoušků).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Sám král Manuel ji oficiálně nazýval Zemí Svatého Kříže.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432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E4722-D979-4D52-A07C-9568BF760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5B198A-AA39-4AFF-BB30-A0D2C5A36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K osídlení a kolonizování země bylo potřeba najít ekonomický stimul. Kromě opic a papoušků se na území Brazílie nacházelo dřevo, kterého se využívalo k barvení látek – </a:t>
            </a:r>
            <a:r>
              <a:rPr lang="cs-CZ" dirty="0" err="1"/>
              <a:t>pau</a:t>
            </a:r>
            <a:r>
              <a:rPr lang="cs-CZ" dirty="0"/>
              <a:t> </a:t>
            </a:r>
            <a:r>
              <a:rPr lang="cs-CZ" dirty="0" err="1"/>
              <a:t>brasil</a:t>
            </a:r>
            <a:r>
              <a:rPr lang="cs-CZ" dirty="0"/>
              <a:t> – tento strom byl známý již z Orientu, a byl uznáván za dobré „koření“, které by v Evropě mohlo  vynášet značné zisky.</a:t>
            </a:r>
          </a:p>
          <a:p>
            <a:pPr marL="0" indent="0">
              <a:buNone/>
            </a:pPr>
            <a:r>
              <a:rPr lang="cs-CZ" dirty="0"/>
              <a:t>Strom </a:t>
            </a:r>
            <a:r>
              <a:rPr lang="cs-CZ" dirty="0" err="1"/>
              <a:t>pau</a:t>
            </a:r>
            <a:r>
              <a:rPr lang="cs-CZ" dirty="0"/>
              <a:t> </a:t>
            </a:r>
            <a:r>
              <a:rPr lang="cs-CZ" dirty="0" err="1"/>
              <a:t>brasil</a:t>
            </a:r>
            <a:r>
              <a:rPr lang="cs-CZ" dirty="0"/>
              <a:t> byl vysoký až 15 metrů, vyráběl se z něj luxusní nábytek a získávalo se z něj červené barvivo na barvení látek. Slovo „</a:t>
            </a:r>
            <a:r>
              <a:rPr lang="cs-CZ" dirty="0" err="1"/>
              <a:t>brasil</a:t>
            </a:r>
            <a:r>
              <a:rPr lang="cs-CZ" dirty="0"/>
              <a:t>“ je původem z latinského „</a:t>
            </a:r>
            <a:r>
              <a:rPr lang="cs-CZ" dirty="0" err="1"/>
              <a:t>brasilia</a:t>
            </a:r>
            <a:r>
              <a:rPr lang="cs-CZ" dirty="0"/>
              <a:t>“ - barva řeřavých uhlíků, tedy červená.</a:t>
            </a:r>
          </a:p>
          <a:p>
            <a:pPr marL="0" indent="0">
              <a:buNone/>
            </a:pPr>
            <a:r>
              <a:rPr lang="cs-CZ" dirty="0" err="1"/>
              <a:t>Pau</a:t>
            </a:r>
            <a:r>
              <a:rPr lang="cs-CZ" dirty="0"/>
              <a:t> </a:t>
            </a:r>
            <a:r>
              <a:rPr lang="cs-CZ" dirty="0" err="1"/>
              <a:t>brasil</a:t>
            </a:r>
            <a:r>
              <a:rPr lang="cs-CZ" dirty="0"/>
              <a:t> se v zemi začal těžit již v roce 1502 – portugalská koruna na něj vyhlásila monopol, tak že se mohl vyvážet jen s odváděním daní.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482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DEE09A-C63B-441F-A067-5B3690B90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F7C0FF-A0AF-4B50-AF9A-E5E60FD73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Od roku 1512, kdy se dostalo dřevo na mezinárodní trh, začalo se říkat</a:t>
            </a:r>
          </a:p>
          <a:p>
            <a:pPr marL="0" indent="0">
              <a:buNone/>
            </a:pPr>
            <a:r>
              <a:rPr lang="cs-CZ" dirty="0"/>
              <a:t>         „Brazílie“ celé portugalské Americe. </a:t>
            </a:r>
          </a:p>
          <a:p>
            <a:pPr marL="0" indent="0">
              <a:buNone/>
            </a:pPr>
            <a:r>
              <a:rPr lang="cs-CZ" dirty="0"/>
              <a:t> Ohledně jména se vedl boj mezi církví a světskou mocí</a:t>
            </a:r>
          </a:p>
          <a:p>
            <a:pPr marL="0" indent="0">
              <a:buNone/>
            </a:pPr>
            <a:r>
              <a:rPr lang="cs-CZ" dirty="0"/>
              <a:t>    - křesťanští kronikáři se pohoršovali nad tím, jak může název dřeva,</a:t>
            </a:r>
          </a:p>
          <a:p>
            <a:pPr marL="0" indent="0">
              <a:buNone/>
            </a:pPr>
            <a:r>
              <a:rPr lang="cs-CZ" dirty="0"/>
              <a:t>     kterým se barví látky, nahradit dřevo, na kterém zemřel Ježíš.</a:t>
            </a:r>
          </a:p>
          <a:p>
            <a:pPr marL="0" indent="0">
              <a:buNone/>
            </a:pPr>
            <a:r>
              <a:rPr lang="cs-CZ" dirty="0"/>
              <a:t>     Červená barva brazilského dřeva začala být dokonce spojována s</a:t>
            </a:r>
          </a:p>
          <a:p>
            <a:pPr marL="0" indent="0">
              <a:buNone/>
            </a:pPr>
            <a:r>
              <a:rPr lang="cs-CZ" dirty="0"/>
              <a:t>     ďáblem, který se tak údajně snažil vymazat paměť svatého kříže z</a:t>
            </a:r>
          </a:p>
          <a:p>
            <a:pPr marL="0" indent="0">
              <a:buNone/>
            </a:pPr>
            <a:r>
              <a:rPr lang="cs-CZ" dirty="0"/>
              <a:t>     názvu země.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1535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9F433E-41B4-47B1-893B-DBA1D4A1E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95"/>
            <a:ext cx="10515600" cy="1459194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RÁJ NEBO PEKLO – PŘÍRODA A DOMORODCI OČIMA TEHDEJŠÍCH VĚDCŮ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D96548-06F3-41C6-997A-4CD7BCF0C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Zatímco příroda byla popisována jako ráj na zemi – věčné jaro, příjemné</a:t>
            </a:r>
          </a:p>
          <a:p>
            <a:pPr marL="0" indent="0">
              <a:buNone/>
            </a:pPr>
            <a:r>
              <a:rPr lang="cs-CZ" dirty="0"/>
              <a:t> teploty, spousta papoušků, opic, delfínů a neznámé vegetace,</a:t>
            </a:r>
          </a:p>
          <a:p>
            <a:pPr marL="0" indent="0">
              <a:buNone/>
            </a:pPr>
            <a:r>
              <a:rPr lang="cs-CZ" dirty="0"/>
              <a:t> indiáni do této kategorie nespadali.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Odbornější literatura o domorodém obyvatelstvu se objevuje od druhé</a:t>
            </a:r>
          </a:p>
          <a:p>
            <a:pPr marL="0" indent="0">
              <a:buNone/>
            </a:pPr>
            <a:r>
              <a:rPr lang="cs-CZ" dirty="0"/>
              <a:t>         poloviny 16.století.</a:t>
            </a:r>
          </a:p>
          <a:p>
            <a:pPr marL="0" indent="0">
              <a:buNone/>
            </a:pPr>
            <a:r>
              <a:rPr lang="cs-CZ" dirty="0"/>
              <a:t>Můžeme ji rozdělit na dva druhy:</a:t>
            </a:r>
          </a:p>
          <a:p>
            <a:pPr marL="0" indent="0">
              <a:buNone/>
            </a:pPr>
            <a:r>
              <a:rPr lang="cs-CZ" dirty="0"/>
              <a:t>       – první, psaná autory původem z Iberského poloostrova </a:t>
            </a:r>
          </a:p>
          <a:p>
            <a:pPr marL="0" indent="0">
              <a:buNone/>
            </a:pPr>
            <a:r>
              <a:rPr lang="cs-CZ" dirty="0"/>
              <a:t>                  – projevují se v ní koloniální zájmy</a:t>
            </a:r>
          </a:p>
          <a:p>
            <a:pPr marL="0" indent="0">
              <a:buNone/>
            </a:pPr>
            <a:r>
              <a:rPr lang="cs-CZ" dirty="0"/>
              <a:t>       – druhá, psaná autory ne-iberskými, především Francouzi </a:t>
            </a:r>
          </a:p>
          <a:p>
            <a:pPr marL="0" indent="0">
              <a:buNone/>
            </a:pPr>
            <a:r>
              <a:rPr lang="cs-CZ" dirty="0"/>
              <a:t>                  – pro ně byli indiáni předmětem reflexe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199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AD32B7-47CB-44FA-ADBD-5706E63E9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D3432A-8EDB-43E2-9F0B-B679AC386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Zaměřme se ale nejprve na iberské, především portugalské autory </a:t>
            </a:r>
          </a:p>
          <a:p>
            <a:pPr marL="0" indent="0">
              <a:buNone/>
            </a:pPr>
            <a:r>
              <a:rPr lang="cs-CZ" dirty="0"/>
              <a:t>      – jaký byl onen koloniální zájem?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zásadě bylo nutné přilákat nové osadníky i nové investice a zároveň</a:t>
            </a:r>
          </a:p>
          <a:p>
            <a:pPr marL="0" indent="0">
              <a:buNone/>
            </a:pPr>
            <a:r>
              <a:rPr lang="cs-CZ" dirty="0"/>
              <a:t> zdůvodnit zotročování a násilí páchané na původním obyvatelstvu</a:t>
            </a:r>
          </a:p>
          <a:p>
            <a:pPr marL="0" indent="0">
              <a:buNone/>
            </a:pPr>
            <a:r>
              <a:rPr lang="cs-CZ" dirty="0"/>
              <a:t>  - v těchto zprávách tak nacházíme popis rajské přírody i klimatu a</a:t>
            </a:r>
          </a:p>
          <a:p>
            <a:pPr marL="0" indent="0">
              <a:buNone/>
            </a:pPr>
            <a:r>
              <a:rPr lang="cs-CZ" dirty="0"/>
              <a:t>     pohoršování se nad neexistencí jakýchkoliv morálních pravidel u</a:t>
            </a:r>
          </a:p>
          <a:p>
            <a:pPr marL="0" indent="0">
              <a:buNone/>
            </a:pPr>
            <a:r>
              <a:rPr lang="cs-CZ" dirty="0"/>
              <a:t>     domorodců</a:t>
            </a:r>
          </a:p>
        </p:txBody>
      </p:sp>
    </p:spTree>
    <p:extLst>
      <p:ext uri="{BB962C8B-B14F-4D97-AF65-F5344CB8AC3E}">
        <p14:creationId xmlns:p14="http://schemas.microsoft.com/office/powerpoint/2010/main" val="3514432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7DAE4FE-1444-4A88-AA48-6F703AE23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5400" dirty="0">
                <a:solidFill>
                  <a:srgbClr val="FFFFFF"/>
                </a:solidFill>
              </a:rPr>
              <a:t>BRAZÍLIE</a:t>
            </a:r>
            <a:endParaRPr lang="en-US" sz="5400" dirty="0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Zástupný obsah 8" descr="Obsah obrázku text, mapa&#10;&#10;Popis byl vytvořen automaticky">
            <a:extLst>
              <a:ext uri="{FF2B5EF4-FFF2-40B4-BE49-F238E27FC236}">
                <a16:creationId xmlns:a16="http://schemas.microsoft.com/office/drawing/2014/main" id="{7F431D4E-DA9D-44B9-A8FD-67419696227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358" y="2426818"/>
            <a:ext cx="2818334" cy="3997637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Zástupný obsah 6" descr="Obsah obrázku text, mapa&#10;&#10;Popis byl vytvořen automaticky">
            <a:extLst>
              <a:ext uri="{FF2B5EF4-FFF2-40B4-BE49-F238E27FC236}">
                <a16:creationId xmlns:a16="http://schemas.microsoft.com/office/drawing/2014/main" id="{46C943F4-787E-40FE-8BF9-05487AA1F7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213" y="2426818"/>
            <a:ext cx="3997637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135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9DEC3-BB41-40A9-B692-D7C846AC1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A7B064-EB34-4766-A6E6-51B79D12E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Kanonickým autorem tohoto období je </a:t>
            </a:r>
            <a:r>
              <a:rPr lang="cs-CZ" b="1" dirty="0"/>
              <a:t>Pero de </a:t>
            </a:r>
            <a:r>
              <a:rPr lang="cs-CZ" b="1" dirty="0" err="1"/>
              <a:t>Magalhães</a:t>
            </a:r>
            <a:r>
              <a:rPr lang="cs-CZ" b="1" dirty="0"/>
              <a:t> </a:t>
            </a:r>
            <a:r>
              <a:rPr lang="cs-CZ" b="1" dirty="0" err="1"/>
              <a:t>Gândavo</a:t>
            </a:r>
            <a:r>
              <a:rPr lang="cs-CZ" dirty="0"/>
              <a:t>, písař v</a:t>
            </a:r>
          </a:p>
          <a:p>
            <a:pPr marL="0" indent="0">
              <a:buNone/>
            </a:pPr>
            <a:r>
              <a:rPr lang="cs-CZ" dirty="0"/>
              <a:t> královských službách – jeho dvě knihy, první z roku 1570 </a:t>
            </a:r>
            <a:r>
              <a:rPr lang="cs-CZ" b="1" i="1" dirty="0" err="1"/>
              <a:t>Tratado</a:t>
            </a:r>
            <a:r>
              <a:rPr lang="cs-CZ" b="1" i="1" dirty="0"/>
              <a:t> da </a:t>
            </a:r>
            <a:r>
              <a:rPr lang="cs-CZ" b="1" i="1" dirty="0" err="1"/>
              <a:t>Terra</a:t>
            </a:r>
            <a:r>
              <a:rPr lang="cs-CZ" b="1" i="1" dirty="0"/>
              <a:t> do </a:t>
            </a:r>
            <a:r>
              <a:rPr lang="cs-CZ" b="1" i="1" dirty="0" err="1"/>
              <a:t>Brasil</a:t>
            </a:r>
            <a:r>
              <a:rPr lang="cs-CZ" b="1" i="1" dirty="0"/>
              <a:t> </a:t>
            </a:r>
            <a:r>
              <a:rPr lang="cs-CZ" dirty="0"/>
              <a:t> a druhá, z roku 1576,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i="1" dirty="0" err="1"/>
              <a:t>História</a:t>
            </a:r>
            <a:r>
              <a:rPr lang="cs-CZ" b="1" i="1" dirty="0"/>
              <a:t> da </a:t>
            </a:r>
            <a:r>
              <a:rPr lang="cs-CZ" b="1" i="1" dirty="0" err="1"/>
              <a:t>Província</a:t>
            </a:r>
            <a:r>
              <a:rPr lang="cs-CZ" dirty="0"/>
              <a:t>,  si kladou za cíl motivovat imigraci a investice Portugalců do nové kolonie</a:t>
            </a:r>
          </a:p>
          <a:p>
            <a:pPr marL="0" indent="0">
              <a:buNone/>
            </a:pPr>
            <a:r>
              <a:rPr lang="cs-CZ" dirty="0"/>
              <a:t>    - zcela logicky tak popisuje plodnost brazilské půdy, příjemné klima, které přirovnává k věčnému jaru a</a:t>
            </a:r>
          </a:p>
          <a:p>
            <a:pPr marL="0" indent="0">
              <a:buNone/>
            </a:pPr>
            <a:r>
              <a:rPr lang="cs-CZ" dirty="0"/>
              <a:t>      zároveň zdůrazňuje zkaženost místního obyvatelstva. </a:t>
            </a:r>
          </a:p>
          <a:p>
            <a:pPr marL="0" indent="0">
              <a:buNone/>
            </a:pPr>
            <a:r>
              <a:rPr lang="cs-CZ" dirty="0"/>
              <a:t>Metaforicky to </a:t>
            </a:r>
            <a:r>
              <a:rPr lang="cs-CZ" dirty="0" err="1"/>
              <a:t>Gândavo</a:t>
            </a:r>
            <a:r>
              <a:rPr lang="cs-CZ" dirty="0"/>
              <a:t> vyjadřuje ve své první knize tak, že v domorodých jazycích chybějí tři písmena, F, L a R</a:t>
            </a:r>
          </a:p>
          <a:p>
            <a:pPr marL="0" indent="0">
              <a:buNone/>
            </a:pPr>
            <a:r>
              <a:rPr lang="cs-CZ" dirty="0"/>
              <a:t>         – indiáni tak neznají </a:t>
            </a:r>
            <a:r>
              <a:rPr lang="cs-CZ" dirty="0" err="1"/>
              <a:t>Fé</a:t>
            </a:r>
            <a:r>
              <a:rPr lang="cs-CZ" dirty="0"/>
              <a:t>, Lei a Rei, tedy Víru, Zákon ani Krále.</a:t>
            </a:r>
          </a:p>
          <a:p>
            <a:pPr marL="0" indent="0">
              <a:buNone/>
            </a:pPr>
            <a:r>
              <a:rPr lang="cs-CZ" dirty="0"/>
              <a:t>Popisoval rovněž podivné zvyky indiánů: bydlí v lidnatých vesnicích, místo postelí mají natažené sítě a všichni</a:t>
            </a:r>
          </a:p>
          <a:p>
            <a:pPr marL="0" indent="0">
              <a:buNone/>
            </a:pPr>
            <a:r>
              <a:rPr lang="cs-CZ" dirty="0"/>
              <a:t>    spí/obcují jedni s druhými bez jakýchkoliv společenských pravidel. </a:t>
            </a:r>
          </a:p>
          <a:p>
            <a:pPr marL="0" indent="0">
              <a:buNone/>
            </a:pPr>
            <a:r>
              <a:rPr lang="cs-CZ" dirty="0"/>
              <a:t>Navíc jsou velice násilničtí, stále vedou války a svoje zajatce zabíjí a jedí a to kvůli pomstě </a:t>
            </a:r>
          </a:p>
          <a:p>
            <a:pPr marL="0" indent="0">
              <a:buNone/>
            </a:pPr>
            <a:r>
              <a:rPr lang="cs-CZ" dirty="0"/>
              <a:t>– popisuje indiány jako líné, nelidské a kruté, neznají žádné slitování, žijí divoce jako zvířata,</a:t>
            </a:r>
          </a:p>
          <a:p>
            <a:pPr marL="0" indent="0">
              <a:buNone/>
            </a:pPr>
            <a:r>
              <a:rPr lang="cs-CZ" dirty="0"/>
              <a:t>  neví, co je spravedlnost a oddávají se tělesným slastem jako by ani neměli lidský rozum.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858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3345C-ECC2-4ADE-8974-0E06DC6F7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2C4C4B-0A0A-4B3B-A250-D10DCC777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Francie měla k brazilské kolonii jiný vztah: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V roce 1550 se v Rouenu konala „brazilská slavnost“ za přítomnosti</a:t>
            </a:r>
          </a:p>
          <a:p>
            <a:pPr marL="0" indent="0">
              <a:buNone/>
            </a:pPr>
            <a:r>
              <a:rPr lang="cs-CZ" dirty="0"/>
              <a:t> francouzského krále Jindřicha II a regentky Kateřiny Medicejské</a:t>
            </a:r>
          </a:p>
          <a:p>
            <a:pPr>
              <a:buFontTx/>
              <a:buChar char="-"/>
            </a:pPr>
            <a:r>
              <a:rPr lang="cs-CZ" dirty="0"/>
              <a:t>aby byla slavnost hodna královských hostů, obyvatelé postavili obelisky,</a:t>
            </a:r>
          </a:p>
          <a:p>
            <a:pPr marL="0" indent="0">
              <a:buNone/>
            </a:pPr>
            <a:r>
              <a:rPr lang="cs-CZ" dirty="0"/>
              <a:t>   obětní oltáře, vítězné oblouky a v těchto kulisách se odehrála slavnost Nového světa.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Největší atrakcí bylo 50 indiánů z kmene </a:t>
            </a:r>
            <a:r>
              <a:rPr lang="cs-CZ" dirty="0" err="1"/>
              <a:t>Tupinambá</a:t>
            </a:r>
            <a:r>
              <a:rPr lang="cs-CZ" dirty="0"/>
              <a:t>, kteří byli spojenci Francouzů a</a:t>
            </a:r>
          </a:p>
          <a:p>
            <a:pPr marL="0" indent="0">
              <a:buNone/>
            </a:pPr>
            <a:r>
              <a:rPr lang="cs-CZ" dirty="0"/>
              <a:t>  nepřáteli Portugalců - ti před místní šlechtou simulovali bitvu na březích řeky Seiny.</a:t>
            </a:r>
          </a:p>
          <a:p>
            <a:pPr marL="0" indent="0">
              <a:buNone/>
            </a:pPr>
            <a:r>
              <a:rPr lang="cs-CZ" dirty="0"/>
              <a:t>Aby bylo představení zajímavější, bylo k nim přimícháno ještě 250 figurantů v</a:t>
            </a:r>
          </a:p>
          <a:p>
            <a:pPr marL="0" indent="0">
              <a:buNone/>
            </a:pPr>
            <a:r>
              <a:rPr lang="cs-CZ" dirty="0"/>
              <a:t>evropském dobovém oblečení. Simulovaly se rovněž výjevy z lovu a milostného života,</a:t>
            </a:r>
          </a:p>
          <a:p>
            <a:pPr marL="0" indent="0">
              <a:buNone/>
            </a:pPr>
            <a:r>
              <a:rPr lang="cs-CZ" dirty="0"/>
              <a:t>kromě toho, že se indiáni procházeli obtěžkáni trsy banánů a s papoušky na ramenou.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67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82869-7D87-4AF0-BF0E-8E98DC4EB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44ED1-8B33-43E9-BB78-118B11B1F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Francouzský humanista Michel Montaigne vyhledal jednoho z indiánů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err="1"/>
              <a:t>Tupinambá</a:t>
            </a:r>
            <a:r>
              <a:rPr lang="cs-CZ" dirty="0"/>
              <a:t>, který se po této slavnosti usadil ve Francii a na základě</a:t>
            </a:r>
          </a:p>
          <a:p>
            <a:pPr marL="0" indent="0">
              <a:buNone/>
            </a:pPr>
            <a:r>
              <a:rPr lang="cs-CZ" dirty="0"/>
              <a:t> rozhovoru s ním, v roce 1580 napsal esej </a:t>
            </a:r>
            <a:r>
              <a:rPr lang="cs-CZ" i="1" dirty="0"/>
              <a:t>Os </a:t>
            </a:r>
            <a:r>
              <a:rPr lang="cs-CZ" i="1" dirty="0" err="1"/>
              <a:t>canibais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jeho kniha je relativizací pohledu na brazilské domorodce </a:t>
            </a:r>
          </a:p>
          <a:p>
            <a:pPr>
              <a:buFontTx/>
              <a:buChar char="-"/>
            </a:pPr>
            <a:r>
              <a:rPr lang="cs-CZ" dirty="0"/>
              <a:t>píše v ní, že v jejich způsobu vedení války je více logiky než v evropském, ale hlavně</a:t>
            </a:r>
          </a:p>
          <a:p>
            <a:pPr marL="0" indent="0">
              <a:buNone/>
            </a:pPr>
            <a:r>
              <a:rPr lang="cs-CZ" dirty="0"/>
              <a:t>   „… nevidím nic barbarského nebo divokého co</a:t>
            </a:r>
          </a:p>
          <a:p>
            <a:pPr marL="0" indent="0">
              <a:buNone/>
            </a:pPr>
            <a:r>
              <a:rPr lang="cs-CZ" dirty="0"/>
              <a:t>    se týče těchto kmenů; ve skutečnosti každý považuje za barbarské</a:t>
            </a:r>
          </a:p>
          <a:p>
            <a:pPr marL="0" indent="0">
              <a:buNone/>
            </a:pPr>
            <a:r>
              <a:rPr lang="cs-CZ" dirty="0"/>
              <a:t>    to, co se odlišuje od mravů jeho země.“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Jeho esej je příkladem humanistického pohledu na svět, který nepovažuje za</a:t>
            </a:r>
          </a:p>
          <a:p>
            <a:pPr marL="0" indent="0">
              <a:buNone/>
            </a:pPr>
            <a:r>
              <a:rPr lang="cs-CZ" dirty="0"/>
              <a:t>nutné problematizovat mravní hodnoty indiánů, ale naopak ty evropské.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139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4BC30-26A9-4614-86A3-B1504FA58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1DD32E-E696-4F41-ADB4-1DDB2F36F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Zmiňme dvě významné knihy, které se dočkaly v tehdejší Francii několika vydání </a:t>
            </a:r>
          </a:p>
          <a:p>
            <a:pPr marL="0" indent="0">
              <a:buNone/>
            </a:pPr>
            <a:r>
              <a:rPr lang="cs-CZ" dirty="0"/>
              <a:t>      - jedna napsaná spojencem </a:t>
            </a:r>
            <a:r>
              <a:rPr lang="cs-CZ" dirty="0" err="1"/>
              <a:t>Tupinambas</a:t>
            </a:r>
            <a:r>
              <a:rPr lang="cs-CZ" dirty="0"/>
              <a:t>, druhá jejich nepřítelem</a:t>
            </a:r>
          </a:p>
          <a:p>
            <a:pPr marL="0" indent="0">
              <a:buNone/>
            </a:pPr>
            <a:r>
              <a:rPr lang="cs-CZ" dirty="0"/>
              <a:t>Tím prvním je francouzský reformní duchovní, který v Brazílii pobýval v době pokusu o</a:t>
            </a:r>
          </a:p>
          <a:p>
            <a:pPr marL="0" indent="0">
              <a:buNone/>
            </a:pPr>
            <a:r>
              <a:rPr lang="cs-CZ" dirty="0"/>
              <a:t> francouzskou kolonizaci oblasti Ria de </a:t>
            </a:r>
            <a:r>
              <a:rPr lang="cs-CZ" dirty="0" err="1"/>
              <a:t>Janeira</a:t>
            </a:r>
            <a:r>
              <a:rPr lang="cs-CZ" dirty="0"/>
              <a:t>, </a:t>
            </a:r>
            <a:r>
              <a:rPr lang="cs-CZ" b="1" dirty="0"/>
              <a:t>Jean de </a:t>
            </a:r>
            <a:r>
              <a:rPr lang="cs-CZ" b="1" dirty="0" err="1"/>
              <a:t>Léry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       Jeho cílem bylo na základě osobní zkušenosti s indiány poukázat na chybné povědomí,</a:t>
            </a:r>
          </a:p>
          <a:p>
            <a:pPr marL="0" indent="0">
              <a:buNone/>
            </a:pPr>
            <a:r>
              <a:rPr lang="cs-CZ" dirty="0"/>
              <a:t>       které se o nich v Evropě vytvořilo. Popisuje pravidla, kterými se řídí vedení válek i pravidla pomsty. </a:t>
            </a:r>
          </a:p>
          <a:p>
            <a:pPr marL="0" indent="0">
              <a:buNone/>
            </a:pPr>
            <a:r>
              <a:rPr lang="cs-CZ" dirty="0"/>
              <a:t>V té době dochází i k rozlišení kanibalismu (ve smyslu živit se lidským masem) a</a:t>
            </a:r>
          </a:p>
          <a:p>
            <a:pPr marL="0" indent="0">
              <a:buNone/>
            </a:pPr>
            <a:r>
              <a:rPr lang="cs-CZ" dirty="0"/>
              <a:t>        antropofagie, kdy je požívání lidského masa součástí rituálu (na ty, kteří maso jedí, přechází</a:t>
            </a:r>
          </a:p>
          <a:p>
            <a:pPr marL="0" indent="0">
              <a:buNone/>
            </a:pPr>
            <a:r>
              <a:rPr lang="cs-CZ" dirty="0"/>
              <a:t>        vlastnosti nepřítele, jako například síla nebo chytrost).</a:t>
            </a:r>
          </a:p>
          <a:p>
            <a:pPr marL="0" indent="0">
              <a:buNone/>
            </a:pPr>
            <a:r>
              <a:rPr lang="cs-CZ" dirty="0"/>
              <a:t>Pojem antropofagie bude velice důležitý pro modernistické hnutí a při formování národní identity.</a:t>
            </a:r>
          </a:p>
          <a:p>
            <a:pPr marL="0" indent="0">
              <a:buNone/>
            </a:pPr>
            <a:r>
              <a:rPr lang="cs-CZ" dirty="0"/>
              <a:t>Pro </a:t>
            </a:r>
            <a:r>
              <a:rPr lang="cs-CZ" dirty="0" err="1"/>
              <a:t>Léryho</a:t>
            </a:r>
            <a:r>
              <a:rPr lang="cs-CZ" dirty="0"/>
              <a:t> měla antropofagie hlubší smysl - viděl ji jako formu vnitřní komunikace, kdy se</a:t>
            </a:r>
          </a:p>
          <a:p>
            <a:pPr marL="0" indent="0">
              <a:buNone/>
            </a:pPr>
            <a:r>
              <a:rPr lang="cs-CZ" dirty="0"/>
              <a:t>       směňovaly hodnoty a symboly. Tímto způsobem se postupně ustavovala nová diskuze o pojetí</a:t>
            </a:r>
          </a:p>
          <a:p>
            <a:pPr marL="0" indent="0">
              <a:buNone/>
            </a:pPr>
            <a:r>
              <a:rPr lang="cs-CZ" dirty="0"/>
              <a:t>       Nového světa jako místa zásadně odlišného od Evropy.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0354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E4594C-CE5C-4801-967A-CC2FF9301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DA235-805C-451D-8FA4-55944AF8A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Druhým autorem je </a:t>
            </a:r>
            <a:r>
              <a:rPr lang="cs-CZ" b="1" dirty="0"/>
              <a:t>Hans </a:t>
            </a:r>
            <a:r>
              <a:rPr lang="cs-CZ" b="1" dirty="0" err="1"/>
              <a:t>Standen</a:t>
            </a:r>
            <a:r>
              <a:rPr lang="cs-CZ" dirty="0"/>
              <a:t>, německý voják a dobrodruh, který do</a:t>
            </a:r>
          </a:p>
          <a:p>
            <a:pPr marL="0" indent="0">
              <a:buNone/>
            </a:pPr>
            <a:r>
              <a:rPr lang="cs-CZ" dirty="0"/>
              <a:t> Brazílie zavítal dvakrát – poprvé připlul na španělské lodi, podruhé na italské.</a:t>
            </a:r>
          </a:p>
          <a:p>
            <a:pPr marL="0" indent="0">
              <a:buNone/>
            </a:pPr>
            <a:r>
              <a:rPr lang="cs-CZ" dirty="0"/>
              <a:t> Když pracoval v malé pevnosti na ostrově </a:t>
            </a:r>
            <a:r>
              <a:rPr lang="cs-CZ" dirty="0" err="1"/>
              <a:t>Santo</a:t>
            </a:r>
            <a:r>
              <a:rPr lang="cs-CZ" dirty="0"/>
              <a:t> </a:t>
            </a:r>
            <a:r>
              <a:rPr lang="cs-CZ" dirty="0" err="1"/>
              <a:t>Amaro</a:t>
            </a:r>
            <a:r>
              <a:rPr lang="cs-CZ" dirty="0"/>
              <a:t>, byl zajat válečníky</a:t>
            </a:r>
          </a:p>
          <a:p>
            <a:pPr marL="0" indent="0">
              <a:buNone/>
            </a:pPr>
            <a:r>
              <a:rPr lang="cs-CZ" dirty="0"/>
              <a:t> kmene </a:t>
            </a:r>
            <a:r>
              <a:rPr lang="cs-CZ" dirty="0" err="1"/>
              <a:t>Tupinambá</a:t>
            </a:r>
            <a:r>
              <a:rPr lang="cs-CZ" dirty="0"/>
              <a:t> a byl s nimi nucen žít těžkých deset a půl měsíce. Během</a:t>
            </a:r>
          </a:p>
          <a:p>
            <a:pPr marL="0" indent="0">
              <a:buNone/>
            </a:pPr>
            <a:r>
              <a:rPr lang="cs-CZ" dirty="0"/>
              <a:t> nich bojoval ze všech sil proti svému snězení </a:t>
            </a:r>
          </a:p>
          <a:p>
            <a:pPr marL="0" indent="0">
              <a:buNone/>
            </a:pPr>
            <a:r>
              <a:rPr lang="cs-CZ" dirty="0"/>
              <a:t>       – vydával se za čaroděje - využil svých zkušeností s přírodním léčením</a:t>
            </a:r>
          </a:p>
          <a:p>
            <a:pPr marL="0" indent="0">
              <a:buNone/>
            </a:pPr>
            <a:r>
              <a:rPr lang="cs-CZ" dirty="0"/>
              <a:t>         a zachránil tak kmen před ničivou epidemií. Během těchto měsíců měl</a:t>
            </a:r>
          </a:p>
          <a:p>
            <a:pPr marL="0" indent="0">
              <a:buNone/>
            </a:pPr>
            <a:r>
              <a:rPr lang="cs-CZ" dirty="0"/>
              <a:t>        dostatek času na to, aby zaznamenal každodenní život v indiánské</a:t>
            </a:r>
          </a:p>
          <a:p>
            <a:pPr marL="0" indent="0">
              <a:buNone/>
            </a:pPr>
            <a:r>
              <a:rPr lang="cs-CZ" dirty="0"/>
              <a:t>         vesnici – to později publikoval v knize </a:t>
            </a:r>
            <a:r>
              <a:rPr lang="cs-CZ" b="1" i="1" dirty="0"/>
              <a:t>Dvě cesty do Brazílie</a:t>
            </a:r>
            <a:r>
              <a:rPr lang="cs-CZ" dirty="0"/>
              <a:t>, která vyšla ve</a:t>
            </a:r>
          </a:p>
          <a:p>
            <a:pPr marL="0" indent="0">
              <a:buNone/>
            </a:pPr>
            <a:r>
              <a:rPr lang="cs-CZ" dirty="0"/>
              <a:t>         Francii a zanedlouho slavila úspěchy v celé Evropě </a:t>
            </a:r>
          </a:p>
          <a:p>
            <a:pPr marL="0" indent="0">
              <a:buNone/>
            </a:pPr>
            <a:r>
              <a:rPr lang="cs-CZ" dirty="0"/>
              <a:t>                  – kniha se dočkala více než dvaceti vydání jen v Německu, a ve své době byla</a:t>
            </a:r>
          </a:p>
          <a:p>
            <a:pPr marL="0" indent="0">
              <a:buNone/>
            </a:pPr>
            <a:r>
              <a:rPr lang="cs-CZ" dirty="0"/>
              <a:t>          přeložena do vlámštiny, holandštiny, latiny, francouzštiny, angličtiny a portugalštiny.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815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C0E94-5B85-4A4A-8B75-39D92DC42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KATECHIZACE PRO JEDNY, ZOTROČOVÁNÍ PRO DRUHÉ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FA3A49-3847-46B0-BA9A-9C4FEF610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Dodnes se vedou spory o stáří původní indiánské populace v obou Amerikách</a:t>
            </a:r>
          </a:p>
          <a:p>
            <a:pPr marL="0" indent="0">
              <a:buNone/>
            </a:pPr>
            <a:r>
              <a:rPr lang="cs-CZ" dirty="0"/>
              <a:t> – odhady doby jejich osídlení se pohybují mezi 12 000 lety až 35 000 lety. </a:t>
            </a:r>
          </a:p>
          <a:p>
            <a:pPr marL="0" indent="0">
              <a:buNone/>
            </a:pPr>
            <a:r>
              <a:rPr lang="cs-CZ" dirty="0"/>
              <a:t>Po příchodu Evropanů došlo k jejich radikálnímu poklesu. </a:t>
            </a:r>
          </a:p>
          <a:p>
            <a:pPr marL="0" indent="0">
              <a:buNone/>
            </a:pPr>
            <a:r>
              <a:rPr lang="cs-CZ" dirty="0"/>
              <a:t>Jen v Brazílii, kde se v roce 1500 pohyboval počet indiánů v řádu miliónů se zredukoval na</a:t>
            </a:r>
          </a:p>
          <a:p>
            <a:pPr marL="0" indent="0">
              <a:buNone/>
            </a:pPr>
            <a:r>
              <a:rPr lang="cs-CZ" dirty="0"/>
              <a:t>             současných 800 000.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Existuje několik faktorů, které se na tomto radikálním úbytku podílejí.</a:t>
            </a:r>
          </a:p>
          <a:p>
            <a:pPr marL="0" indent="0">
              <a:buNone/>
            </a:pPr>
            <a:r>
              <a:rPr lang="cs-CZ" dirty="0"/>
              <a:t> Jedním z hlavních byla tzv. epidemiologická bariéra ve prospěch Evropanů</a:t>
            </a:r>
          </a:p>
          <a:p>
            <a:pPr marL="0" indent="0">
              <a:buNone/>
            </a:pPr>
            <a:r>
              <a:rPr lang="cs-CZ" dirty="0"/>
              <a:t>          - zatímco v Africe, to bývali Evropané, kteří podléhali různým epidemiím, v</a:t>
            </a:r>
          </a:p>
          <a:p>
            <a:pPr marL="0" indent="0">
              <a:buNone/>
            </a:pPr>
            <a:r>
              <a:rPr lang="cs-CZ" dirty="0"/>
              <a:t>           Americe to byli indiáni, kteří se nedokázali ubránit nemocem dovlečeným z Evropy </a:t>
            </a:r>
          </a:p>
          <a:p>
            <a:pPr marL="0" indent="0">
              <a:buNone/>
            </a:pPr>
            <a:r>
              <a:rPr lang="cs-CZ" dirty="0"/>
              <a:t>               – umírali na spálu, neštovice, tyfus i na dnes téměř neškodnou chřipku. </a:t>
            </a:r>
          </a:p>
          <a:p>
            <a:pPr marL="0" indent="0">
              <a:buNone/>
            </a:pPr>
            <a:r>
              <a:rPr lang="cs-CZ" dirty="0"/>
              <a:t>Není to ale pouhá nedostatečná imunita, která vysvětluje tento jev. K obrovské úmrtnosti došlo díky</a:t>
            </a:r>
          </a:p>
          <a:p>
            <a:pPr marL="0" indent="0">
              <a:buNone/>
            </a:pPr>
            <a:r>
              <a:rPr lang="cs-CZ" dirty="0"/>
              <a:t>celé komplexní sociální situaci, která se díky kolonizaci dostala do nevyváženého stavu.</a:t>
            </a:r>
          </a:p>
        </p:txBody>
      </p:sp>
    </p:spTree>
    <p:extLst>
      <p:ext uri="{BB962C8B-B14F-4D97-AF65-F5344CB8AC3E}">
        <p14:creationId xmlns:p14="http://schemas.microsoft.com/office/powerpoint/2010/main" val="2158151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C446F0-C697-4792-AB2E-08F90DEC7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F932DD-973A-4C41-8F0A-DF04B4297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Kolonizátoři využívali pracovní sílu indiánů a vyvražďovali je ve válkách, ve</a:t>
            </a:r>
          </a:p>
          <a:p>
            <a:pPr marL="0" indent="0">
              <a:buNone/>
            </a:pPr>
            <a:r>
              <a:rPr lang="cs-CZ" dirty="0"/>
              <a:t>kterých často podněcovali jedny proti druhým. Indiánské kmeny se dělily na</a:t>
            </a:r>
          </a:p>
          <a:p>
            <a:pPr marL="0" indent="0">
              <a:buNone/>
            </a:pPr>
            <a:r>
              <a:rPr lang="cs-CZ" dirty="0"/>
              <a:t> spojence a na ty nepřátelské, což se projevovalo i v jejich legislativním zařazení</a:t>
            </a:r>
          </a:p>
          <a:p>
            <a:pPr marL="0" indent="0">
              <a:buNone/>
            </a:pPr>
            <a:r>
              <a:rPr lang="cs-CZ" dirty="0"/>
              <a:t>     - indiáni spojenci měli zaručenou svobodu ve svých vesnicích a za to</a:t>
            </a:r>
          </a:p>
          <a:p>
            <a:pPr marL="0" indent="0">
              <a:buNone/>
            </a:pPr>
            <a:r>
              <a:rPr lang="cs-CZ" dirty="0"/>
              <a:t>        zaručovali bezpečnost a udržení hranic – kontakt s těmito indiány se vždy</a:t>
            </a:r>
          </a:p>
          <a:p>
            <a:pPr marL="0" indent="0">
              <a:buNone/>
            </a:pPr>
            <a:r>
              <a:rPr lang="cs-CZ" dirty="0"/>
              <a:t>       odehrával ve stejném scénáři:</a:t>
            </a:r>
          </a:p>
          <a:p>
            <a:pPr marL="0" indent="0">
              <a:buNone/>
            </a:pPr>
            <a:r>
              <a:rPr lang="cs-CZ" dirty="0"/>
              <a:t>Nejprve byli odvezeni ze svých vesnic ve vnitrozemí do blízkosti portugalských osad, kde byli</a:t>
            </a:r>
          </a:p>
          <a:p>
            <a:pPr marL="0" indent="0">
              <a:buNone/>
            </a:pPr>
            <a:r>
              <a:rPr lang="cs-CZ" dirty="0"/>
              <a:t> katechizováni, civilizováni a tím přetvořeni na „užitečné poddané“. Tyto kmeny byly označovány za</a:t>
            </a:r>
          </a:p>
          <a:p>
            <a:pPr marL="0" indent="0">
              <a:buNone/>
            </a:pPr>
            <a:r>
              <a:rPr lang="cs-CZ" dirty="0"/>
              <a:t> „hradby vnitrozemí“, protože jejich smyslem bylo znemožňovat vstup cizím kolonizátorům. Byly to</a:t>
            </a:r>
          </a:p>
          <a:p>
            <a:pPr marL="0" indent="0">
              <a:buNone/>
            </a:pPr>
            <a:r>
              <a:rPr lang="cs-CZ" dirty="0"/>
              <a:t> tyto kmeny, které vyhnaly Francouze, se kterými se naopak spojil kmen </a:t>
            </a:r>
            <a:r>
              <a:rPr lang="cs-CZ" dirty="0" err="1"/>
              <a:t>Tupinambá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Proti znepřáteleným kmenům se vedly války a jejich příslušníky čekala smrt nebo otroctví.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8432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A910E-A80D-4FCF-993F-DA1D42809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5848BD-3BB1-47C3-B245-2677595CC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Katecheze a civilizování byly dva základní pilíře kolonizace indiánů </a:t>
            </a:r>
          </a:p>
          <a:p>
            <a:pPr marL="0" indent="0">
              <a:buNone/>
            </a:pPr>
            <a:r>
              <a:rPr lang="cs-CZ" dirty="0"/>
              <a:t>   – tím se zdůvodňovalo jejich přesidlování do blízkosti portugalských osad, jejich   využívání jako pracovní</a:t>
            </a:r>
          </a:p>
          <a:p>
            <a:pPr marL="0" indent="0">
              <a:buNone/>
            </a:pPr>
            <a:r>
              <a:rPr lang="cs-CZ" dirty="0"/>
              <a:t>      síly  a jejich správa jezuity</a:t>
            </a:r>
          </a:p>
          <a:p>
            <a:pPr marL="0" indent="0">
              <a:buNone/>
            </a:pPr>
            <a:r>
              <a:rPr lang="cs-CZ" dirty="0"/>
              <a:t>Jezuité připluli do Brazílie v roce 1549, vedeni Manuelem </a:t>
            </a:r>
            <a:r>
              <a:rPr lang="cs-CZ" dirty="0" err="1"/>
              <a:t>Nóbregou</a:t>
            </a:r>
            <a:r>
              <a:rPr lang="cs-CZ" dirty="0"/>
              <a:t>, který později vstoupil do brazilské</a:t>
            </a:r>
          </a:p>
          <a:p>
            <a:pPr marL="0" indent="0">
              <a:buNone/>
            </a:pPr>
            <a:r>
              <a:rPr lang="cs-CZ" dirty="0"/>
              <a:t>         literatury</a:t>
            </a:r>
          </a:p>
          <a:p>
            <a:pPr marL="0" indent="0">
              <a:buNone/>
            </a:pPr>
            <a:r>
              <a:rPr lang="cs-CZ" dirty="0"/>
              <a:t> - již v roce 1557 byl rozvinut plán tzv. „</a:t>
            </a:r>
            <a:r>
              <a:rPr lang="cs-CZ" dirty="0" err="1"/>
              <a:t>povesničení</a:t>
            </a:r>
            <a:r>
              <a:rPr lang="cs-CZ" dirty="0"/>
              <a:t>“, který spočíval v tom, že se původní  populace vytrhla z</a:t>
            </a:r>
          </a:p>
          <a:p>
            <a:pPr marL="0" indent="0">
              <a:buNone/>
            </a:pPr>
            <a:r>
              <a:rPr lang="cs-CZ" dirty="0"/>
              <a:t>           přirozeného prostředí a přesunula do center, která byla kontrolována duchovními.</a:t>
            </a:r>
          </a:p>
          <a:p>
            <a:pPr marL="0" indent="0">
              <a:buNone/>
            </a:pPr>
            <a:r>
              <a:rPr lang="cs-CZ" dirty="0"/>
              <a:t>Být misionářem v Brazílii bylo považováno za nebezpečné, už proto, že se několik misionářů stalo obětí </a:t>
            </a:r>
          </a:p>
          <a:p>
            <a:pPr marL="0" indent="0">
              <a:buNone/>
            </a:pPr>
            <a:r>
              <a:rPr lang="cs-CZ" dirty="0"/>
              <a:t>       antropofagických rituálů. Navíc  na rozdíl od asijských národů, jejichž náboženství byla uznávána, indiáni </a:t>
            </a:r>
          </a:p>
          <a:p>
            <a:pPr marL="0" indent="0">
              <a:buNone/>
            </a:pPr>
            <a:r>
              <a:rPr lang="cs-CZ" dirty="0"/>
              <a:t>       byli považováni za bezvěrce. Jezuité  měli ovšem přikázáno obracet na víru s trpělivostí a dobrým </a:t>
            </a:r>
          </a:p>
          <a:p>
            <a:pPr marL="0" indent="0">
              <a:buNone/>
            </a:pPr>
            <a:r>
              <a:rPr lang="cs-CZ" dirty="0"/>
              <a:t>       příkladem a také přizpůsobit křesťanství místním poměrům. V tomto duchu například jeden z misionářů, </a:t>
            </a:r>
          </a:p>
          <a:p>
            <a:pPr marL="0" indent="0">
              <a:buNone/>
            </a:pPr>
            <a:r>
              <a:rPr lang="cs-CZ" dirty="0"/>
              <a:t>       José de </a:t>
            </a:r>
            <a:r>
              <a:rPr lang="cs-CZ" dirty="0" err="1"/>
              <a:t>Anchieta</a:t>
            </a:r>
            <a:r>
              <a:rPr lang="cs-CZ" dirty="0"/>
              <a:t>, v roce 1556 napsal gramatiku jazyka tupí, která se brzy stala povinnou četbou pro členy </a:t>
            </a:r>
          </a:p>
          <a:p>
            <a:pPr marL="0" indent="0">
              <a:buNone/>
            </a:pPr>
            <a:r>
              <a:rPr lang="cs-CZ" dirty="0"/>
              <a:t>       jezuitského řádu v Brazílii.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042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08EFB-831B-45E3-9716-2270D5C72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9EBE08-2E6B-41D8-BCF9-2670D6D6D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Vzhledem k tomu, že kolonizátoři a jezuité měli odlišné cíle – kolonizátoři chtěli</a:t>
            </a:r>
          </a:p>
          <a:p>
            <a:pPr marL="0" indent="0">
              <a:buNone/>
            </a:pPr>
            <a:r>
              <a:rPr lang="cs-CZ" dirty="0"/>
              <a:t> indiány zotročovat, zatímco jezuité se snažili ochraňovat své nové věřící –</a:t>
            </a:r>
          </a:p>
          <a:p>
            <a:pPr marL="0" indent="0">
              <a:buNone/>
            </a:pPr>
            <a:r>
              <a:rPr lang="cs-CZ" dirty="0"/>
              <a:t> odehrávaly se mezi nimi vášnivé spory, které se často musely řešit až u královského</a:t>
            </a:r>
          </a:p>
          <a:p>
            <a:pPr marL="0" indent="0">
              <a:buNone/>
            </a:pPr>
            <a:r>
              <a:rPr lang="cs-CZ" dirty="0"/>
              <a:t> dvora. Nátlak jezuitů na krále vyústil v královský dekret z roku 1570, který zakazoval</a:t>
            </a:r>
          </a:p>
          <a:p>
            <a:pPr marL="0" indent="0">
              <a:buNone/>
            </a:pPr>
            <a:r>
              <a:rPr lang="cs-CZ" dirty="0"/>
              <a:t> zotročování indiánů a povoloval je jen v případě „spravedlivé války“. Ve sporech si jezuité</a:t>
            </a:r>
          </a:p>
          <a:p>
            <a:pPr marL="0" indent="0">
              <a:buNone/>
            </a:pPr>
            <a:r>
              <a:rPr lang="cs-CZ" dirty="0"/>
              <a:t> v zásadě stěžovali na nenasytnou hamižnost kolonizátorů a kolonizátoři naopak na</a:t>
            </a:r>
          </a:p>
          <a:p>
            <a:pPr marL="0" indent="0">
              <a:buNone/>
            </a:pPr>
            <a:r>
              <a:rPr lang="cs-CZ" dirty="0"/>
              <a:t> hegemonii, se kterou kolonii vládnou jezuité.</a:t>
            </a:r>
          </a:p>
          <a:p>
            <a:pPr marL="0" indent="0">
              <a:buNone/>
            </a:pPr>
            <a:r>
              <a:rPr lang="cs-CZ" dirty="0"/>
              <a:t>Dlužno dodat, že to byl ale zejména jezuitský řád, který se v Brazílii vypracoval ke značnému</a:t>
            </a:r>
          </a:p>
          <a:p>
            <a:pPr marL="0" indent="0">
              <a:buNone/>
            </a:pPr>
            <a:r>
              <a:rPr lang="cs-CZ" dirty="0"/>
              <a:t> bohatství – jezuité pronajímali domy a pozemky a těžili z obchodu s kořením, které pro ně pěstovali indiáni</a:t>
            </a:r>
          </a:p>
          <a:p>
            <a:pPr marL="0" indent="0">
              <a:buNone/>
            </a:pPr>
            <a:r>
              <a:rPr lang="cs-CZ" dirty="0"/>
              <a:t> v uměle vytvořených vesnicích. Jejich nadvláda nad územím byla skutečně tak velká, že jej v 18.</a:t>
            </a:r>
          </a:p>
          <a:p>
            <a:pPr marL="0" indent="0">
              <a:buNone/>
            </a:pPr>
            <a:r>
              <a:rPr lang="cs-CZ" dirty="0"/>
              <a:t> století obě iberské koruny zrušily. Jezuité byli vyhnáni z Portugalska a jeho kolonií v roce 1759, z</a:t>
            </a:r>
          </a:p>
          <a:p>
            <a:pPr marL="0" indent="0">
              <a:buNone/>
            </a:pPr>
            <a:r>
              <a:rPr lang="cs-CZ" dirty="0"/>
              <a:t> Francie v roce 1762, ze Španělska a z Neapolského království v roce 1767. Papež Klement XIV v</a:t>
            </a:r>
          </a:p>
          <a:p>
            <a:pPr marL="0" indent="0">
              <a:buNone/>
            </a:pPr>
            <a:r>
              <a:rPr lang="cs-CZ" dirty="0"/>
              <a:t> roce 1773 řád nakonec zcela zrušil. Jezuitský řád si musel počkat na své obnovení až do roku 1814.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4085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B8ADCC-BE5F-4059-8F14-7475C2BE0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MNOHEM DŘÍV NEŽ CABRAL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0100A0-7354-419E-AFD1-6DC8A04F5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Když Kolumbus doplul do Ameriky v roce 1492, přesněji do oblasti Antil, byly ostrovy hojně osídleny</a:t>
            </a:r>
          </a:p>
          <a:p>
            <a:pPr marL="0" indent="0">
              <a:buNone/>
            </a:pPr>
            <a:r>
              <a:rPr lang="cs-CZ" dirty="0"/>
              <a:t> indiány z kmene </a:t>
            </a:r>
            <a:r>
              <a:rPr lang="cs-CZ" dirty="0" err="1"/>
              <a:t>Taino</a:t>
            </a:r>
            <a:r>
              <a:rPr lang="cs-CZ" dirty="0"/>
              <a:t>, kteří byli organizováni svými šéfy, tzv. </a:t>
            </a:r>
            <a:r>
              <a:rPr lang="cs-CZ" dirty="0" err="1"/>
              <a:t>kasiky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– v té době byl tento systém rozšířen po celé Americe – šlo o politický systém centralizovaných </a:t>
            </a:r>
          </a:p>
          <a:p>
            <a:pPr marL="0" indent="0">
              <a:buNone/>
            </a:pPr>
            <a:r>
              <a:rPr lang="cs-CZ" dirty="0"/>
              <a:t>území – </a:t>
            </a:r>
            <a:r>
              <a:rPr lang="cs-CZ" dirty="0" err="1"/>
              <a:t>kasik</a:t>
            </a:r>
            <a:r>
              <a:rPr lang="cs-CZ" dirty="0"/>
              <a:t> uplatňoval svou moc nad vesnicemi a dalšími oblastmi, které byly hierarchicky členěny. </a:t>
            </a:r>
          </a:p>
          <a:p>
            <a:pPr marL="0" indent="0">
              <a:buNone/>
            </a:pPr>
            <a:r>
              <a:rPr lang="cs-CZ" dirty="0"/>
              <a:t>Narozdíl od Evropy však neexistoval žádný sbor úředníků ani stálé vojsko – spory rozhodoval přímo</a:t>
            </a:r>
          </a:p>
          <a:p>
            <a:pPr marL="0" indent="0">
              <a:buNone/>
            </a:pPr>
            <a:r>
              <a:rPr lang="cs-CZ" dirty="0" err="1"/>
              <a:t>kasik</a:t>
            </a:r>
            <a:r>
              <a:rPr lang="cs-CZ" dirty="0"/>
              <a:t> a byl to i on, kdo dával dohromady válečníky v případě ozbrojených konfliktů - tomuto</a:t>
            </a:r>
          </a:p>
          <a:p>
            <a:pPr marL="0" indent="0">
              <a:buNone/>
            </a:pPr>
            <a:r>
              <a:rPr lang="cs-CZ" dirty="0"/>
              <a:t> politickému a administrativnímu členění se říkalo </a:t>
            </a:r>
            <a:r>
              <a:rPr lang="cs-CZ" dirty="0" err="1"/>
              <a:t>kasikáty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 Tyto </a:t>
            </a:r>
            <a:r>
              <a:rPr lang="cs-CZ" dirty="0" err="1"/>
              <a:t>kasikáty</a:t>
            </a:r>
            <a:r>
              <a:rPr lang="cs-CZ" dirty="0"/>
              <a:t> měly regionální centrum, veřejná díla, kolektivní práce, zemědělskou činnost, obydlí různých</a:t>
            </a:r>
          </a:p>
          <a:p>
            <a:pPr marL="0" indent="0">
              <a:buNone/>
            </a:pPr>
            <a:r>
              <a:rPr lang="cs-CZ" dirty="0"/>
              <a:t>         rozměrů, obchodní síť lokálních produktů a své vlastní způsoby  pohřbívání. </a:t>
            </a:r>
          </a:p>
          <a:p>
            <a:pPr marL="0" indent="0">
              <a:buNone/>
            </a:pPr>
            <a:r>
              <a:rPr lang="cs-CZ" dirty="0"/>
              <a:t> Jednalo se o množství územních celků, které byly různě členěné a v nichž žily národy, které měly víru i zákony,</a:t>
            </a:r>
          </a:p>
          <a:p>
            <a:pPr marL="0" indent="0">
              <a:buNone/>
            </a:pPr>
            <a:r>
              <a:rPr lang="cs-CZ" dirty="0"/>
              <a:t>         přestože vyznávaly jiné hodnoty, než Evropané.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Indiáni amerického kontinentu, přestože měli různé jazyky, byli kulturně propojeni.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499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D327D9-D880-4A30-9564-244576CFB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E58005-3442-4CA0-86E7-588F27128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Proč byla Amerika nazývána Novým světem?</a:t>
            </a:r>
          </a:p>
          <a:p>
            <a:pPr marL="0" indent="0">
              <a:buNone/>
            </a:pPr>
            <a:r>
              <a:rPr lang="cs-CZ" dirty="0"/>
              <a:t>   - nebyla zaznamenána na evropských mapách</a:t>
            </a:r>
          </a:p>
          <a:p>
            <a:pPr marL="0" indent="0">
              <a:buNone/>
            </a:pPr>
            <a:r>
              <a:rPr lang="cs-CZ" dirty="0"/>
              <a:t>   - země plná neznámých zvířat a rostlin, obydlena podivnými lidmi, kteří chodili nazí, vedli mezi</a:t>
            </a:r>
          </a:p>
          <a:p>
            <a:pPr marL="0" indent="0">
              <a:buNone/>
            </a:pPr>
            <a:r>
              <a:rPr lang="cs-CZ" dirty="0"/>
              <a:t>      sebou války a pojídali se navzájem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- slovo kanibal zavedl Kryštof Kolumbus – původně „</a:t>
            </a:r>
            <a:r>
              <a:rPr lang="cs-CZ" dirty="0" err="1"/>
              <a:t>caribal</a:t>
            </a:r>
            <a:r>
              <a:rPr lang="cs-CZ" dirty="0"/>
              <a:t>“, obyvatel karibské oblasti</a:t>
            </a:r>
          </a:p>
          <a:p>
            <a:pPr marL="0" indent="0">
              <a:buNone/>
            </a:pPr>
            <a:r>
              <a:rPr lang="cs-CZ" dirty="0"/>
              <a:t>- později spojováno se slovem pes  (lat. </a:t>
            </a:r>
            <a:r>
              <a:rPr lang="cs-CZ" dirty="0" err="1"/>
              <a:t>canis</a:t>
            </a:r>
            <a:r>
              <a:rPr lang="cs-CZ" dirty="0"/>
              <a:t>) a biblickým jménem Chám (</a:t>
            </a:r>
            <a:r>
              <a:rPr lang="cs-CZ" dirty="0" err="1"/>
              <a:t>Cam</a:t>
            </a:r>
            <a:r>
              <a:rPr lang="cs-CZ" dirty="0"/>
              <a:t>), který se vysmál</a:t>
            </a:r>
          </a:p>
          <a:p>
            <a:pPr marL="0" indent="0">
              <a:buNone/>
            </a:pPr>
            <a:r>
              <a:rPr lang="cs-CZ" dirty="0"/>
              <a:t>  nahotě svého otce, když ležel ve stanu opilý a za to byl odsouzen stát se „otrokem otroků“</a:t>
            </a:r>
          </a:p>
          <a:p>
            <a:pPr>
              <a:buFontTx/>
              <a:buChar char="-"/>
            </a:pPr>
            <a:r>
              <a:rPr lang="cs-CZ" dirty="0"/>
              <a:t>těmito pojmy se vydláždila náboženská cesta k budoucímu zdůvodnění zotročení nejen indiánů,</a:t>
            </a:r>
          </a:p>
          <a:p>
            <a:pPr marL="0" indent="0">
              <a:buNone/>
            </a:pPr>
            <a:r>
              <a:rPr lang="cs-CZ" dirty="0"/>
              <a:t>    ale i černých otroků – obě etnika byla podle Bible předurčena k otroctví</a:t>
            </a:r>
          </a:p>
          <a:p>
            <a:pPr marL="0" indent="0">
              <a:buNone/>
            </a:pPr>
            <a:r>
              <a:rPr lang="cs-CZ" dirty="0"/>
              <a:t>              Kanibalové, jak byli brzy nazýváni indiáni obecně, byli podle zpráv dobyvatelů na hony  </a:t>
            </a:r>
          </a:p>
          <a:p>
            <a:pPr marL="0" indent="0">
              <a:buNone/>
            </a:pPr>
            <a:r>
              <a:rPr lang="cs-CZ" dirty="0"/>
              <a:t>              vzdáleni západním hodnotám lidskosti, proto mohli být bez problémů využíváni jako otroci.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1666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38FFDB-73EA-41D2-8320-73255BD5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EB1A32-0134-4773-8A27-76AC91FEB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Jednou z důležitých oblastí byla amazonská nížina. Povodí Amazonky</a:t>
            </a:r>
          </a:p>
          <a:p>
            <a:pPr marL="0" indent="0">
              <a:buNone/>
            </a:pPr>
            <a:r>
              <a:rPr lang="cs-CZ" dirty="0"/>
              <a:t>bylo nepravidelně osídleno – vyskytovala se na něm různá sídliště, od</a:t>
            </a:r>
          </a:p>
          <a:p>
            <a:pPr marL="0" indent="0">
              <a:buNone/>
            </a:pPr>
            <a:r>
              <a:rPr lang="cs-CZ" dirty="0"/>
              <a:t>malých až po velké vesnice, které se rozkládaly na rozloze až 7 km. </a:t>
            </a:r>
          </a:p>
          <a:p>
            <a:pPr marL="0" indent="0">
              <a:buNone/>
            </a:pPr>
            <a:r>
              <a:rPr lang="cs-CZ" dirty="0"/>
              <a:t>Sídliště se vyznačovala veřejnou sférou a politicko-náboženskými aktivitami.</a:t>
            </a:r>
          </a:p>
          <a:p>
            <a:pPr marL="0" indent="0">
              <a:buNone/>
            </a:pPr>
            <a:r>
              <a:rPr lang="cs-CZ" dirty="0"/>
              <a:t>Nacházelo se zde veliké přírodní bohatství, od ryb v řekách až po snadné </a:t>
            </a:r>
          </a:p>
          <a:p>
            <a:pPr marL="0" indent="0">
              <a:buNone/>
            </a:pPr>
            <a:r>
              <a:rPr lang="cs-CZ" dirty="0"/>
              <a:t>pěstování různých užitkových rostlin, včetně kukuřice a manioku. </a:t>
            </a:r>
          </a:p>
          <a:p>
            <a:pPr marL="0" indent="0">
              <a:buNone/>
            </a:pPr>
            <a:r>
              <a:rPr lang="cs-CZ" dirty="0"/>
              <a:t>Pro každou oblast byl typický určitý druh keramiky.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různých kmenech vládly různé politické struktury, ale v zásadě šlo vždy o </a:t>
            </a:r>
          </a:p>
          <a:p>
            <a:pPr marL="0" indent="0">
              <a:buNone/>
            </a:pPr>
            <a:r>
              <a:rPr lang="cs-CZ" dirty="0"/>
              <a:t>vládnoucí skupinu, která svou moc dědila po linii matky.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366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C440CF-764C-4B6A-BFB2-B2E1E8041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FD96F9-3813-4F05-9D3E-5012F74A1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Navzdory mýtu o přátelském přijetí Evropanů, setkání obou kultur bylo  ve znamení násilí </a:t>
            </a:r>
          </a:p>
          <a:p>
            <a:pPr marL="0" indent="0">
              <a:buNone/>
            </a:pPr>
            <a:r>
              <a:rPr lang="cs-CZ" dirty="0"/>
              <a:t>  – když kolonizátoři obsadili přístavy a rabovali  vesnice, čekali je ozbrojení válečníci s flotilami kánoí</a:t>
            </a:r>
          </a:p>
          <a:p>
            <a:pPr marL="0" indent="0">
              <a:buNone/>
            </a:pPr>
            <a:r>
              <a:rPr lang="cs-CZ" dirty="0"/>
              <a:t>     a střelci s  jedovatými šípy.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Kromě amazonských kmenů jsou velice studovanými indiány obyvatelé břehů řeky </a:t>
            </a:r>
            <a:r>
              <a:rPr lang="cs-CZ" dirty="0" err="1"/>
              <a:t>Xingu</a:t>
            </a:r>
            <a:r>
              <a:rPr lang="cs-CZ" dirty="0"/>
              <a:t>, jeden z</a:t>
            </a:r>
          </a:p>
          <a:p>
            <a:pPr marL="0" indent="0">
              <a:buNone/>
            </a:pPr>
            <a:r>
              <a:rPr lang="cs-CZ" dirty="0"/>
              <a:t>      velkých přítoků Amazonky – jednalo se o usedlé zemědělce a rybáře.</a:t>
            </a:r>
          </a:p>
          <a:p>
            <a:pPr marL="0" indent="0">
              <a:buNone/>
            </a:pPr>
            <a:r>
              <a:rPr lang="cs-CZ" dirty="0"/>
              <a:t> Nadbytek přírodního bohatství zajistil život společenství, které bylo v 15. a v 16. století velice</a:t>
            </a:r>
          </a:p>
          <a:p>
            <a:pPr marL="0" indent="0">
              <a:buNone/>
            </a:pPr>
            <a:r>
              <a:rPr lang="cs-CZ" dirty="0"/>
              <a:t>     početné a vykazovalo velkou kulturní interakci s okolními kmeny.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Ve vnitrozemí žily další indiánské kmeny, většinou kočovné a na východním pobřeží kmeny </a:t>
            </a:r>
          </a:p>
          <a:p>
            <a:pPr marL="0" indent="0">
              <a:buNone/>
            </a:pPr>
            <a:r>
              <a:rPr lang="cs-CZ" dirty="0"/>
              <a:t>            </a:t>
            </a:r>
            <a:r>
              <a:rPr lang="cs-CZ" dirty="0" err="1"/>
              <a:t>Tupi</a:t>
            </a:r>
            <a:r>
              <a:rPr lang="cs-CZ" dirty="0"/>
              <a:t>-Guarani.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7024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B2C740-BC74-45D0-9868-433525EF6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ABD863-0AE9-49B3-8A44-D2E671E1B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Brazilské indiánské kmeny nevytvořily žádnou monumentální civilizaci, jako</a:t>
            </a:r>
          </a:p>
          <a:p>
            <a:pPr marL="0" indent="0">
              <a:buNone/>
            </a:pPr>
            <a:r>
              <a:rPr lang="cs-CZ" dirty="0"/>
              <a:t>    byla mayská, aztécká či incká, podle kterých si Evropané zvykli hodnotit</a:t>
            </a:r>
          </a:p>
          <a:p>
            <a:pPr marL="0" indent="0">
              <a:buNone/>
            </a:pPr>
            <a:r>
              <a:rPr lang="cs-CZ" dirty="0"/>
              <a:t>    jejich vyspělost. </a:t>
            </a:r>
          </a:p>
          <a:p>
            <a:pPr marL="0" indent="0">
              <a:buNone/>
            </a:pPr>
            <a:r>
              <a:rPr lang="cs-CZ" dirty="0"/>
              <a:t>Jejich kosmogonie, neboli vidění světa, byla však velice komplexní:</a:t>
            </a:r>
          </a:p>
          <a:p>
            <a:pPr marL="0" indent="0">
              <a:buNone/>
            </a:pPr>
            <a:r>
              <a:rPr lang="cs-CZ" dirty="0"/>
              <a:t>  - v jejich koncepci se veškeré vnímání a myšlení odvíjí od určité</a:t>
            </a:r>
          </a:p>
          <a:p>
            <a:pPr marL="0" indent="0">
              <a:buNone/>
            </a:pPr>
            <a:r>
              <a:rPr lang="cs-CZ" dirty="0"/>
              <a:t>    perspektivy – tato perspektiva se mění s kontextem a podmínkami.</a:t>
            </a:r>
          </a:p>
          <a:p>
            <a:pPr marL="0" indent="0">
              <a:buNone/>
            </a:pPr>
            <a:r>
              <a:rPr lang="cs-CZ" dirty="0"/>
              <a:t> Indiáni věřili tomu, že svět je obydlen mnoha druhy lidí a ne-lidí a všichni </a:t>
            </a:r>
          </a:p>
          <a:p>
            <a:pPr marL="0" indent="0">
              <a:buNone/>
            </a:pPr>
            <a:r>
              <a:rPr lang="cs-CZ" dirty="0"/>
              <a:t> mají jak vědomí tak kulturu; každý z těchto druhů vnímá sám sebe a ty </a:t>
            </a:r>
          </a:p>
          <a:p>
            <a:pPr marL="0" indent="0">
              <a:buNone/>
            </a:pPr>
            <a:r>
              <a:rPr lang="cs-CZ" dirty="0"/>
              <a:t>  ostatní velice specifickým způsobem - každý z nich se vidí </a:t>
            </a:r>
          </a:p>
          <a:p>
            <a:pPr marL="0" indent="0">
              <a:buNone/>
            </a:pPr>
            <a:r>
              <a:rPr lang="cs-CZ" dirty="0"/>
              <a:t>  jako člověka a ty ostatní jako ne-lidi, neboli jako zvířata nebo duchy.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8285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8FEC4-BB7F-4B43-B0A2-FAC44A57A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D055FD-18D0-44BD-8868-C22B05C5D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Mýty amerických indiánů popisovaly původní situaci, kdy všechny bytosti, které jednou byly lidské, se staly dnešními zvířaty. </a:t>
            </a:r>
          </a:p>
          <a:p>
            <a:pPr marL="0" indent="0">
              <a:buNone/>
            </a:pPr>
            <a:r>
              <a:rPr lang="cs-CZ" dirty="0"/>
              <a:t>Zatímco tedy pro západní vědu byli lidé nejprve zvířaty a pak se stali lidmi, u indiánů je toto vnímání opačné. S pochopením tohoto principu je pro nás jednodušší rozumět vztahu indiánů ke zvířatům – pro indiány jsou všichni - lidé, zvířata a duchové - subjekty, které vytvářejí společenské vztahy. Stejným způsobem se převrací evropské vnímání přírody a kultury – zatímco pro nás existuje jedna příroda (je dána univerzálně) a různé kultury (byly vytvořeny), pro indiány existovala jediná kultura pro různé přírody – lidi, duchy, zvířata.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8187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5CA7F-EED8-4A56-BECE-FDE2CC7BB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0CA455-3AD3-4CE6-94E9-28B996C8E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Šaman byl osobou, která měla zásadní funkci na přecházení mezi těmito</a:t>
            </a:r>
          </a:p>
          <a:p>
            <a:pPr marL="0" indent="0">
              <a:buNone/>
            </a:pPr>
            <a:r>
              <a:rPr lang="cs-CZ" dirty="0"/>
              <a:t> různými druhy přírody – byl lídrem jak politickým, tak společenským a</a:t>
            </a:r>
          </a:p>
          <a:p>
            <a:pPr marL="0" indent="0">
              <a:buNone/>
            </a:pPr>
            <a:r>
              <a:rPr lang="cs-CZ" dirty="0"/>
              <a:t> duchovním. Je důležité porozumět funkci šamana i prostupnosti těchto</a:t>
            </a:r>
          </a:p>
          <a:p>
            <a:pPr marL="0" indent="0">
              <a:buNone/>
            </a:pPr>
            <a:r>
              <a:rPr lang="cs-CZ" dirty="0"/>
              <a:t> tří sfér, aby se </a:t>
            </a:r>
            <a:r>
              <a:rPr lang="cs-CZ"/>
              <a:t>získal obrázek o společnosti, </a:t>
            </a:r>
            <a:r>
              <a:rPr lang="cs-CZ" dirty="0"/>
              <a:t>která nijak nediskriminuje lidské a</a:t>
            </a:r>
          </a:p>
          <a:p>
            <a:pPr marL="0" indent="0">
              <a:buNone/>
            </a:pPr>
            <a:r>
              <a:rPr lang="cs-CZ" dirty="0"/>
              <a:t> ne-lidské.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Při tak komplexním vidění světa se relativizuje teze o tom, že indiáni</a:t>
            </a:r>
          </a:p>
          <a:p>
            <a:pPr marL="0" indent="0">
              <a:buNone/>
            </a:pPr>
            <a:r>
              <a:rPr lang="cs-CZ" dirty="0"/>
              <a:t> mají mýty zatímco Evropané filozofii, indiáni rituály zatímco Evropa vědu.</a:t>
            </a:r>
          </a:p>
          <a:p>
            <a:pPr marL="0" indent="0">
              <a:buNone/>
            </a:pPr>
            <a:r>
              <a:rPr lang="cs-CZ" dirty="0"/>
              <a:t> Tyto kategorie jsou ve skutečnosti přežitky, které zanechaly zprávy cestovatelů</a:t>
            </a:r>
          </a:p>
          <a:p>
            <a:pPr marL="0" indent="0">
              <a:buNone/>
            </a:pPr>
            <a:r>
              <a:rPr lang="cs-CZ" dirty="0"/>
              <a:t>               z 16. století, kteří viděli jako „méněcenné“, co bylo ve skutečnosti „jiné“.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6925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E77421-DCE8-4063-87CC-55C6FE19E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0D26CF-9092-4F0F-9DE9-4546A3AA4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Jak Kolumbus, tak jeho následovník </a:t>
            </a:r>
            <a:r>
              <a:rPr lang="cs-CZ" dirty="0" err="1"/>
              <a:t>Amerigo</a:t>
            </a:r>
            <a:r>
              <a:rPr lang="cs-CZ" dirty="0"/>
              <a:t> </a:t>
            </a:r>
            <a:r>
              <a:rPr lang="cs-CZ" dirty="0" err="1"/>
              <a:t>Vespucci</a:t>
            </a:r>
            <a:r>
              <a:rPr lang="cs-CZ" dirty="0"/>
              <a:t>, popisovali nejen</a:t>
            </a:r>
          </a:p>
          <a:p>
            <a:pPr marL="0" indent="0">
              <a:buNone/>
            </a:pPr>
            <a:r>
              <a:rPr lang="cs-CZ" dirty="0"/>
              <a:t>praktiky kanibalismu, ale vykreslovali indiány obecně jako líné, beze</a:t>
            </a:r>
          </a:p>
          <a:p>
            <a:pPr marL="0" indent="0">
              <a:buNone/>
            </a:pPr>
            <a:r>
              <a:rPr lang="cs-CZ" dirty="0"/>
              <a:t>studu, jako lidi bez respektu k pořádku a bez víry, kteří neměli tušení o</a:t>
            </a:r>
          </a:p>
          <a:p>
            <a:pPr marL="0" indent="0">
              <a:buNone/>
            </a:pPr>
            <a:r>
              <a:rPr lang="cs-CZ" dirty="0"/>
              <a:t>tom, co je soukromý majetek, území či peníze a naprosto neznalí</a:t>
            </a:r>
          </a:p>
          <a:p>
            <a:pPr marL="0" indent="0">
              <a:buNone/>
            </a:pPr>
            <a:r>
              <a:rPr lang="cs-CZ" dirty="0"/>
              <a:t>něčeho takového, jako je rodina či manželství.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Takto se vytvořila ona tradičně chápaná historie Brazílie, která je</a:t>
            </a:r>
          </a:p>
          <a:p>
            <a:pPr marL="0" indent="0">
              <a:buNone/>
            </a:pPr>
            <a:r>
              <a:rPr lang="cs-CZ" dirty="0"/>
              <a:t> vyprávěna na základě činů jejích objevitelů, kteří nejen že jí dali</a:t>
            </a:r>
          </a:p>
          <a:p>
            <a:pPr marL="0" indent="0">
              <a:buNone/>
            </a:pPr>
            <a:r>
              <a:rPr lang="cs-CZ" dirty="0"/>
              <a:t> jméno, ale také smysl a to jak samotné zemi i tak jejím původním</a:t>
            </a:r>
          </a:p>
          <a:p>
            <a:pPr marL="0" indent="0">
              <a:buNone/>
            </a:pPr>
            <a:r>
              <a:rPr lang="cs-CZ" dirty="0"/>
              <a:t> obyvatelům.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621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F56355-E9B0-4777-B5D9-65DCC7AAA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78F208-BE9D-46BB-B17E-108B8CF7C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Již dlouho historici nevěří, že Brazílie byla objevena náhodou</a:t>
            </a:r>
          </a:p>
          <a:p>
            <a:pPr marL="0" indent="0">
              <a:buNone/>
            </a:pPr>
            <a:r>
              <a:rPr lang="cs-CZ" dirty="0"/>
              <a:t>    - hned po úspěšné cestě do Indie </a:t>
            </a:r>
            <a:r>
              <a:rPr lang="cs-CZ" dirty="0" err="1"/>
              <a:t>Vasca</a:t>
            </a:r>
            <a:r>
              <a:rPr lang="cs-CZ" dirty="0"/>
              <a:t> da Gamy v roce 1499, </a:t>
            </a:r>
          </a:p>
          <a:p>
            <a:pPr marL="0" indent="0">
              <a:buNone/>
            </a:pPr>
            <a:r>
              <a:rPr lang="cs-CZ" dirty="0"/>
              <a:t>      koruna připravila druhou výpravu, která vycházela z nových informací,</a:t>
            </a:r>
          </a:p>
          <a:p>
            <a:pPr marL="0" indent="0">
              <a:buNone/>
            </a:pPr>
            <a:r>
              <a:rPr lang="cs-CZ" dirty="0"/>
              <a:t>      které s sebou da Gama přivezl.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Od samého počátku byly hlavními impulzy portugalských námořních cest</a:t>
            </a:r>
          </a:p>
          <a:p>
            <a:pPr marL="0" indent="0">
              <a:buNone/>
            </a:pPr>
            <a:r>
              <a:rPr lang="cs-CZ" dirty="0"/>
              <a:t> motivy obchodní, vojenské a náboženské - zprvu ve vyvážené míře</a:t>
            </a:r>
          </a:p>
          <a:p>
            <a:pPr marL="0" indent="0">
              <a:buNone/>
            </a:pPr>
            <a:r>
              <a:rPr lang="cs-CZ" dirty="0"/>
              <a:t>     Mezi 14. a 15. stoletím se však situace změnila a jejich hlavním cílem se stalo</a:t>
            </a:r>
          </a:p>
          <a:p>
            <a:pPr marL="0" indent="0">
              <a:buNone/>
            </a:pPr>
            <a:r>
              <a:rPr lang="cs-CZ" dirty="0"/>
              <a:t>    hledání nových cest do Orientu kvůli obchodu s kořením </a:t>
            </a:r>
          </a:p>
          <a:p>
            <a:pPr marL="0" indent="0">
              <a:buNone/>
            </a:pPr>
            <a:r>
              <a:rPr lang="cs-CZ" dirty="0"/>
              <a:t> – koření (</a:t>
            </a:r>
            <a:r>
              <a:rPr lang="cs-CZ" dirty="0" err="1"/>
              <a:t>especiarias</a:t>
            </a:r>
            <a:r>
              <a:rPr lang="cs-CZ" dirty="0"/>
              <a:t>) byl v té době byl široký pojem – obecně to byly rostlinné produkty,</a:t>
            </a:r>
          </a:p>
          <a:p>
            <a:pPr marL="0" indent="0">
              <a:buNone/>
            </a:pPr>
            <a:r>
              <a:rPr lang="cs-CZ" dirty="0"/>
              <a:t>   výrazných vůní a chutí, které se používaly ke kořenění jídel nebo k jejich konzervaci, ale také ve</a:t>
            </a:r>
          </a:p>
          <a:p>
            <a:pPr marL="0" indent="0">
              <a:buNone/>
            </a:pPr>
            <a:r>
              <a:rPr lang="cs-CZ" dirty="0"/>
              <a:t>   formě olejů, vonných tyčinek, parfémů či léků; jejich používání se rozšířilo během křížových výprav </a:t>
            </a:r>
          </a:p>
        </p:txBody>
      </p:sp>
    </p:spTree>
    <p:extLst>
      <p:ext uri="{BB962C8B-B14F-4D97-AF65-F5344CB8AC3E}">
        <p14:creationId xmlns:p14="http://schemas.microsoft.com/office/powerpoint/2010/main" val="1374578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7013B-D4FB-4E88-A573-C8C6D8A4B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B1B823-757F-47AF-8A6C-AE1443A79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Po dobytí Cařihradu Turky, v roce 1453, se tento obchod dostal do vážných</a:t>
            </a:r>
          </a:p>
          <a:p>
            <a:pPr marL="0" indent="0">
              <a:buNone/>
            </a:pPr>
            <a:r>
              <a:rPr lang="cs-CZ" dirty="0"/>
              <a:t>      problémů - námořní cesta na Východ byla ovládnuta Turky, kteří ji</a:t>
            </a:r>
          </a:p>
          <a:p>
            <a:pPr marL="0" indent="0">
              <a:buNone/>
            </a:pPr>
            <a:r>
              <a:rPr lang="cs-CZ" dirty="0"/>
              <a:t>      znepřístupnili křesťanským obchodníkům</a:t>
            </a:r>
          </a:p>
          <a:p>
            <a:pPr marL="0" indent="0">
              <a:buNone/>
            </a:pPr>
            <a:r>
              <a:rPr lang="cs-CZ" dirty="0"/>
              <a:t>Jak Portugalsko tak Španělsko se pokusily situaci vyřešit investováním do</a:t>
            </a:r>
          </a:p>
          <a:p>
            <a:pPr marL="0" indent="0">
              <a:buNone/>
            </a:pPr>
            <a:r>
              <a:rPr lang="cs-CZ" dirty="0"/>
              <a:t>námořních výprav, které by se dostaly do Orientu jinou cestou </a:t>
            </a:r>
          </a:p>
          <a:p>
            <a:pPr marL="0" indent="0">
              <a:buNone/>
            </a:pPr>
            <a:r>
              <a:rPr lang="cs-CZ" dirty="0"/>
              <a:t>     – samotné Portugalsko se snažilo získat monopol na obchod s Orientem</a:t>
            </a:r>
          </a:p>
          <a:p>
            <a:pPr marL="0" indent="0">
              <a:buNone/>
            </a:pPr>
            <a:r>
              <a:rPr lang="cs-CZ" dirty="0"/>
              <a:t>Hlavním cílem bylo obeplutí Afriky – na úspěch se čekalo dlouhá desetiletí,</a:t>
            </a:r>
          </a:p>
          <a:p>
            <a:pPr marL="0" indent="0">
              <a:buNone/>
            </a:pPr>
            <a:r>
              <a:rPr lang="cs-CZ" dirty="0"/>
              <a:t>    ale nakonec úsilí přineslo kýžené výsledky</a:t>
            </a:r>
          </a:p>
          <a:p>
            <a:pPr marL="0" indent="0">
              <a:buNone/>
            </a:pPr>
            <a:r>
              <a:rPr lang="cs-CZ" dirty="0"/>
              <a:t>      – Portugalsko vybudovalo </a:t>
            </a:r>
            <a:r>
              <a:rPr lang="cs-CZ" i="1" dirty="0" err="1"/>
              <a:t>feitorias</a:t>
            </a:r>
            <a:r>
              <a:rPr lang="cs-CZ" dirty="0"/>
              <a:t> na pobřeží Afriky, které byly zároveň</a:t>
            </a:r>
          </a:p>
          <a:p>
            <a:pPr marL="0" indent="0">
              <a:buNone/>
            </a:pPr>
            <a:r>
              <a:rPr lang="cs-CZ" dirty="0"/>
              <a:t>         strategickými body pro budoucí kolonizaci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1907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94BBB-8A3B-4060-A29B-57784ED7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D8177D-0DE9-4E74-B706-71FE4854A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 té době se i Španělsko vydalo na moře hledat novou cestu do</a:t>
            </a:r>
          </a:p>
          <a:p>
            <a:pPr marL="0" indent="0">
              <a:buNone/>
            </a:pPr>
            <a:r>
              <a:rPr lang="cs-CZ" dirty="0"/>
              <a:t>Orientu. Aby se zamezilo válkám, byla 7.června roku 1494 podepsána</a:t>
            </a:r>
          </a:p>
          <a:p>
            <a:pPr marL="0" indent="0">
              <a:buNone/>
            </a:pPr>
            <a:r>
              <a:rPr lang="cs-CZ" dirty="0"/>
              <a:t>tzv. smlouva z </a:t>
            </a:r>
            <a:r>
              <a:rPr lang="cs-CZ" dirty="0" err="1"/>
              <a:t>Tordesillas</a:t>
            </a:r>
            <a:r>
              <a:rPr lang="cs-CZ" dirty="0"/>
              <a:t>, která rozdělovala jak objevená tak ještě</a:t>
            </a:r>
          </a:p>
          <a:p>
            <a:pPr marL="0" indent="0">
              <a:buNone/>
            </a:pPr>
            <a:r>
              <a:rPr lang="cs-CZ" dirty="0"/>
              <a:t>neobjevená území mezi Portugalskou a Španělskou Korunu.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Tímto způsobem bylo území Brazílie, které ještě nebylo zavedeno v </a:t>
            </a:r>
          </a:p>
          <a:p>
            <a:pPr marL="0" indent="0">
              <a:buNone/>
            </a:pPr>
            <a:r>
              <a:rPr lang="cs-CZ" dirty="0"/>
              <a:t>mapách, již součástí této dohody.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448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1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6E16EC40-930F-4524-8740-458871C31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Rozdělení světa na základě smlouvy z Tordesillas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C112F08-4D1B-4B09-A643-91CD36C8F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Světle zelená část náležela Portugalsku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Tmavě zelená část náležela Kastilii (Španělsku) </a:t>
            </a:r>
            <a:endParaRPr lang="en-US" sz="2400" dirty="0"/>
          </a:p>
        </p:txBody>
      </p:sp>
      <p:pic>
        <p:nvPicPr>
          <p:cNvPr id="7" name="Zástupný obsah 6" descr="Obsah obrázku text, mapa&#10;&#10;Popis byl vytvořen automaticky">
            <a:extLst>
              <a:ext uri="{FF2B5EF4-FFF2-40B4-BE49-F238E27FC236}">
                <a16:creationId xmlns:a16="http://schemas.microsoft.com/office/drawing/2014/main" id="{7BD4C776-87F6-4DCC-BC33-482D649138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19" r="9032" b="2"/>
          <a:stretch/>
        </p:blipFill>
        <p:spPr>
          <a:xfrm>
            <a:off x="6098892" y="2492376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761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258B0-2A51-428A-A39F-D8B16127A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97A890-E81A-4AD8-9A88-50D41BD24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Přestože se Portugalsko o nová, dosud neobjevená území v  Atlantiku zdánlivě nezajímalo v době</a:t>
            </a:r>
          </a:p>
          <a:p>
            <a:pPr marL="0" indent="0">
              <a:buNone/>
            </a:pPr>
            <a:r>
              <a:rPr lang="cs-CZ" dirty="0"/>
              <a:t> podepsání smlouvy, protože bohatství pocházející z Orientu bylo dostačující, výprava</a:t>
            </a:r>
          </a:p>
          <a:p>
            <a:pPr marL="0" indent="0">
              <a:buNone/>
            </a:pPr>
            <a:r>
              <a:rPr lang="cs-CZ" dirty="0"/>
              <a:t> směrem na Západ byla vyslána již v roce 1500 a to pod vedením hlavního kapitána </a:t>
            </a:r>
          </a:p>
          <a:p>
            <a:pPr marL="0" indent="0">
              <a:buNone/>
            </a:pPr>
            <a:r>
              <a:rPr lang="cs-CZ" b="1" dirty="0"/>
              <a:t> Pedra </a:t>
            </a:r>
            <a:r>
              <a:rPr lang="cs-CZ" b="1" dirty="0" err="1"/>
              <a:t>Álvarese</a:t>
            </a:r>
            <a:r>
              <a:rPr lang="cs-CZ" b="1" dirty="0"/>
              <a:t> </a:t>
            </a:r>
            <a:r>
              <a:rPr lang="cs-CZ" b="1" dirty="0" err="1"/>
              <a:t>Cabrala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- historikové toho o něm příliš nevědí a nezachoval se ani žádný jeho</a:t>
            </a:r>
          </a:p>
          <a:p>
            <a:pPr marL="0" indent="0">
              <a:buNone/>
            </a:pPr>
            <a:r>
              <a:rPr lang="cs-CZ" dirty="0"/>
              <a:t>        portrét - ví se jen, že byl členem nízké šlechty, byl vysoký po otci (1,90 m), byl vzdělaný,</a:t>
            </a:r>
          </a:p>
          <a:p>
            <a:pPr marL="0" indent="0">
              <a:buNone/>
            </a:pPr>
            <a:r>
              <a:rPr lang="cs-CZ" dirty="0"/>
              <a:t>        kavalírský,  tolerantní vůči nepřátelům a pyšný. V roce 1494 vstoupil do Kristova řádu.</a:t>
            </a:r>
          </a:p>
          <a:p>
            <a:pPr marL="0" indent="0">
              <a:buNone/>
            </a:pPr>
            <a:r>
              <a:rPr lang="cs-CZ" dirty="0"/>
              <a:t>        Přestože nebyl nijak zvlášť zkušený (v době výpravy mu bylo jen něco víc než </a:t>
            </a:r>
          </a:p>
          <a:p>
            <a:pPr marL="0" indent="0">
              <a:buNone/>
            </a:pPr>
            <a:r>
              <a:rPr lang="cs-CZ" dirty="0"/>
              <a:t>        třicet let), byl z rodiny známé svou loajalitou vůči králi, což bylo v době dvorských</a:t>
            </a:r>
          </a:p>
          <a:p>
            <a:pPr marL="0" indent="0">
              <a:buNone/>
            </a:pPr>
            <a:r>
              <a:rPr lang="cs-CZ" dirty="0"/>
              <a:t>       intrik naprosto zásadní. </a:t>
            </a:r>
            <a:r>
              <a:rPr lang="cs-CZ" dirty="0" err="1"/>
              <a:t>Cabral</a:t>
            </a:r>
            <a:r>
              <a:rPr lang="cs-CZ" dirty="0"/>
              <a:t> byl navíc i členem poradního sboru králova.</a:t>
            </a:r>
          </a:p>
          <a:p>
            <a:pPr marL="0" indent="0">
              <a:buNone/>
            </a:pPr>
            <a:r>
              <a:rPr lang="cs-CZ" dirty="0"/>
              <a:t> Zkušení mořeplavci jako např. </a:t>
            </a:r>
            <a:r>
              <a:rPr lang="cs-CZ" dirty="0" err="1"/>
              <a:t>Bartolomeu</a:t>
            </a:r>
            <a:r>
              <a:rPr lang="cs-CZ" dirty="0"/>
              <a:t> </a:t>
            </a:r>
            <a:r>
              <a:rPr lang="cs-CZ" dirty="0" err="1"/>
              <a:t>Dias</a:t>
            </a:r>
            <a:r>
              <a:rPr lang="cs-CZ" dirty="0"/>
              <a:t>, tak na výpravu vypluli jen jako kapitáni</a:t>
            </a:r>
          </a:p>
          <a:p>
            <a:pPr marL="0" indent="0">
              <a:buNone/>
            </a:pPr>
            <a:r>
              <a:rPr lang="cs-CZ" dirty="0"/>
              <a:t>  jednotlivých lodí a podléhali jeho vedení.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7588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4102</Words>
  <Application>Microsoft Office PowerPoint</Application>
  <PresentationFormat>Širokoúhlá obrazovka</PresentationFormat>
  <Paragraphs>331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Motiv Office</vt:lpstr>
      <vt:lpstr>OBJEVENÍ BRAZÍLIE  A POČÁTKY JEJÍ KOLONIZACE </vt:lpstr>
      <vt:lpstr>BRAZÍLIE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Rozdělení světa na základě smlouvy z Tordesillas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SPORY O NÁZEV BRAZÍLIE</vt:lpstr>
      <vt:lpstr>Prezentace aplikace PowerPoint</vt:lpstr>
      <vt:lpstr>Prezentace aplikace PowerPoint</vt:lpstr>
      <vt:lpstr>RÁJ NEBO PEKLO – PŘÍRODA A DOMORODCI OČIMA TEHDEJŠÍCH VĚDCŮ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KATECHIZACE PRO JEDNY, ZOTROČOVÁNÍ PRO DRUHÉ </vt:lpstr>
      <vt:lpstr>Prezentace aplikace PowerPoint</vt:lpstr>
      <vt:lpstr>Prezentace aplikace PowerPoint</vt:lpstr>
      <vt:lpstr>Prezentace aplikace PowerPoint</vt:lpstr>
      <vt:lpstr>MNOHEM DŘÍV NEŽ CABRAL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OBJEVENÍ BRAZÍLIE  A POČÁTKY JEJÍ KOLONIZACE</dc:title>
  <dc:creator>Eva Batlickova</dc:creator>
  <cp:lastModifiedBy>Eva Batlickova</cp:lastModifiedBy>
  <cp:revision>44</cp:revision>
  <dcterms:created xsi:type="dcterms:W3CDTF">2020-02-19T21:25:30Z</dcterms:created>
  <dcterms:modified xsi:type="dcterms:W3CDTF">2020-02-25T17:31:31Z</dcterms:modified>
</cp:coreProperties>
</file>