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59" r:id="rId5"/>
    <p:sldId id="260" r:id="rId6"/>
    <p:sldId id="284" r:id="rId7"/>
    <p:sldId id="285" r:id="rId8"/>
    <p:sldId id="286" r:id="rId9"/>
    <p:sldId id="291" r:id="rId10"/>
    <p:sldId id="287" r:id="rId11"/>
    <p:sldId id="288" r:id="rId12"/>
    <p:sldId id="289" r:id="rId13"/>
    <p:sldId id="29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5" r:id="rId24"/>
    <p:sldId id="276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FA062-FEF5-46B0-B3E6-FE5844CF8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2250B5-7489-4E37-AB8A-E294B2569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D63E26-4044-40F8-A843-5AD6B4F8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9C312-7F0C-4B08-A618-6FE298BB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24B71-C0E9-412A-B79B-AFDFB94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6C468-D5F4-4F72-B478-36115C29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4DE52B-4EEC-4627-AA95-FC38E332F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0BD139-AFE8-4835-A7BD-931C783A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2BA321-2ABC-49C0-AF60-8266A7EB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EA2476-792D-4DFD-B8AC-0D7EB715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6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770A1B-0D8A-4B2B-9C48-A40FDBAE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C79ACF-448F-47D5-990D-1A0260392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33219A-B96E-4299-823B-BA4D4DFD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8908AB-A709-4A21-B4FC-082BA1EB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BE452C-A268-41FF-9680-3D628267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2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DB573-DE93-4565-950F-DA7E027A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C3E5E-B205-4144-AD8D-E3EC8885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E8C07F-08EB-4AEF-BE2C-8F73FFA0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3105D-C4F6-4414-80F3-6B13D773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B59CC1-886E-49D6-B376-AC2ED1CF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5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2B40C-0EE5-4E14-85FC-8F2E3065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638285-E4E5-497A-830B-0C00A896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2094BE-D513-42D5-B4CC-28077B02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FAB7E7-1642-43AB-B713-C2D4A07D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C719F-215C-46AF-BC05-8E78595B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604BB-D20E-43D7-8025-D9A61F4B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150B6-A6EB-4ABE-9884-63D7D35F0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C51111-D9E6-46C5-BBAC-6A7C0C7B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6DB78C-80E2-4752-9F4F-034EC759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4FF235-591C-4F41-BE04-DE09C90D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B704E0-AB42-4F2A-8D21-79CAA0F9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4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FB0C5-B44A-424B-9043-2372DEEB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0A3472-A78D-4730-8C4E-743CF1FE2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AD93E7-83F0-45E8-ACCF-7B0B4266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92BDA3-EEA9-4C67-A607-7E8363869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476AE2-B176-46F3-A2BC-B047999A6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F577F-5768-492F-8A9B-C30C3B50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2D62B10-74E0-4026-B644-DD152964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ECD71-5E56-4377-BA23-E7413753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7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15469-E5B4-403E-AE98-427EE2A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05E27D-3919-4778-AD43-D9CC01B9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8A08FC-894E-4475-82C9-7B6EACDA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5D5DDE-B104-4E02-B1BE-ACC04BA1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02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C7B5D7-F508-4A95-BDA7-5CA27024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03ABF9-DEA0-4D38-9726-C510D7A6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A44BB4-BF99-43A6-AD78-702C35ED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DFFCA-7F7B-4F23-8E09-073ED505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E4916-B614-4B21-8165-25447A8C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196719-728E-4BF2-8657-8AFAEA1F0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6E3351-B822-4769-8DCF-7128CC47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A0E7BB-69F2-4733-B9CD-935371BB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57780C-2AE6-490B-8A1E-B43E7DC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3BC34-9F04-4D0F-A3F7-C23D5B95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E960BE-F60E-4376-8E32-A57B266C4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E99250-5F50-493D-97E1-46B052E42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A97A7A-1F73-4C49-BCEA-16E0A107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985A17-E7B5-4B80-903D-07EAE649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048A09-4C96-4FD0-845C-E7C7A8B6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1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BF6614-E1EA-451C-B8AE-43264766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6DD69F-ABBD-4D8D-8B51-8E6953D91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5295AC-AD0F-4B46-97E3-5C7CB1354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6683-DCA1-4A37-AC37-0DF39186B55F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03E4C-6CC6-4F64-B744-4AC24CDD7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A53C6C-5529-47F7-A37F-B1B56717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8917E-FC69-44C1-96DE-82D0E550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A0297F-729C-42E2-AD28-537B374B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cs-CZ" sz="5800"/>
              <a:t>OTROCTVÍ A OTROCI V BRAZÍLII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D95832-79F5-4F19-8D53-54932B26B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cs-CZ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0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3341" y="1389529"/>
            <a:ext cx="9332259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Církev a majitelé otroků zdůvodňovali kruté zacházení s nimi tím, že je potřeba tyto divoké pohany zcivilizovat a přivést k disciplíně, a to právě těžkou prací – jen tak mohli být spaseni.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toho, že pracovali na plantážích, někteří z otroků byli určeni sloužit členům rodiny plantážníka: kuchařky, chůvy, pážata, která doprovázela pána na cestách…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Otroci se uplatňovali i ve městech – pánové je používali jako nájemní sílu – vše co vydělali, odevzdávali svým majitelům. Byli: truhláři, zedníci, natěrači, ševci, krejčí, kováři, holiči, kočí, závozníci; ženy byly služkami v domácnostech, kuchařkami, kojnými, praly, žehlily atd. Prodávaly na ulicích zákusky a sladkosti, které byly běžné v Africe.</a:t>
            </a:r>
          </a:p>
        </p:txBody>
      </p:sp>
    </p:spTree>
    <p:extLst>
      <p:ext uri="{BB962C8B-B14F-4D97-AF65-F5344CB8AC3E}">
        <p14:creationId xmlns:p14="http://schemas.microsoft.com/office/powerpoint/2010/main" val="60870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1671" y="824753"/>
            <a:ext cx="10668000" cy="49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samého počátku byli někteří otroci svými pány osvobozováni, ale jejich počet byl malý – v 16. a 17. století jen jedno procento. Naopak běžné bylo jejich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znovuzotročování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každý bývalý otrok mohl být znovu uvržen do otroctví a to pod nejrůznějšími záminkami. Jak otroci, kteří se pohybovali mimo plantáže tak osvobození otroci, museli mít stále při sobě pas a různá povolení – to svědčí o tom, jak moc se je společnost snažila mít pod kontrolou, tzn. všechny, kteří měli svůj život spojený s otroctvím.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Otroctví zasáhlo celé území Brazílie – šlo o největší dovoz afrických otroků v dějinách.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Rozmohlo se zde se natolik, že otroky vlastnili kněží, vojáci, úředníci, řemeslníci, hospodští, obchodníci, rolníci a dokonce i sami osvobození otroci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takto se v Brazílii zakořenila sociální nerovnost, rasa a barva pleti se staly rozhodujícím faktorem pro postavení ve společnosti, na ty, kdo poroučí a ty, kteří poslouchají – šlo o patriarchální a striktně hierarchicky uspořádanou společnost.</a:t>
            </a:r>
          </a:p>
        </p:txBody>
      </p:sp>
    </p:spTree>
    <p:extLst>
      <p:ext uri="{BB962C8B-B14F-4D97-AF65-F5344CB8AC3E}">
        <p14:creationId xmlns:p14="http://schemas.microsoft.com/office/powerpoint/2010/main" val="104972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7481" y="1371599"/>
            <a:ext cx="9637059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druhé straně, otroci nikdy nebyli věcmi – po celou dobu bojovali za zlepšení svých podmínek – zachovali se petice, kdy žádají své pány o více volného času, aby se mohli starat o své rodiny a bavit se, proměňovali postupně své zvyky a tradice, aby byly udržitelné v novém prostředí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tímto způsobem se v Brazílii zrodilo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candomblé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původní animistické náboženství z Afriky přizpůsobené katolickým svatým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capoeira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bojové umění, které bylo představováno jako tanec.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Nikdy navíc nepřestali bojovat za svoji svobodu.</a:t>
            </a:r>
          </a:p>
        </p:txBody>
      </p:sp>
    </p:spTree>
    <p:extLst>
      <p:ext uri="{BB962C8B-B14F-4D97-AF65-F5344CB8AC3E}">
        <p14:creationId xmlns:p14="http://schemas.microsoft.com/office/powerpoint/2010/main" val="76097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78541" y="600635"/>
            <a:ext cx="10452847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POVSTÁNÍ OTROKŮ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průběhu 16. století se v portugalské Americe začínají objevovat pojmy jako „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mocambo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a „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mocambo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skrýš, úkryt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termín používaný v Angole pro opevněný a ozbrojený tábor, kde válečníci procházeli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iniciačními rituály</a:t>
            </a:r>
          </a:p>
          <a:p>
            <a:pPr marL="295275"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brazilských poměrech šlo o organizovanou skupinu uprchlých otroků – nejproslulejším táborem byl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Portugalští kolonizátoři měli z těchto skupin takové obavy, že bylo vydáno oficiální nařízení, které zakazovalo spolčování více než 6 otroků mimo vykonávání pracovní povinnosti.</a:t>
            </a:r>
          </a:p>
        </p:txBody>
      </p:sp>
    </p:spTree>
    <p:extLst>
      <p:ext uri="{BB962C8B-B14F-4D97-AF65-F5344CB8AC3E}">
        <p14:creationId xmlns:p14="http://schemas.microsoft.com/office/powerpoint/2010/main" val="351678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9249C80-04A3-4A03-9714-22CCD188DBA9}"/>
              </a:ext>
            </a:extLst>
          </p:cNvPr>
          <p:cNvSpPr/>
          <p:nvPr/>
        </p:nvSpPr>
        <p:spPr>
          <a:xfrm>
            <a:off x="636607" y="775504"/>
            <a:ext cx="10255169" cy="476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Nejreálnější možností, jak se zbavit otroctví, byl pro Afričany útěk ve skupině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se jim to podařilo, založili tábor buď v lesích nebo v neobydlených savanách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na místě obtížně dostupném.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Nejednalo se ale pouze o provizorní tábory, byla to organizovaná společenství, která byla alternativou zaběhnutých pořádků –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stávaly součástí lokálních společenství – jejich obyvatelé obchodovali s osadníky, zřizovali komplexí síť informací a informátorů.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Obyvatelé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quilombů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živili sběrem lesních plodů, měli vlastní malá pole, kde pěstovali kukuřici, maniok, fazole, tabák, batáty, chovali slepice. A především navazovali vztahy se sousedními osadami – většinou šlo o kombinaci mírumilovného a konfliktního soužití – s některými osadami obchodovali, jiné přepadávali.</a:t>
            </a:r>
          </a:p>
        </p:txBody>
      </p:sp>
    </p:spTree>
    <p:extLst>
      <p:ext uri="{BB962C8B-B14F-4D97-AF65-F5344CB8AC3E}">
        <p14:creationId xmlns:p14="http://schemas.microsoft.com/office/powerpoint/2010/main" val="20625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C2311C9-5C24-40AF-8CDE-20F5C60B2EA0}"/>
              </a:ext>
            </a:extLst>
          </p:cNvPr>
          <p:cNvSpPr/>
          <p:nvPr/>
        </p:nvSpPr>
        <p:spPr>
          <a:xfrm>
            <a:off x="509285" y="798653"/>
            <a:ext cx="10949651" cy="461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Například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Buraco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(Pásovcova nora) v blízkosti Salvadoru, v 18. století – tato komunita žila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z přepadávání a zároveň úzké spolupráce s otroky a osvobozenými otroky z tohoto města.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Komunity se neskládaly jen z uprchlých otroků – jejich součástí byli překupníci, kteří vyjednávali prodej zboží; otroci, kteří na farmách v tichosti sbírali informace a zajišťovali spojení mezi různými komunitami; obchodníci, kteří zásobovali tábory střelným prachem, pálenkou, solí a oblečením a prodávali uloupené zboží.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Vláda se snažila zničit ohniska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quilombů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žila z loupeží. Ale například k likvidaci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Buraco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jí nestačilo vyslat policejní oddíly, musely jí přitom pomoci regimenty indiánských bojovníků.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Mnohé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kumunity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ale vyhýbaly násilí. Například skupiny, které se usadily na dolním toku Amazonky se ukryly v těžko dostupných oblastech a tam přežívaly díky soužití s přírodou a často i s indiány. Změnily své zvyky a návyky z Afriky a objevily nové zdroje obživy i léků.</a:t>
            </a:r>
          </a:p>
        </p:txBody>
      </p:sp>
    </p:spTree>
    <p:extLst>
      <p:ext uri="{BB962C8B-B14F-4D97-AF65-F5344CB8AC3E}">
        <p14:creationId xmlns:p14="http://schemas.microsoft.com/office/powerpoint/2010/main" val="263788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E1604BE-0356-4E0E-AD05-2E2D31BCA5DF}"/>
              </a:ext>
            </a:extLst>
          </p:cNvPr>
          <p:cNvSpPr/>
          <p:nvPr/>
        </p:nvSpPr>
        <p:spPr>
          <a:xfrm>
            <a:off x="1064871" y="1469985"/>
            <a:ext cx="10174147" cy="35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PALMARES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komunita uprchlých otroků a pravděpodobně i s nejdelším životností.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 vznikla kolem roku 1597 – sestávala původně z asi 40 otroků, kteří utekli společně z třtinových plantáží v 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ukryli se hluboko v neobydlených horách na území dnešního státu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Alagoas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palma – strom, který jim dával obživu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palmito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zároveň vlákno, ze kterého si 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dělali oblečení a pletli provazy a jeho listy zastřešovali svá obydlí.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56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5DEDFB1-7049-427E-AE7B-457CBCDC8CD9}"/>
              </a:ext>
            </a:extLst>
          </p:cNvPr>
          <p:cNvSpPr/>
          <p:nvPr/>
        </p:nvSpPr>
        <p:spPr>
          <a:xfrm>
            <a:off x="1064871" y="1215341"/>
            <a:ext cx="9873205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nebylo jednou izolovanou komunitou, bylo konfederací - sloučením různých komunit, které si zachovávaly autonomii, měly mezi s sebou různé smlouvy, vytvářely síť obchodních vztahů a volily si své vůdce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např.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Zumbi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 titul duchovního a vojenského vůdce komunity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Subupira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vojenská základna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nejdůležitější komunita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kde se nacházelo politické a administrativní centrum – v něm žil „velký šéf“ (Ganga Zumba,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Chefe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Grande), který předsedal radě složené z vůdčích osobností jednotlivých komunit, která jednala jak o mírových tak válečných záležitostech.</a:t>
            </a:r>
          </a:p>
        </p:txBody>
      </p:sp>
    </p:spTree>
    <p:extLst>
      <p:ext uri="{BB962C8B-B14F-4D97-AF65-F5344CB8AC3E}">
        <p14:creationId xmlns:p14="http://schemas.microsoft.com/office/powerpoint/2010/main" val="137097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0B1190E-D943-4B57-9785-D63659A80FC0}"/>
              </a:ext>
            </a:extLst>
          </p:cNvPr>
          <p:cNvSpPr/>
          <p:nvPr/>
        </p:nvSpPr>
        <p:spPr>
          <a:xfrm>
            <a:off x="949123" y="1041722"/>
            <a:ext cx="9838481" cy="409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členové komunity byli původem z Angoly a Konga – dali jí název Angola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Malá Angola, která měla přizpůsobit africkou komunitu brazilským poměrům.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jako nový, malý africký stát, s politicky organizovaným životem – měl veřejnou správu, vlastní zákony, vlastní formu vlády, vojenskou strukturu a náboženské a kulturní principy, které komunitu stmelovaly a posilovaly její identitu.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Dokonce i koloniální správa je uznávala jako autonomní celek a v oficiálních správách nazývala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„republikou“.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době největšího rozkvětu žilo v 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přibližně 20 000 obyvatel – z toho 6 000 v hlavním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 srovnání: v roce 1660 žilo v Riu de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7 000 obyvatel včetně indiánů a Afričanů.</a:t>
            </a:r>
          </a:p>
        </p:txBody>
      </p:sp>
    </p:spTree>
    <p:extLst>
      <p:ext uri="{BB962C8B-B14F-4D97-AF65-F5344CB8AC3E}">
        <p14:creationId xmlns:p14="http://schemas.microsoft.com/office/powerpoint/2010/main" val="428312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59D268F-25B3-4A7B-B4FE-7B2D9297D286}"/>
              </a:ext>
            </a:extLst>
          </p:cNvPr>
          <p:cNvSpPr/>
          <p:nvPr/>
        </p:nvSpPr>
        <p:spPr>
          <a:xfrm>
            <a:off x="868101" y="1006997"/>
            <a:ext cx="10255170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konfederace komunit pěstovala intenzivní styky s okolními osadami a tábory; zároveň napomáhala skupinovým útěkům otroků a podnikla nespočet přepadení sídel plantážníků, farmářů a osad. Udržela se téměř sto let.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výprava proti ní byla povolána v roce 1612, poslední, kdy byla poražena, v roce 1694. Například v době, kdy byla provincie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okupována Holanďany, Západoindická společnost vyslala proti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dvě vojenské expedice, obě neúspěšné.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roku 1670, kdy byla oblast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neustálém ohrožení ze strany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quilombolas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zároveň se jejich pověst šířila po celé Americe, koloniální vláda zaujala strategii jejich systematického potírání – každoročně proti nim vysílala vojenské expedice a zvědy, ničila obchodní síť mezi komunitou a osadami.</a:t>
            </a:r>
          </a:p>
        </p:txBody>
      </p:sp>
    </p:spTree>
    <p:extLst>
      <p:ext uri="{BB962C8B-B14F-4D97-AF65-F5344CB8AC3E}">
        <p14:creationId xmlns:p14="http://schemas.microsoft.com/office/powerpoint/2010/main" val="84819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67435" y="1470212"/>
            <a:ext cx="833717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přelomu 16. a 17. století, italský jezuita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Antonil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se usadil v Brazílii, definoval otroky v zemi jako: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 ruce a nohy majitele plantáží, protože bez nich by nebylo možné zakládat, udržovat a rozšiřovat farmy, ani se starat o plantáže.“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Otroci byli samotným základem společnosti a v některých částech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Bahie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tvořili až 75% populace.</a:t>
            </a:r>
          </a:p>
        </p:txBody>
      </p:sp>
    </p:spTree>
    <p:extLst>
      <p:ext uri="{BB962C8B-B14F-4D97-AF65-F5344CB8AC3E}">
        <p14:creationId xmlns:p14="http://schemas.microsoft.com/office/powerpoint/2010/main" val="113989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6268673-D478-4690-93A9-DA82A43452E7}"/>
              </a:ext>
            </a:extLst>
          </p:cNvPr>
          <p:cNvSpPr/>
          <p:nvPr/>
        </p:nvSpPr>
        <p:spPr>
          <a:xfrm>
            <a:off x="324091" y="381965"/>
            <a:ext cx="11470512" cy="586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1678, v Recife proběhlo jednání mezi reprezentanty koloniální vlády a zástupci povstalců, které vyslal jejich hlavní šéf, Ganga Zumba, a během kterého byla uzavřena mírová dohoda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jejím základě měli být navráceni do rukou prostředníků všichni uprchlí otroci, tedy ti, kteří se v komunitě nenarodili              - z portugalské strany se jednalo o strategický tah, který měl narušit vnitřní sounáležitost komunity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výměnou za to Portugalci nabídli ostatním členům komunity svobodu a půdu, kterou by mohli obdělávat s povinností placení daní Portugalské Koruně.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smlouva proti sobě postavila hlavního šéfa komunity Ganga Zumbu a duchovního a vojenského vůdce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Zumbiho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Ganga Zumba byl obviněn ze zrady a následně otráven, jeho vojenští šéfové popraveni. V následujících 15-ti letech vedl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Zumbi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krvavou válku proti koloniálním autoritám a hájil autonomii všech komunit a svobodu všech jejích obyvatel.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Válka skončila teprve v roce 1694, kdy padla nejdůležitější komunita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42 denním obléhání – povstalci byly poraženi v boji,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Zumbi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popraven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bylo vypáleno.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měl stát výstražným příkladem, ale stal se něčím víc – symbolem boje Afričanů za své společenské uznání a za Brazílii, v níž otroci nehráli jen pasivní roli oběti.</a:t>
            </a:r>
          </a:p>
        </p:txBody>
      </p:sp>
    </p:spTree>
    <p:extLst>
      <p:ext uri="{BB962C8B-B14F-4D97-AF65-F5344CB8AC3E}">
        <p14:creationId xmlns:p14="http://schemas.microsoft.com/office/powerpoint/2010/main" val="57331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796D3EC-E9FA-4EB4-A140-81ED54B1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PALMARES – Serra da </a:t>
            </a:r>
            <a:r>
              <a:rPr lang="en-US" sz="4800" dirty="0" err="1">
                <a:solidFill>
                  <a:srgbClr val="FFFFFF"/>
                </a:solidFill>
              </a:rPr>
              <a:t>Barriga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8" name="Zástupný obsah 7" descr="Obsah obrázku příroda, hora, exteriér, tráva&#10;&#10;Popis byl vytvořen automaticky">
            <a:extLst>
              <a:ext uri="{FF2B5EF4-FFF2-40B4-BE49-F238E27FC236}">
                <a16:creationId xmlns:a16="http://schemas.microsoft.com/office/drawing/2014/main" id="{A018C309-9F24-49A4-96EF-639ADFD37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r="-1" b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5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2F7F23-0D92-4BEA-B493-27609896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50" y="609600"/>
            <a:ext cx="6095998" cy="281939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ZUMBI</a:t>
            </a:r>
            <a:br>
              <a:rPr lang="cs-CZ" sz="4800" dirty="0">
                <a:solidFill>
                  <a:schemeClr val="bg1"/>
                </a:solidFill>
              </a:rPr>
            </a:br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P</a:t>
            </a:r>
            <a:r>
              <a:rPr lang="en-US" sz="4800" dirty="0" err="1">
                <a:solidFill>
                  <a:schemeClr val="bg1"/>
                </a:solidFill>
              </a:rPr>
              <a:t>amátník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vůdci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posledního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povstání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Zástupný obsah 4" descr="Obsah obrázku stůl, vsedě, vpředu, jídlo&#10;&#10;Popis byl vytvořen automaticky">
            <a:extLst>
              <a:ext uri="{FF2B5EF4-FFF2-40B4-BE49-F238E27FC236}">
                <a16:creationId xmlns:a16="http://schemas.microsoft.com/office/drawing/2014/main" id="{785CBD01-59FC-4B2B-9649-082C097A1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0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269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E76389A-AEF8-4859-A85D-6309DC2E5989}"/>
              </a:ext>
            </a:extLst>
          </p:cNvPr>
          <p:cNvSpPr/>
          <p:nvPr/>
        </p:nvSpPr>
        <p:spPr>
          <a:xfrm>
            <a:off x="1203767" y="1469985"/>
            <a:ext cx="1011627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FORMY ODPORU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útěků existovaly i jiné formy odporu.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Jednou z běžných byla sabotáž: jiskra na třtinové plantáži; citrón u měděné kádě, v níž se vařil cukr;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ulomený zub u ozubených kol, které semílaly třtinu.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To vše mohlo být zcela zhoubné pro produkci cukru a majitel takto mohl přijít o celoroční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výnos z plantáže a dojít k nevyčíslitelné škodě.</a:t>
            </a:r>
          </a:p>
        </p:txBody>
      </p:sp>
    </p:spTree>
    <p:extLst>
      <p:ext uri="{BB962C8B-B14F-4D97-AF65-F5344CB8AC3E}">
        <p14:creationId xmlns:p14="http://schemas.microsoft.com/office/powerpoint/2010/main" val="345918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DAF251B-134A-4D0A-865B-773C772F1B01}"/>
              </a:ext>
            </a:extLst>
          </p:cNvPr>
          <p:cNvSpPr/>
          <p:nvPr/>
        </p:nvSpPr>
        <p:spPr>
          <a:xfrm>
            <a:off x="868101" y="1122744"/>
            <a:ext cx="1010469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nejdůležitější pro udržení identity bylo ovšem zachování kulturních tradic a vědomí afrických kořenů 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postupem času byly tyto tradice proměněny, obohaceny o nové vlivy a přizpůsobeny novému prostředí;  na nich se pak vytvořila nová kultura a nové náboženství.</a:t>
            </a:r>
          </a:p>
          <a:p>
            <a:pPr marL="66675"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fazendách velice často otroci vyžadovali po svých pánech právo hrát na nástroje, tančit a zpívat v souladu se svými náboženskými rituály – a když jim to nebylo povoleno, uchylovali se na otevřená místa v přírodě, kde mohli své rituály tajně provozovat – „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terreiros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marL="66675"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19. století se těmto rituálům a tomuto náboženství začalo říkat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candobmlé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náboženství entit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orixás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pomocí hudby a tance do sebe zasvěcení účastníci rituálu vtělují duchy svých předchůdců na brazilské půdě, často jde i o indiány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caboclos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4648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40786-E243-42AD-961D-590BB529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CAPOEIRA</a:t>
            </a:r>
          </a:p>
        </p:txBody>
      </p:sp>
      <p:pic>
        <p:nvPicPr>
          <p:cNvPr id="6" name="Zástupný obsah 5" descr="Obsah obrázku osoba, exteriér, sport, hráč&#10;&#10;Popis byl vytvořen automaticky">
            <a:extLst>
              <a:ext uri="{FF2B5EF4-FFF2-40B4-BE49-F238E27FC236}">
                <a16:creationId xmlns:a16="http://schemas.microsoft.com/office/drawing/2014/main" id="{83D6F4B9-4F54-479B-81FC-7A58658C3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527300"/>
            <a:ext cx="4327525" cy="3225800"/>
          </a:xfrm>
        </p:spPr>
      </p:pic>
      <p:pic>
        <p:nvPicPr>
          <p:cNvPr id="8" name="Zástupný obsah 7" descr="Obsah obrázku osoba, exteriér, pláž, muž&#10;&#10;Popis byl vytvořen automaticky">
            <a:extLst>
              <a:ext uri="{FF2B5EF4-FFF2-40B4-BE49-F238E27FC236}">
                <a16:creationId xmlns:a16="http://schemas.microsoft.com/office/drawing/2014/main" id="{E861B309-D9A4-4155-9368-E16AEDC22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88" y="2527300"/>
            <a:ext cx="5014913" cy="3225800"/>
          </a:xfrm>
        </p:spPr>
      </p:pic>
    </p:spTree>
    <p:extLst>
      <p:ext uri="{BB962C8B-B14F-4D97-AF65-F5344CB8AC3E}">
        <p14:creationId xmlns:p14="http://schemas.microsoft.com/office/powerpoint/2010/main" val="381370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BBB8B-CB0E-4A6D-B05A-DAE03F4D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 descr="Obsah obrázku tráva, exteriér, voda, muž&#10;&#10;Popis byl vytvořen automaticky">
            <a:extLst>
              <a:ext uri="{FF2B5EF4-FFF2-40B4-BE49-F238E27FC236}">
                <a16:creationId xmlns:a16="http://schemas.microsoft.com/office/drawing/2014/main" id="{5C1F7C3C-FC69-4514-B3BA-49A40B20AE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8" y="2070702"/>
            <a:ext cx="5181600" cy="2912059"/>
          </a:xfrm>
        </p:spPr>
      </p:pic>
      <p:pic>
        <p:nvPicPr>
          <p:cNvPr id="8" name="Zástupný obsah 7" descr="Obsah obrázku sport, hra, osoba, muž&#10;&#10;Popis byl vytvořen automaticky">
            <a:extLst>
              <a:ext uri="{FF2B5EF4-FFF2-40B4-BE49-F238E27FC236}">
                <a16:creationId xmlns:a16="http://schemas.microsoft.com/office/drawing/2014/main" id="{B5BB4D59-78A1-4D76-B361-F2C083B98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74" y="3113870"/>
            <a:ext cx="5439539" cy="2719770"/>
          </a:xfrm>
        </p:spPr>
      </p:pic>
    </p:spTree>
    <p:extLst>
      <p:ext uri="{BB962C8B-B14F-4D97-AF65-F5344CB8AC3E}">
        <p14:creationId xmlns:p14="http://schemas.microsoft.com/office/powerpoint/2010/main" val="113105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A22F0-BECC-4D95-8165-DF156BD5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CANDOMBLÉ</a:t>
            </a:r>
          </a:p>
        </p:txBody>
      </p:sp>
      <p:pic>
        <p:nvPicPr>
          <p:cNvPr id="6" name="Zástupný obsah 5" descr="Obsah obrázku interiér, sport, osoba, žena&#10;&#10;Popis byl vytvořen automaticky">
            <a:extLst>
              <a:ext uri="{FF2B5EF4-FFF2-40B4-BE49-F238E27FC236}">
                <a16:creationId xmlns:a16="http://schemas.microsoft.com/office/drawing/2014/main" id="{91B623AA-7708-44A4-A803-42E160C17E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4" y="1907723"/>
            <a:ext cx="5181600" cy="3886200"/>
          </a:xfrm>
        </p:spPr>
      </p:pic>
      <p:pic>
        <p:nvPicPr>
          <p:cNvPr id="8" name="Zástupný obsah 7" descr="Obsah obrázku sport, tanečník, muž, stojící&#10;&#10;Popis byl vytvořen automaticky">
            <a:extLst>
              <a:ext uri="{FF2B5EF4-FFF2-40B4-BE49-F238E27FC236}">
                <a16:creationId xmlns:a16="http://schemas.microsoft.com/office/drawing/2014/main" id="{A0CB7E81-81D6-4161-BEA8-A94D56F7B3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868988" cy="2934494"/>
          </a:xfrm>
        </p:spPr>
      </p:pic>
    </p:spTree>
    <p:extLst>
      <p:ext uri="{BB962C8B-B14F-4D97-AF65-F5344CB8AC3E}">
        <p14:creationId xmlns:p14="http://schemas.microsoft.com/office/powerpoint/2010/main" val="406535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7A9CF27-A791-4305-91E2-6F25CABF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   </a:t>
            </a:r>
          </a:p>
        </p:txBody>
      </p:sp>
      <p:pic>
        <p:nvPicPr>
          <p:cNvPr id="8" name="Zástupný obsah 7" descr="Obsah obrázku jídlo, kreslení&#10;&#10;Popis byl vytvořen automaticky">
            <a:extLst>
              <a:ext uri="{FF2B5EF4-FFF2-40B4-BE49-F238E27FC236}">
                <a16:creationId xmlns:a16="http://schemas.microsoft.com/office/drawing/2014/main" id="{38EAEAB4-D75A-4E1B-80C5-0B9FE26C7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29" y="1446837"/>
            <a:ext cx="4193941" cy="4277820"/>
          </a:xfrm>
        </p:spPr>
      </p:pic>
    </p:spTree>
    <p:extLst>
      <p:ext uri="{BB962C8B-B14F-4D97-AF65-F5344CB8AC3E}">
        <p14:creationId xmlns:p14="http://schemas.microsoft.com/office/powerpoint/2010/main" val="32044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F819685-FE29-497F-ABAB-EDECB87E916E}"/>
              </a:ext>
            </a:extLst>
          </p:cNvPr>
          <p:cNvSpPr/>
          <p:nvPr/>
        </p:nvSpPr>
        <p:spPr>
          <a:xfrm>
            <a:off x="1192192" y="1030147"/>
            <a:ext cx="9062978" cy="409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Údaje z roku 2018: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43% bílá rasa, 56% černá a míšenci, 0,7 žlutá, 0,4 indiáni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Severovýchod: 24% bílá, 74% černá a míšenci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Nejvyšší platy (zastoupení v 10% nejvyšších platů): bílá 72%, černá a míšenci 28%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Nejnižší platy (zastoupení v 10% nejnižších platů): bílá 23%, černá a míšenci 75%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2017 bylo zavražděno: 12 902 bílých mužů a 1 496 bílých žen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46 217 černých mužů a míšenců a 3 288     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797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7BA031C-408C-403B-803E-EA28D6E9CA69}"/>
              </a:ext>
            </a:extLst>
          </p:cNvPr>
          <p:cNvSpPr/>
          <p:nvPr/>
        </p:nvSpPr>
        <p:spPr>
          <a:xfrm>
            <a:off x="914399" y="891251"/>
            <a:ext cx="10150997" cy="409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Evropě bylo otroctví rozšířeno od starověku, ale v nesrovnatelně menší míře, než jaká se objevuje od 16. století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otroky se vždy jednalo jako s cizinci, tedy s někým, kdo nemá minulost ani rodinu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přestože rolníci a nevolníci mnohdy pracovali v podmínkách, které připomínaly otroctví, otroci se od nich odlišovali tím, že jim chyběly kořeny, veškerá práva a vazby se společenstvím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Největšími otrokářskými společnostmi starověku byly řecké městské státy a později Římské impérium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době jejího největšího rozmachu ale např. v Itálii nepřesáhl počet otroků 40% populace a především pro tyto civilizace nebyla otrocká práce hlavní ekonomickou silou ani při výrobě produktů ani ve službách</a:t>
            </a:r>
          </a:p>
        </p:txBody>
      </p:sp>
    </p:spTree>
    <p:extLst>
      <p:ext uri="{BB962C8B-B14F-4D97-AF65-F5344CB8AC3E}">
        <p14:creationId xmlns:p14="http://schemas.microsoft.com/office/powerpoint/2010/main" val="142434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F0104D9-42AF-499F-AD76-12F65D1CCB41}"/>
              </a:ext>
            </a:extLst>
          </p:cNvPr>
          <p:cNvSpPr/>
          <p:nvPr/>
        </p:nvSpPr>
        <p:spPr>
          <a:xfrm>
            <a:off x="706055" y="891251"/>
            <a:ext cx="9977377" cy="446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Otroctví v Evropě se začalo opět rozmáhat s invazí Arabů na středomořské ostrovy a Iberský poloostrov, především tedy ve Španělsku a Portugalsku. Druhým momentem pak byly křížové výpravy, které v celé Evropě vzbudily zájem o využití otroků. Tuto tendenci ještě posílili Janované a Benátčané, kteří mezi 10. a 13. stoletím pronikli do Sýrie, Palestiny, na Balkán, Kypr a Krétu.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konci středověku již otroci na některých ostrovech ve středomoří, kde se jejich práce nejvíce využívala, pracovali na třtinových plantážích. Většina otroků ve zbytku Evropy ale byla daleko více využívána k domácím pracím a jako řemeslníci.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Otroctví bylo přítomné i v Africe – vzhledem k tomu, že africké národy nevytvářely hlubší politické ani náboženské aliance, mohly volně prodávat, kupovat a vyvážet otroky. Od VII století to byli především islámští obchodníci, kteří se zaměřovali na obchod s otroky.</a:t>
            </a:r>
          </a:p>
        </p:txBody>
      </p:sp>
    </p:spTree>
    <p:extLst>
      <p:ext uri="{BB962C8B-B14F-4D97-AF65-F5344CB8AC3E}">
        <p14:creationId xmlns:p14="http://schemas.microsoft.com/office/powerpoint/2010/main" val="3351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0987" y="564776"/>
            <a:ext cx="10883153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se týče samotného Portugalska, Lisabon byl spolu se španělskou Sevillou, evropským městem, které mělo v 16. století nejvíce otroků – v této době tvořili 10% populace (v Lisabonu žilo 100 000 obyvatel a z nich bylo 10 000 otroků).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V 16. a 17. století využívalo Portugalsko práce otroků na Ostrovech Zeleného mysu, na Svatém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Tomáši a na Madeiře – zde tvořili otroci až 87% populace.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Afrika nebyla až do 19. století, kdy došlo k hnutí pan-afrikanismu, považována Evropany za autonomní území – na jih od Sahary se rozkládala území, na kterých se mohlo zotročovat obyvatelstvo.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Tímto způsobem se po šest století odváželi otroci z Afriky a to do Asie, Evropy a na Střední východ, jejich počet se odhaduje na 6 miliónů.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 Portugalska na africké subsaharské atlantické pobřeží v 15. století, obchod s otroky radikálně proměnil a zintenzivnil – v 80. letech 16. století jich do Brazílie odváželo kolem 3 000 ročně – strategickým přístavem se stala Luanda, v dnešní Angole.    </a:t>
            </a:r>
          </a:p>
        </p:txBody>
      </p:sp>
    </p:spTree>
    <p:extLst>
      <p:ext uri="{BB962C8B-B14F-4D97-AF65-F5344CB8AC3E}">
        <p14:creationId xmlns:p14="http://schemas.microsoft.com/office/powerpoint/2010/main" val="277879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64024" y="1201271"/>
            <a:ext cx="9278470" cy="340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Portugalci rozdělovali africké kmeny na přátelské a nepřátelské, muslimy a pohany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Brazílie úmyslně dováželi otroky z nejrůznějších částí Afriky, aby si vzájemně nerozuměli, nevytvářeli mezi sebou vztahy a tím snížili pravděpodobnost vzpour a útěků.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tohoto období (16. – 19. století) bylo z Afriky odvezeno mezi 8 -11 milióny otroků, z toho téměř 5 miliónů do Brazílie na práce na plantážích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otrocká práce se v zemědělství ukázala být výhodná do té míry, že tento systém od Portugalců přijali i Francouzi, Angličané a Španělé.</a:t>
            </a:r>
          </a:p>
        </p:txBody>
      </p:sp>
    </p:spTree>
    <p:extLst>
      <p:ext uri="{BB962C8B-B14F-4D97-AF65-F5344CB8AC3E}">
        <p14:creationId xmlns:p14="http://schemas.microsoft.com/office/powerpoint/2010/main" val="181914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4071" y="869576"/>
            <a:ext cx="10551458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Portugalci realizovali své obchody prostřednictvím spojenectví s některými africkými královstvími – otroci byli vyměňováni za látky, zemědělské nástroje, kovové tyče, střelný prach, pálenku z cukrové třtiny, rum… Nebyli to sami Portugalci, ale afričtí překupníci, kdo určoval ceny.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1580 a 1590, bylo přivezeno 6 000 otroků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4 000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Bahie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Odhaduje se, že např. v roce 1584 žilo v Brazílii 25 000 bílých, 18 000 domestikovaných indiánů a 14 000 černých otroků.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přístavů Recife a Salvadoru byli otroci distribuováni do oblastí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Maranh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do Amazonie, ale obchodovalo se s nimi i v dalších přístavech: Rio de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Fortaleza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Belém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Luis. Když bylo v 18. století objeveno v Brazílii zlato a diamanty, otroci se převáželi do dolů v 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Grosso. Teprve v roce 1850 byl dovoz otroků zakázán. Samotné otroctví bylo v Brazílii zrušeno až v roce 1888.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Brazílie byli přiváženi otroci z různých částí Afriky – Angola, Kongo, Senegal, Ghana, Nigérie, Benin.</a:t>
            </a:r>
          </a:p>
        </p:txBody>
      </p:sp>
    </p:spTree>
    <p:extLst>
      <p:ext uri="{BB962C8B-B14F-4D97-AF65-F5344CB8AC3E}">
        <p14:creationId xmlns:p14="http://schemas.microsoft.com/office/powerpoint/2010/main" val="359221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5" descr="Obsah obrázku text, mapa&#10;&#10;Popis byl vytvořen automaticky">
            <a:extLst>
              <a:ext uri="{FF2B5EF4-FFF2-40B4-BE49-F238E27FC236}">
                <a16:creationId xmlns:a16="http://schemas.microsoft.com/office/drawing/2014/main" id="{E283C9A5-280D-41AC-818F-273140A37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77" y="1387403"/>
            <a:ext cx="435133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2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2599</Words>
  <Application>Microsoft Office PowerPoint</Application>
  <PresentationFormat>Širokoúhlá obrazovka</PresentationFormat>
  <Paragraphs>102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OTROCTVÍ A OTROCI V BRAZÍLII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PALMARES – Serra da Barriga</vt:lpstr>
      <vt:lpstr> ZUMBI  Památník vůdci posledního povstání</vt:lpstr>
      <vt:lpstr>Prezentace aplikace PowerPoint</vt:lpstr>
      <vt:lpstr>Prezentace aplikace PowerPoint</vt:lpstr>
      <vt:lpstr>CAPOEIRA</vt:lpstr>
      <vt:lpstr>Prezentace aplikace PowerPoint</vt:lpstr>
      <vt:lpstr>                           CANDOMBLÉ</vt:lpstr>
      <vt:lpstr>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OTROCTVÍ A OTROCI V BRAZÍLII</dc:title>
  <dc:creator>Eva Batlickova</dc:creator>
  <cp:lastModifiedBy>Eva Batlickova</cp:lastModifiedBy>
  <cp:revision>11</cp:revision>
  <dcterms:created xsi:type="dcterms:W3CDTF">2020-03-04T20:39:11Z</dcterms:created>
  <dcterms:modified xsi:type="dcterms:W3CDTF">2020-03-09T17:47:42Z</dcterms:modified>
</cp:coreProperties>
</file>