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3" r:id="rId4"/>
    <p:sldId id="264" r:id="rId5"/>
    <p:sldId id="265" r:id="rId6"/>
    <p:sldId id="266" r:id="rId7"/>
    <p:sldId id="259" r:id="rId8"/>
    <p:sldId id="260" r:id="rId9"/>
    <p:sldId id="261" r:id="rId10"/>
    <p:sldId id="267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1AB93-9C3D-4E70-8411-42820B36E2F6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38B3E-6FA8-4C90-8F93-F1FFA393F9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649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38B3E-6FA8-4C90-8F93-F1FFA393F93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593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400135B-39B8-4787-B030-B1AC3748E7F2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66CEF4-58BC-4098-914C-6B728A6DF115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800" dirty="0"/>
              <a:t>3. HODINA</a:t>
            </a:r>
          </a:p>
          <a:p>
            <a:r>
              <a:rPr lang="cs-CZ" sz="2800" dirty="0"/>
              <a:t>9.3.2020</a:t>
            </a:r>
          </a:p>
          <a:p>
            <a:r>
              <a:rPr lang="cs-CZ" sz="2800" dirty="0"/>
              <a:t>Svobodová, i. (2014) Morfologie současného portugalského jazyka. Neslovesné slovní druhy.(STR. 48-50)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MORFOLOGIE </a:t>
            </a:r>
            <a:br>
              <a:rPr lang="cs-CZ" dirty="0"/>
            </a:br>
            <a:r>
              <a:rPr lang="cs-CZ" dirty="0"/>
              <a:t>SLOVNÍ DRUHY  </a:t>
            </a:r>
          </a:p>
        </p:txBody>
      </p:sp>
    </p:spTree>
    <p:extLst>
      <p:ext uri="{BB962C8B-B14F-4D97-AF65-F5344CB8AC3E}">
        <p14:creationId xmlns:p14="http://schemas.microsoft.com/office/powerpoint/2010/main" val="1109878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E3278-AF99-4AE4-885D-56B81265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slovních druhů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CCD01A-7D46-460B-9CCC-89320B704F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substantivum</a:t>
            </a:r>
            <a:r>
              <a:rPr lang="cs-CZ" dirty="0"/>
              <a:t> - z logicko-sémantického hlediska slovní druh, který pojmenovává substance, je tedy významově funkční, pojmenovává </a:t>
            </a:r>
            <a:r>
              <a:rPr lang="cs-CZ" b="1" dirty="0"/>
              <a:t>obsahové prvky</a:t>
            </a:r>
            <a:r>
              <a:rPr lang="cs-CZ" dirty="0"/>
              <a:t>, jež jsou nebo mohou být nositeli ontologických příznaků. Příznaky, které můžeme na substancích rozlišit, jsou jednak </a:t>
            </a:r>
            <a:r>
              <a:rPr lang="cs-CZ" i="1" dirty="0" err="1"/>
              <a:t>vlastnostní</a:t>
            </a:r>
            <a:r>
              <a:rPr lang="cs-CZ" dirty="0"/>
              <a:t>, jednak </a:t>
            </a:r>
            <a:r>
              <a:rPr lang="cs-CZ" i="1" dirty="0"/>
              <a:t>procesuální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Adjektivum</a:t>
            </a:r>
            <a:r>
              <a:rPr lang="cs-CZ" i="1" dirty="0"/>
              <a:t> – pojmenovává </a:t>
            </a:r>
            <a:r>
              <a:rPr lang="cs-CZ" i="1" dirty="0" err="1"/>
              <a:t>vlastnostní</a:t>
            </a:r>
            <a:r>
              <a:rPr lang="cs-CZ" dirty="0"/>
              <a:t> příznak (nedynamický, časově nezařazený) </a:t>
            </a:r>
          </a:p>
          <a:p>
            <a:pPr marL="0" indent="0">
              <a:buNone/>
            </a:pPr>
            <a:r>
              <a:rPr lang="cs-CZ" b="1" dirty="0"/>
              <a:t>Sloveso</a:t>
            </a:r>
            <a:r>
              <a:rPr lang="cs-CZ" dirty="0"/>
              <a:t> – pojmenovává </a:t>
            </a:r>
            <a:r>
              <a:rPr lang="cs-CZ" i="1" dirty="0"/>
              <a:t>procesuální příznaky (</a:t>
            </a:r>
            <a:r>
              <a:rPr lang="cs-CZ" dirty="0"/>
              <a:t>dynamické a časově zařazené).</a:t>
            </a:r>
          </a:p>
          <a:p>
            <a:pPr marL="0" indent="0">
              <a:buNone/>
            </a:pPr>
            <a:r>
              <a:rPr lang="cs-CZ" b="1" dirty="0"/>
              <a:t>Adverbia</a:t>
            </a:r>
            <a:r>
              <a:rPr lang="cs-CZ" dirty="0"/>
              <a:t> – pojmenovává okolnosti procesů vyjádřeným slovesy se mohou vztahovat  </a:t>
            </a:r>
          </a:p>
          <a:p>
            <a:pPr marL="0" indent="0">
              <a:buNone/>
            </a:pPr>
            <a:r>
              <a:rPr lang="cs-CZ" b="1" dirty="0"/>
              <a:t>Zájmena - </a:t>
            </a:r>
            <a:r>
              <a:rPr lang="cs-CZ" dirty="0"/>
              <a:t>odkazují k různým funkcím v komunikační situaci</a:t>
            </a:r>
          </a:p>
          <a:p>
            <a:pPr marL="0" indent="0">
              <a:buNone/>
            </a:pPr>
            <a:r>
              <a:rPr lang="cs-CZ" b="1" dirty="0"/>
              <a:t>Číslovky - </a:t>
            </a:r>
            <a:r>
              <a:rPr lang="cs-CZ" dirty="0"/>
              <a:t>pojmenovávají příznaky kvantitativní, a se zájmeny syntakticky fungují jako substantiva nebo adjektiva a sdílejí i většinou morfologických charakteristik vlastních těmto slovním druhům. </a:t>
            </a:r>
          </a:p>
          <a:p>
            <a:pPr marL="0" indent="0">
              <a:buNone/>
            </a:pPr>
            <a:r>
              <a:rPr lang="cs-CZ" b="1" dirty="0"/>
              <a:t>Člen</a:t>
            </a:r>
            <a:r>
              <a:rPr lang="cs-CZ" dirty="0"/>
              <a:t> je především kategorií </a:t>
            </a:r>
            <a:r>
              <a:rPr lang="cs-CZ" b="1" dirty="0"/>
              <a:t>kontextové určenosti substantiv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b="1" dirty="0"/>
              <a:t>Spojky a předložky </a:t>
            </a:r>
            <a:r>
              <a:rPr lang="cs-CZ" dirty="0"/>
              <a:t>už nemůžeme rozlišit pouze na základě významu ani na základě výrazové formy (pojmenovávají vztahy a formálně jsou neměnné). Zde je nutno vycházet ze syntakticky funkčních kritérii, zatímco hledisko výrazové a významové představují dohromady kritérium morfologické. </a:t>
            </a:r>
          </a:p>
        </p:txBody>
      </p:sp>
    </p:spTree>
    <p:extLst>
      <p:ext uri="{BB962C8B-B14F-4D97-AF65-F5344CB8AC3E}">
        <p14:creationId xmlns:p14="http://schemas.microsoft.com/office/powerpoint/2010/main" val="2101064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Rozlišení z hlediska sémantického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3 slovní druhy (</a:t>
            </a:r>
            <a:r>
              <a:rPr lang="cs-CZ" b="1" dirty="0"/>
              <a:t>Podle Mluvnice češtiny II</a:t>
            </a:r>
            <a:r>
              <a:rPr lang="cs-CZ" dirty="0"/>
              <a:t>): </a:t>
            </a:r>
          </a:p>
          <a:p>
            <a:pPr algn="just"/>
            <a:r>
              <a:rPr lang="cs-CZ" b="1" dirty="0" err="1">
                <a:solidFill>
                  <a:srgbClr val="FF0000"/>
                </a:solidFill>
              </a:rPr>
              <a:t>Denominátory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– denominují, pojmenovávají </a:t>
            </a:r>
            <a:r>
              <a:rPr lang="cs-CZ" u="sng" dirty="0"/>
              <a:t>substantiva, adjektiva, slovesa a adverbia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Amplifikátory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- rozšiřují sémanticko-morfologickou bázi základních slovních druhů</a:t>
            </a:r>
          </a:p>
          <a:p>
            <a:pPr marL="0" indent="0" algn="just">
              <a:buNone/>
            </a:pPr>
            <a:r>
              <a:rPr lang="cs-CZ" dirty="0"/>
              <a:t>   </a:t>
            </a:r>
            <a:r>
              <a:rPr lang="cs-CZ" u="sng" dirty="0"/>
              <a:t>číslovky a měrová adverbia(kvantifikátory), zájmena</a:t>
            </a:r>
          </a:p>
          <a:p>
            <a:pPr algn="just"/>
            <a:r>
              <a:rPr lang="cs-CZ" b="1" dirty="0">
                <a:solidFill>
                  <a:srgbClr val="FF0000"/>
                </a:solidFill>
              </a:rPr>
              <a:t>Operátory - </a:t>
            </a:r>
            <a:r>
              <a:rPr lang="cs-CZ" dirty="0"/>
              <a:t>Nesamostatné slovní druhy , postrádají samostatnou pojmenovací funkci a nevstupují do syntaktických vztahů autonomně, nejsou samostatnými větnými členy, nýbrž jen lexikální součást výrazů syntakticky autonomních, o něž se opírají. Fungují tedy jako slova satelitní.</a:t>
            </a:r>
          </a:p>
          <a:p>
            <a:pPr algn="just"/>
            <a:r>
              <a:rPr lang="cs-CZ" u="sng" dirty="0"/>
              <a:t>členy, předložky, spojky a pragmatické </a:t>
            </a:r>
            <a:r>
              <a:rPr lang="cs-CZ" u="sng" dirty="0" err="1"/>
              <a:t>markátory</a:t>
            </a:r>
            <a:r>
              <a:rPr lang="cs-CZ" dirty="0"/>
              <a:t> (dříve částice)	</a:t>
            </a:r>
          </a:p>
          <a:p>
            <a:pPr algn="just"/>
            <a:r>
              <a:rPr lang="cs-CZ" b="1" dirty="0" err="1">
                <a:solidFill>
                  <a:srgbClr val="FF0000"/>
                </a:solidFill>
              </a:rPr>
              <a:t>Emfatizátory</a:t>
            </a:r>
            <a:r>
              <a:rPr lang="cs-CZ" dirty="0"/>
              <a:t>, tedy výpovědní kondenzory s primární funkcí výpovědní, nevázané na konceptualizaci 	</a:t>
            </a:r>
          </a:p>
          <a:p>
            <a:pPr algn="just"/>
            <a:r>
              <a:rPr lang="cs-CZ" u="sng" dirty="0"/>
              <a:t>Interjekce, pragmatické </a:t>
            </a:r>
            <a:r>
              <a:rPr lang="cs-CZ" u="sng" dirty="0" err="1"/>
              <a:t>markátory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9273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 err="1"/>
              <a:t>classes</a:t>
            </a:r>
            <a:r>
              <a:rPr lang="cs-CZ" b="1" i="1" dirty="0"/>
              <a:t> </a:t>
            </a:r>
            <a:r>
              <a:rPr lang="cs-CZ" b="1" i="1" dirty="0" err="1"/>
              <a:t>lexicais</a:t>
            </a:r>
            <a:r>
              <a:rPr lang="cs-CZ" b="1" i="1" dirty="0"/>
              <a:t>, </a:t>
            </a:r>
            <a:r>
              <a:rPr lang="cs-CZ" b="1" i="1" dirty="0" err="1"/>
              <a:t>classes</a:t>
            </a:r>
            <a:r>
              <a:rPr lang="cs-CZ" b="1" i="1" dirty="0"/>
              <a:t> de </a:t>
            </a:r>
            <a:r>
              <a:rPr lang="cs-CZ" b="1" i="1" dirty="0" err="1"/>
              <a:t>palavras</a:t>
            </a:r>
            <a:endParaRPr lang="cs-CZ" b="1" i="1" dirty="0"/>
          </a:p>
          <a:p>
            <a:r>
              <a:rPr lang="cs-CZ" dirty="0"/>
              <a:t> „zvláštní paradigmatické kategorie vyššího řádu, kterými se od sebe liší nebo shodují jednotlivá slova“. Je to myšleno tak, že v jazyce mají slova různé vlastnosti </a:t>
            </a:r>
            <a:r>
              <a:rPr lang="cs-CZ" b="1" dirty="0"/>
              <a:t>formální</a:t>
            </a:r>
            <a:r>
              <a:rPr lang="cs-CZ" dirty="0"/>
              <a:t>, </a:t>
            </a:r>
            <a:r>
              <a:rPr lang="cs-CZ" b="1" dirty="0"/>
              <a:t>významové</a:t>
            </a:r>
            <a:r>
              <a:rPr lang="cs-CZ" dirty="0"/>
              <a:t> a </a:t>
            </a:r>
            <a:r>
              <a:rPr lang="cs-CZ" b="1" dirty="0"/>
              <a:t>syntaktické</a:t>
            </a:r>
            <a:r>
              <a:rPr lang="cs-CZ" dirty="0"/>
              <a:t>, mají tedy </a:t>
            </a:r>
            <a:r>
              <a:rPr lang="cs-CZ" b="1" dirty="0"/>
              <a:t>různé funkce</a:t>
            </a:r>
            <a:r>
              <a:rPr lang="cs-CZ" dirty="0"/>
              <a:t>: </a:t>
            </a:r>
          </a:p>
          <a:p>
            <a:r>
              <a:rPr lang="cs-CZ" dirty="0"/>
              <a:t>pojmově pojmenovací (referenční) nebo </a:t>
            </a:r>
          </a:p>
          <a:p>
            <a:r>
              <a:rPr lang="cs-CZ" dirty="0"/>
              <a:t>gramaticky formální (jazykově </a:t>
            </a:r>
            <a:r>
              <a:rPr lang="cs-CZ" dirty="0" err="1"/>
              <a:t>strukturační</a:t>
            </a:r>
            <a:r>
              <a:rPr lang="cs-CZ" dirty="0"/>
              <a:t>).   Zavadil, Čermák (2010:134).</a:t>
            </a:r>
          </a:p>
        </p:txBody>
      </p:sp>
    </p:spTree>
    <p:extLst>
      <p:ext uri="{BB962C8B-B14F-4D97-AF65-F5344CB8AC3E}">
        <p14:creationId xmlns:p14="http://schemas.microsoft.com/office/powerpoint/2010/main" val="1441788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0F7D6-C0B7-42C6-99CD-8FA2844F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48BBBA-0D3A-4297-9B09-298E26EF25F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	Historie rozlišování slovních druhů má v gramatice staré tradice, sahající ke starořeckým filozofům (</a:t>
            </a:r>
            <a:r>
              <a:rPr lang="cs-CZ" b="1" i="1" dirty="0"/>
              <a:t>Aristoteles, </a:t>
            </a:r>
            <a:r>
              <a:rPr lang="cs-CZ" b="1" i="1" dirty="0" err="1"/>
              <a:t>Dionýsios</a:t>
            </a:r>
            <a:r>
              <a:rPr lang="cs-CZ" b="1" i="1" dirty="0"/>
              <a:t> </a:t>
            </a:r>
            <a:r>
              <a:rPr lang="cs-CZ" b="1" i="1" dirty="0" err="1"/>
              <a:t>Thráx</a:t>
            </a:r>
            <a:r>
              <a:rPr lang="cs-CZ" dirty="0"/>
              <a:t>). Prostřednictvím latinských gramatiků se tato klasifikace jazykových pojmenování dochovala přes </a:t>
            </a:r>
            <a:r>
              <a:rPr lang="cs-CZ" b="1" dirty="0"/>
              <a:t>středověk až do současnosti </a:t>
            </a:r>
            <a:r>
              <a:rPr lang="cs-CZ" dirty="0"/>
              <a:t>a funguje jako </a:t>
            </a:r>
            <a:r>
              <a:rPr lang="cs-CZ" b="1" dirty="0"/>
              <a:t>základní klasifikační princip</a:t>
            </a:r>
            <a:r>
              <a:rPr lang="cs-CZ" dirty="0"/>
              <a:t>. Opírá se v zásadě o kritéria </a:t>
            </a:r>
          </a:p>
          <a:p>
            <a:pPr algn="just"/>
            <a:r>
              <a:rPr lang="cs-CZ" dirty="0"/>
              <a:t>logicko-sémantická a přihlíží také k aspektům výrazovým a syntakticky funkčním.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870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CD000-CC18-4AD7-8D1C-B7A23A7A8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Dionysios</a:t>
            </a:r>
            <a:r>
              <a:rPr lang="cs-CZ" dirty="0"/>
              <a:t> Thrácký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0C2656-F63E-4C8F-84D1-6330598CE33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</a:t>
            </a:r>
            <a:r>
              <a:rPr lang="cs-CZ" b="1" dirty="0"/>
              <a:t>jméno</a:t>
            </a:r>
            <a:r>
              <a:rPr lang="cs-CZ" dirty="0"/>
              <a:t>, které rozlišuje pády a znamená osobu nebo věc; </a:t>
            </a:r>
          </a:p>
          <a:p>
            <a:r>
              <a:rPr lang="cs-CZ" dirty="0"/>
              <a:t>2. </a:t>
            </a:r>
            <a:r>
              <a:rPr lang="cs-CZ" b="1" dirty="0"/>
              <a:t>sloveso</a:t>
            </a:r>
            <a:r>
              <a:rPr lang="cs-CZ" dirty="0"/>
              <a:t>, které je bez pádu, rozlišuje čas, osobu a číslo, a znamená vykonávaný či podstupovaný proces nebo činnost; </a:t>
            </a:r>
          </a:p>
          <a:p>
            <a:r>
              <a:rPr lang="cs-CZ" dirty="0"/>
              <a:t>3. </a:t>
            </a:r>
            <a:r>
              <a:rPr lang="cs-CZ" b="1" dirty="0"/>
              <a:t>participium</a:t>
            </a:r>
            <a:r>
              <a:rPr lang="cs-CZ" dirty="0"/>
              <a:t>, které spojuje vlastnosti slovesa a jména; </a:t>
            </a:r>
          </a:p>
          <a:p>
            <a:r>
              <a:rPr lang="cs-CZ" dirty="0"/>
              <a:t>4. </a:t>
            </a:r>
            <a:r>
              <a:rPr lang="cs-CZ" b="1" dirty="0"/>
              <a:t>člen</a:t>
            </a:r>
            <a:r>
              <a:rPr lang="cs-CZ" dirty="0"/>
              <a:t>, který rozlišuje pád a stojí před jménem nebo za ním; </a:t>
            </a:r>
          </a:p>
          <a:p>
            <a:r>
              <a:rPr lang="cs-CZ" dirty="0"/>
              <a:t>5. </a:t>
            </a:r>
            <a:r>
              <a:rPr lang="cs-CZ" b="1" dirty="0"/>
              <a:t>zájmeno</a:t>
            </a:r>
            <a:r>
              <a:rPr lang="cs-CZ" dirty="0"/>
              <a:t>, které může nahradit jméno a označuje osobu; </a:t>
            </a:r>
          </a:p>
          <a:p>
            <a:r>
              <a:rPr lang="cs-CZ" dirty="0"/>
              <a:t>6. </a:t>
            </a:r>
            <a:r>
              <a:rPr lang="cs-CZ" b="1" dirty="0"/>
              <a:t>předložku</a:t>
            </a:r>
            <a:r>
              <a:rPr lang="cs-CZ" dirty="0"/>
              <a:t>, která stojí před ostatními slovy při skládání; </a:t>
            </a:r>
          </a:p>
          <a:p>
            <a:r>
              <a:rPr lang="cs-CZ" dirty="0"/>
              <a:t>7. </a:t>
            </a:r>
            <a:r>
              <a:rPr lang="cs-CZ" b="1" dirty="0"/>
              <a:t>příslovce</a:t>
            </a:r>
            <a:r>
              <a:rPr lang="cs-CZ" dirty="0"/>
              <a:t>, které má neměnný tvar a modifikuje sloveso; </a:t>
            </a:r>
          </a:p>
          <a:p>
            <a:r>
              <a:rPr lang="cs-CZ" dirty="0"/>
              <a:t>8. </a:t>
            </a:r>
            <a:r>
              <a:rPr lang="cs-CZ" b="1" dirty="0"/>
              <a:t>spojku</a:t>
            </a:r>
            <a:r>
              <a:rPr lang="cs-CZ" dirty="0"/>
              <a:t>, která váže větší celky a vyplňuje mezery mezi nimi). </a:t>
            </a:r>
          </a:p>
          <a:p>
            <a:pPr marL="0" indent="0">
              <a:buNone/>
            </a:pPr>
            <a:r>
              <a:rPr lang="cs-CZ" dirty="0"/>
              <a:t>Tato klasifikace platila přes tisíc let -a v jistém smyslu platí v podstatě dodnes</a:t>
            </a:r>
          </a:p>
        </p:txBody>
      </p:sp>
    </p:spTree>
    <p:extLst>
      <p:ext uri="{BB962C8B-B14F-4D97-AF65-F5344CB8AC3E}">
        <p14:creationId xmlns:p14="http://schemas.microsoft.com/office/powerpoint/2010/main" val="4248339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45FD0-421A-44A4-8740-503E6D27A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Školské třídění SD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73D40-8948-4296-ABD1-45221B7F9D2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– algoritmus uplatňuje v určitém sledu tři kritéria:</a:t>
            </a:r>
          </a:p>
          <a:p>
            <a:pPr marL="514350" indent="-514350">
              <a:buAutoNum type="arabicPeriod"/>
            </a:pPr>
            <a:r>
              <a:rPr lang="cs-CZ" b="1" dirty="0"/>
              <a:t>Formální</a:t>
            </a:r>
            <a:r>
              <a:rPr lang="cs-CZ" dirty="0"/>
              <a:t> (morfologické tvarotvorné) – flexe – </a:t>
            </a:r>
            <a:r>
              <a:rPr lang="cs-CZ" b="1" dirty="0"/>
              <a:t>ohebnost × neohebnost</a:t>
            </a:r>
            <a:r>
              <a:rPr lang="cs-CZ" dirty="0"/>
              <a:t>, typ flexe – deklinace × </a:t>
            </a:r>
            <a:r>
              <a:rPr lang="cs-CZ" dirty="0" err="1"/>
              <a:t>konfugace</a:t>
            </a:r>
            <a:r>
              <a:rPr lang="cs-CZ" dirty="0"/>
              <a:t>; </a:t>
            </a:r>
          </a:p>
          <a:p>
            <a:pPr marL="514350" indent="-514350">
              <a:buAutoNum type="arabicPeriod"/>
            </a:pPr>
            <a:r>
              <a:rPr lang="cs-CZ" dirty="0"/>
              <a:t>2. </a:t>
            </a:r>
            <a:r>
              <a:rPr lang="cs-CZ" b="1" dirty="0"/>
              <a:t>Sémantické významové </a:t>
            </a:r>
            <a:r>
              <a:rPr lang="cs-CZ" dirty="0"/>
              <a:t>– </a:t>
            </a:r>
            <a:r>
              <a:rPr lang="cs-CZ" b="1" dirty="0"/>
              <a:t>autosémantické/plnovýznamové </a:t>
            </a:r>
            <a:r>
              <a:rPr lang="cs-CZ" dirty="0"/>
              <a:t>– (substance, vlastnost, děj, okolnost) </a:t>
            </a:r>
            <a:r>
              <a:rPr lang="cs-CZ" b="1" dirty="0"/>
              <a:t>×</a:t>
            </a:r>
            <a:r>
              <a:rPr lang="cs-CZ" dirty="0"/>
              <a:t> </a:t>
            </a:r>
            <a:r>
              <a:rPr lang="cs-CZ" b="1" dirty="0"/>
              <a:t>synsémantické/neplnovýznamové </a:t>
            </a:r>
            <a:r>
              <a:rPr lang="cs-CZ" dirty="0"/>
              <a:t>(funkce modifikovat význam autosémantik, a blíže určovat vztahy mezi nimi); </a:t>
            </a:r>
          </a:p>
          <a:p>
            <a:pPr marL="514350" indent="-514350">
              <a:buAutoNum type="arabicPeriod"/>
            </a:pPr>
            <a:r>
              <a:rPr lang="cs-CZ" dirty="0"/>
              <a:t>3. </a:t>
            </a:r>
            <a:r>
              <a:rPr lang="cs-CZ" b="1" dirty="0"/>
              <a:t>Funkční (syntaktické) </a:t>
            </a:r>
            <a:r>
              <a:rPr lang="cs-CZ" dirty="0"/>
              <a:t>– přihlíží k funkčním specifikům na rovině vyšší (syntax). </a:t>
            </a:r>
          </a:p>
        </p:txBody>
      </p:sp>
    </p:spTree>
    <p:extLst>
      <p:ext uri="{BB962C8B-B14F-4D97-AF65-F5344CB8AC3E}">
        <p14:creationId xmlns:p14="http://schemas.microsoft.com/office/powerpoint/2010/main" val="106094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E20D66A-79BF-4254-91B7-6D6AF1418E20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>
          <a:blip r:embed="rId2"/>
          <a:stretch>
            <a:fillRect/>
          </a:stretch>
        </p:blipFill>
        <p:spPr>
          <a:xfrm>
            <a:off x="755576" y="476672"/>
            <a:ext cx="7827795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65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10 SLOVNÍCH DRUHŮ V PORTUGALŠTINĚ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Gramatika portugalského jazyka rozlišuje deset slovních druhů, které dělí podle ohebnosti na:</a:t>
            </a:r>
          </a:p>
          <a:p>
            <a:endParaRPr lang="cs-CZ" dirty="0"/>
          </a:p>
          <a:p>
            <a:pPr lvl="0"/>
            <a:r>
              <a:rPr lang="cs-CZ" b="1" u="sng" dirty="0"/>
              <a:t>ohebné slovní druhy („</a:t>
            </a:r>
            <a:r>
              <a:rPr lang="cs-CZ" b="1" u="sng" dirty="0" err="1"/>
              <a:t>classes</a:t>
            </a:r>
            <a:r>
              <a:rPr lang="cs-CZ" b="1" u="sng" dirty="0"/>
              <a:t> </a:t>
            </a:r>
            <a:r>
              <a:rPr lang="cs-CZ" b="1" u="sng" dirty="0" err="1"/>
              <a:t>lexicais</a:t>
            </a:r>
            <a:r>
              <a:rPr lang="cs-CZ" b="1" u="sng" dirty="0"/>
              <a:t> </a:t>
            </a:r>
            <a:r>
              <a:rPr lang="cs-CZ" b="1" u="sng" dirty="0" err="1"/>
              <a:t>variáveis</a:t>
            </a:r>
            <a:r>
              <a:rPr lang="cs-CZ" b="1" u="sng" dirty="0"/>
              <a:t>“): 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podstatná jména-</a:t>
            </a:r>
            <a:r>
              <a:rPr lang="cs-CZ" dirty="0" err="1"/>
              <a:t>substantivos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přídavná jména-</a:t>
            </a:r>
            <a:r>
              <a:rPr lang="cs-CZ" dirty="0" err="1"/>
              <a:t>adjetivos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člen-</a:t>
            </a:r>
            <a:r>
              <a:rPr lang="cs-CZ" dirty="0" err="1"/>
              <a:t>artigo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zájmena-</a:t>
            </a:r>
            <a:r>
              <a:rPr lang="cs-CZ" dirty="0" err="1"/>
              <a:t>pronomes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číslovky-</a:t>
            </a:r>
            <a:r>
              <a:rPr lang="cs-CZ" dirty="0" err="1"/>
              <a:t>numerais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slovesa-</a:t>
            </a:r>
            <a:r>
              <a:rPr lang="cs-CZ" dirty="0" err="1"/>
              <a:t>verbos</a:t>
            </a:r>
            <a:r>
              <a:rPr lang="cs-CZ" dirty="0"/>
              <a:t>.  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b="1" u="sng" dirty="0"/>
              <a:t>neohebné slovní druhy (</a:t>
            </a:r>
            <a:r>
              <a:rPr lang="cs-CZ" b="1" u="sng" dirty="0" err="1"/>
              <a:t>classes</a:t>
            </a:r>
            <a:r>
              <a:rPr lang="cs-CZ" b="1" u="sng" dirty="0"/>
              <a:t> </a:t>
            </a:r>
            <a:r>
              <a:rPr lang="cs-CZ" b="1" u="sng" dirty="0" err="1"/>
              <a:t>lexicais„invariáveis</a:t>
            </a:r>
            <a:r>
              <a:rPr lang="cs-CZ" b="1" u="sng" dirty="0"/>
              <a:t>“):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příslovce-</a:t>
            </a:r>
            <a:r>
              <a:rPr lang="cs-CZ" dirty="0" err="1"/>
              <a:t>advérbios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předložky-</a:t>
            </a:r>
            <a:r>
              <a:rPr lang="cs-CZ" dirty="0" err="1"/>
              <a:t>preposições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spojky-</a:t>
            </a:r>
            <a:r>
              <a:rPr lang="cs-CZ" dirty="0" err="1"/>
              <a:t>conjunções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citoslovce-</a:t>
            </a:r>
            <a:r>
              <a:rPr lang="cs-CZ" dirty="0" err="1"/>
              <a:t>interjeições</a:t>
            </a:r>
            <a:r>
              <a:rPr lang="cs-CZ" dirty="0"/>
              <a:t>;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pragmatické </a:t>
            </a:r>
            <a:r>
              <a:rPr lang="cs-CZ" dirty="0" err="1"/>
              <a:t>markátory-marcadores</a:t>
            </a:r>
            <a:r>
              <a:rPr lang="cs-CZ" dirty="0"/>
              <a:t> </a:t>
            </a:r>
            <a:r>
              <a:rPr lang="cs-CZ" dirty="0" err="1"/>
              <a:t>pragmáticos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698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SKRIPTA Morfologie současného portugalského jazyka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Rozdělena na</a:t>
            </a:r>
          </a:p>
          <a:p>
            <a:r>
              <a:rPr lang="cs-CZ" dirty="0"/>
              <a:t>NESLOVESNÉ SLOVNÍ DRUHY</a:t>
            </a:r>
          </a:p>
          <a:p>
            <a:r>
              <a:rPr lang="cs-CZ" dirty="0"/>
              <a:t>SLOVESO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 tomuto rozdělení došlo kvůli obsáhlosti tématu </a:t>
            </a:r>
          </a:p>
        </p:txBody>
      </p:sp>
    </p:spTree>
    <p:extLst>
      <p:ext uri="{BB962C8B-B14F-4D97-AF65-F5344CB8AC3E}">
        <p14:creationId xmlns:p14="http://schemas.microsoft.com/office/powerpoint/2010/main" val="1160774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tvary mohou být vícevýznamové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i="1" dirty="0"/>
              <a:t>O, A, OS, AS</a:t>
            </a:r>
            <a:r>
              <a:rPr lang="cs-CZ" dirty="0"/>
              <a:t>	člen </a:t>
            </a:r>
            <a:r>
              <a:rPr lang="cs-CZ" i="1" dirty="0"/>
              <a:t>versus</a:t>
            </a:r>
            <a:r>
              <a:rPr lang="cs-CZ" dirty="0"/>
              <a:t> akuzativní zájmeno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UM, UMA</a:t>
            </a:r>
            <a:r>
              <a:rPr lang="cs-CZ" dirty="0"/>
              <a:t>	člen </a:t>
            </a:r>
            <a:r>
              <a:rPr lang="cs-CZ" i="1" dirty="0"/>
              <a:t>versus</a:t>
            </a:r>
            <a:r>
              <a:rPr lang="cs-CZ" dirty="0"/>
              <a:t> číslovka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err="1"/>
              <a:t>PRETO</a:t>
            </a:r>
            <a:r>
              <a:rPr lang="cs-CZ" i="1" dirty="0"/>
              <a:t>, </a:t>
            </a:r>
            <a:r>
              <a:rPr lang="cs-CZ" i="1" dirty="0" err="1"/>
              <a:t>PRETA</a:t>
            </a:r>
            <a:r>
              <a:rPr lang="cs-CZ" dirty="0"/>
              <a:t>	   adjektivum </a:t>
            </a:r>
            <a:r>
              <a:rPr lang="cs-CZ" i="1" dirty="0"/>
              <a:t>versus</a:t>
            </a:r>
            <a:r>
              <a:rPr lang="cs-CZ" dirty="0"/>
              <a:t> substantivum</a:t>
            </a:r>
          </a:p>
          <a:p>
            <a:pPr marL="0" indent="0">
              <a:buNone/>
            </a:pPr>
            <a:r>
              <a:rPr lang="cs-CZ" dirty="0"/>
              <a:t>			   černý           </a:t>
            </a:r>
            <a:r>
              <a:rPr lang="cs-CZ" i="1" dirty="0"/>
              <a:t>vs</a:t>
            </a:r>
            <a:r>
              <a:rPr lang="cs-CZ" dirty="0"/>
              <a:t>.        Černoch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VELHO, VELHA – starý/á, stařec/</a:t>
            </a:r>
            <a:r>
              <a:rPr lang="cs-CZ" dirty="0" err="1"/>
              <a:t>enka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		(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velha</a:t>
            </a:r>
            <a:r>
              <a:rPr lang="cs-CZ" i="1" dirty="0"/>
              <a:t> </a:t>
            </a:r>
            <a:r>
              <a:rPr lang="cs-CZ" i="1" dirty="0" err="1"/>
              <a:t>preta</a:t>
            </a:r>
            <a:r>
              <a:rPr lang="cs-CZ" i="1" dirty="0"/>
              <a:t> </a:t>
            </a:r>
            <a:r>
              <a:rPr lang="cs-CZ" dirty="0"/>
              <a:t>nebo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preta</a:t>
            </a:r>
            <a:r>
              <a:rPr lang="cs-CZ" i="1" dirty="0"/>
              <a:t> </a:t>
            </a:r>
            <a:r>
              <a:rPr lang="cs-CZ" i="1" dirty="0" err="1"/>
              <a:t>velha</a:t>
            </a:r>
            <a:r>
              <a:rPr lang="cs-CZ" dirty="0"/>
              <a:t> může 			znamenat jak černá stařenka tak stará černoška. 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JANTAR, JANTAR</a:t>
            </a:r>
            <a:r>
              <a:rPr lang="cs-CZ" dirty="0"/>
              <a:t>	sloveso vs. podstatné </a:t>
            </a:r>
            <a:r>
              <a:rPr lang="cs-CZ" dirty="0" err="1"/>
              <a:t>jm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			večeře </a:t>
            </a:r>
            <a:r>
              <a:rPr lang="cs-CZ" i="1" dirty="0"/>
              <a:t>vs</a:t>
            </a:r>
            <a:r>
              <a:rPr lang="cs-CZ" dirty="0"/>
              <a:t>. večeřet</a:t>
            </a:r>
          </a:p>
        </p:txBody>
      </p:sp>
    </p:spTree>
    <p:extLst>
      <p:ext uri="{BB962C8B-B14F-4D97-AF65-F5344CB8AC3E}">
        <p14:creationId xmlns:p14="http://schemas.microsoft.com/office/powerpoint/2010/main" val="1637669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820</Words>
  <Application>Microsoft Office PowerPoint</Application>
  <PresentationFormat>Předvádění na obrazovce (4:3)</PresentationFormat>
  <Paragraphs>82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Georgia</vt:lpstr>
      <vt:lpstr>Wingdings</vt:lpstr>
      <vt:lpstr>Wingdings 2</vt:lpstr>
      <vt:lpstr>Administrativní</vt:lpstr>
      <vt:lpstr>MORFOLOGIE  SLOVNÍ DRUHY  </vt:lpstr>
      <vt:lpstr>SLOVNÍ DRUHY</vt:lpstr>
      <vt:lpstr>Prezentace aplikace PowerPoint</vt:lpstr>
      <vt:lpstr>Dionysios Thrácký </vt:lpstr>
      <vt:lpstr>Školské třídění SD </vt:lpstr>
      <vt:lpstr>Prezentace aplikace PowerPoint</vt:lpstr>
      <vt:lpstr>10 SLOVNÍCH DRUHŮ V PORTUGALŠTINĚ</vt:lpstr>
      <vt:lpstr>SKRIPTA Morfologie současného portugalského jazyka</vt:lpstr>
      <vt:lpstr>Některé tvary mohou být vícevýznamové</vt:lpstr>
      <vt:lpstr>Vymezení slovních druhů </vt:lpstr>
      <vt:lpstr>Rozlišení z hlediska sémantického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PODSTATNÁ JMÉNA</dc:title>
  <dc:creator>win</dc:creator>
  <cp:lastModifiedBy>  </cp:lastModifiedBy>
  <cp:revision>15</cp:revision>
  <dcterms:created xsi:type="dcterms:W3CDTF">2018-10-07T06:23:24Z</dcterms:created>
  <dcterms:modified xsi:type="dcterms:W3CDTF">2020-02-26T08:55:46Z</dcterms:modified>
</cp:coreProperties>
</file>