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5"/>
  </p:notes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0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614" autoAdjust="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C7CAE-2572-4D56-A906-EB72AFC1532A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3E30D-8F96-4954-8D38-6D8517178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885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3E30D-8F96-4954-8D38-6D851717848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707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56FA7DA-09AA-482E-90D8-189D014FA9D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56FA7DA-09AA-482E-90D8-189D014FA9D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56FA7DA-09AA-482E-90D8-189D014FA9D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4. HODINA</a:t>
            </a:r>
          </a:p>
          <a:p>
            <a:r>
              <a:rPr lang="cs-CZ" sz="2800" dirty="0"/>
              <a:t>16.3.2020</a:t>
            </a:r>
          </a:p>
          <a:p>
            <a:r>
              <a:rPr lang="cs-CZ" sz="2800" dirty="0"/>
              <a:t>(str. 60-66)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MORFOLOGIE </a:t>
            </a:r>
            <a:br>
              <a:rPr lang="cs-CZ" b="1" dirty="0"/>
            </a:br>
            <a:r>
              <a:rPr lang="cs-CZ" b="1" dirty="0"/>
              <a:t>PODSTATNÁ JMÉNA </a:t>
            </a:r>
            <a:br>
              <a:rPr lang="cs-CZ" b="1" dirty="0"/>
            </a:br>
            <a:r>
              <a:rPr lang="cs-CZ" b="1" dirty="0"/>
              <a:t>-MNOŽNÉ ČÍSLO</a:t>
            </a:r>
          </a:p>
        </p:txBody>
      </p:sp>
    </p:spTree>
    <p:extLst>
      <p:ext uri="{BB962C8B-B14F-4D97-AF65-F5344CB8AC3E}">
        <p14:creationId xmlns:p14="http://schemas.microsoft.com/office/powerpoint/2010/main" val="3924560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Podstatná jména zakončená  </a:t>
            </a:r>
            <a:br>
              <a:rPr lang="pt-PT" dirty="0"/>
            </a:br>
            <a:r>
              <a:rPr lang="cs-CZ" dirty="0"/>
              <a:t>na </a:t>
            </a:r>
            <a:r>
              <a:rPr lang="cs-CZ" b="1" i="1" dirty="0"/>
              <a:t>-</a:t>
            </a:r>
            <a:r>
              <a:rPr lang="cs-CZ" b="1" i="1" dirty="0" err="1"/>
              <a:t>ão</a:t>
            </a:r>
            <a:r>
              <a:rPr lang="cs-CZ" b="1" i="1" dirty="0"/>
              <a:t>      </a:t>
            </a:r>
            <a:r>
              <a:rPr lang="cs-CZ" b="1" i="1" dirty="0" err="1"/>
              <a:t>ãos</a:t>
            </a:r>
            <a:r>
              <a:rPr lang="cs-CZ" i="1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dirty="0"/>
              <a:t>Je </a:t>
            </a:r>
            <a:r>
              <a:rPr lang="pt-PT" b="1" dirty="0" err="1"/>
              <a:t>dáno</a:t>
            </a:r>
            <a:r>
              <a:rPr lang="pt-PT" b="1" dirty="0"/>
              <a:t> </a:t>
            </a:r>
            <a:r>
              <a:rPr lang="cs-CZ" b="1" dirty="0"/>
              <a:t>historickým </a:t>
            </a:r>
            <a:r>
              <a:rPr lang="pt-PT" b="1" dirty="0"/>
              <a:t>v</a:t>
            </a:r>
            <a:r>
              <a:rPr lang="cs-CZ" b="1" dirty="0" err="1"/>
              <a:t>ývojem</a:t>
            </a:r>
            <a:r>
              <a:rPr lang="cs-CZ" b="1" dirty="0"/>
              <a:t>,</a:t>
            </a:r>
            <a:r>
              <a:rPr lang="cs-CZ" dirty="0"/>
              <a:t> kdy se v latinském původním slově synkopovalo intervokalické –n-):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/>
              <a:t>manum</a:t>
            </a:r>
            <a:r>
              <a:rPr lang="cs-CZ" i="1" dirty="0"/>
              <a:t> → </a:t>
            </a:r>
            <a:r>
              <a:rPr lang="cs-CZ" i="1" dirty="0" err="1"/>
              <a:t>m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 → </a:t>
            </a:r>
            <a:r>
              <a:rPr lang="cs-CZ" i="1" dirty="0" err="1"/>
              <a:t>manus</a:t>
            </a:r>
            <a:r>
              <a:rPr lang="cs-CZ" i="1" dirty="0"/>
              <a:t> → </a:t>
            </a:r>
            <a:r>
              <a:rPr lang="cs-CZ" i="1" dirty="0" err="1"/>
              <a:t>m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 err="1"/>
              <a:t>germanu</a:t>
            </a:r>
            <a:r>
              <a:rPr lang="cs-CZ" i="1" dirty="0"/>
              <a:t> → </a:t>
            </a:r>
            <a:r>
              <a:rPr lang="cs-CZ" i="1" dirty="0" err="1"/>
              <a:t>irm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b="1" i="1" dirty="0">
                <a:solidFill>
                  <a:srgbClr val="00B050"/>
                </a:solidFill>
              </a:rPr>
              <a:t> </a:t>
            </a:r>
            <a:r>
              <a:rPr lang="cs-CZ" i="1" dirty="0"/>
              <a:t>→ </a:t>
            </a:r>
            <a:r>
              <a:rPr lang="cs-CZ" i="1" dirty="0" err="1"/>
              <a:t>germanos</a:t>
            </a:r>
            <a:r>
              <a:rPr lang="cs-CZ" i="1" dirty="0"/>
              <a:t> → </a:t>
            </a:r>
            <a:r>
              <a:rPr lang="cs-CZ" i="1" dirty="0" err="1"/>
              <a:t>irm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r>
              <a:rPr lang="cs-CZ" b="1" i="1" dirty="0"/>
              <a:t>,  </a:t>
            </a:r>
            <a:r>
              <a:rPr lang="cs-CZ" i="1" dirty="0" err="1"/>
              <a:t>orphanum</a:t>
            </a:r>
            <a:r>
              <a:rPr lang="cs-CZ" i="1" dirty="0"/>
              <a:t> → </a:t>
            </a:r>
            <a:r>
              <a:rPr lang="cs-CZ" i="1" dirty="0" err="1"/>
              <a:t>órf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„sirotek“ → </a:t>
            </a:r>
            <a:r>
              <a:rPr lang="cs-CZ" i="1" dirty="0" err="1"/>
              <a:t>orphanos</a:t>
            </a:r>
            <a:r>
              <a:rPr lang="cs-CZ" i="1" dirty="0"/>
              <a:t> → </a:t>
            </a:r>
            <a:r>
              <a:rPr lang="cs-CZ" i="1" dirty="0" err="1"/>
              <a:t>órf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r>
              <a:rPr lang="cs-CZ" b="1" i="1" dirty="0"/>
              <a:t>, </a:t>
            </a:r>
          </a:p>
          <a:p>
            <a:pPr marL="0" indent="0">
              <a:buNone/>
            </a:pPr>
            <a:r>
              <a:rPr lang="cs-CZ" i="1" dirty="0" err="1"/>
              <a:t>crist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→ </a:t>
            </a:r>
            <a:r>
              <a:rPr lang="cs-CZ" i="1" dirty="0" err="1"/>
              <a:t>crist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 err="1"/>
              <a:t>gr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→ </a:t>
            </a:r>
            <a:r>
              <a:rPr lang="cs-CZ" i="1" dirty="0" err="1"/>
              <a:t>gr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 err="1"/>
              <a:t>órg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→ </a:t>
            </a:r>
            <a:r>
              <a:rPr lang="cs-CZ" i="1" dirty="0" err="1"/>
              <a:t>órg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 err="1"/>
              <a:t>pag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→ </a:t>
            </a:r>
            <a:r>
              <a:rPr lang="cs-CZ" i="1" dirty="0" err="1"/>
              <a:t>pag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 err="1"/>
              <a:t>sót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→ </a:t>
            </a:r>
            <a:r>
              <a:rPr lang="cs-CZ" i="1" dirty="0" err="1"/>
              <a:t>sót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endParaRPr lang="cs-CZ" b="1" i="1" dirty="0">
              <a:solidFill>
                <a:srgbClr val="00B050"/>
              </a:solidFill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4572000" y="746324"/>
            <a:ext cx="360040" cy="28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419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U substantiv zakončený na </a:t>
            </a:r>
            <a:r>
              <a:rPr lang="cs-CZ" sz="3600" b="1" i="1" dirty="0" err="1"/>
              <a:t>ão</a:t>
            </a:r>
            <a:r>
              <a:rPr lang="cs-CZ" sz="3600" b="1" i="1" dirty="0"/>
              <a:t> </a:t>
            </a:r>
            <a:r>
              <a:rPr lang="cs-CZ" sz="3600" dirty="0"/>
              <a:t>si lze pomoct také španělštinou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 to tak, že synkopujeme (tedy vynecháme) –n- a nazalizujeme předchozí samohlásku: </a:t>
            </a:r>
          </a:p>
          <a:p>
            <a:pPr marL="548640" lvl="2" indent="0">
              <a:buNone/>
            </a:pPr>
            <a:r>
              <a:rPr lang="cs-CZ" sz="3200" i="1" dirty="0" err="1"/>
              <a:t>m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o</a:t>
            </a:r>
            <a:r>
              <a:rPr lang="cs-CZ" sz="3200" i="1" dirty="0" err="1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m</a:t>
            </a:r>
            <a:r>
              <a:rPr lang="cs-CZ" sz="3200" b="1" i="1" dirty="0" err="1"/>
              <a:t>ãos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herm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i="1" dirty="0" err="1"/>
              <a:t>os</a:t>
            </a:r>
            <a:r>
              <a:rPr lang="cs-CZ" sz="3200" i="1" dirty="0"/>
              <a:t>→ </a:t>
            </a:r>
            <a:r>
              <a:rPr lang="cs-CZ" sz="3200" i="1" dirty="0" err="1"/>
              <a:t>irm</a:t>
            </a:r>
            <a:r>
              <a:rPr lang="cs-CZ" sz="3200" b="1" i="1" dirty="0" err="1"/>
              <a:t>ãos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/>
              <a:t> </a:t>
            </a:r>
            <a:r>
              <a:rPr lang="cs-CZ" sz="3200" i="1" dirty="0" err="1"/>
              <a:t>huérf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o</a:t>
            </a:r>
            <a:r>
              <a:rPr lang="cs-CZ" sz="3200" i="1" dirty="0" err="1"/>
              <a:t>s</a:t>
            </a:r>
            <a:r>
              <a:rPr lang="cs-CZ" sz="3200" i="1" dirty="0"/>
              <a:t>→ </a:t>
            </a:r>
            <a:r>
              <a:rPr lang="cs-CZ" sz="3200" i="1" dirty="0" err="1"/>
              <a:t>órf</a:t>
            </a:r>
            <a:r>
              <a:rPr lang="cs-CZ" sz="3200" b="1" i="1" dirty="0" err="1"/>
              <a:t>ãos</a:t>
            </a:r>
            <a:r>
              <a:rPr lang="cs-CZ" sz="3200" b="1" i="1" dirty="0"/>
              <a:t>, </a:t>
            </a:r>
          </a:p>
          <a:p>
            <a:pPr marL="548640" lvl="2" indent="0">
              <a:buNone/>
            </a:pPr>
            <a:r>
              <a:rPr lang="cs-CZ" sz="3200" i="1" dirty="0" err="1"/>
              <a:t>cristi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o</a:t>
            </a:r>
            <a:r>
              <a:rPr lang="cs-CZ" sz="3200" i="1" dirty="0" err="1"/>
              <a:t>s</a:t>
            </a:r>
            <a:r>
              <a:rPr lang="cs-CZ" sz="3200" i="1" dirty="0"/>
              <a:t>→ </a:t>
            </a:r>
            <a:r>
              <a:rPr lang="cs-CZ" sz="3200" i="1" dirty="0" err="1"/>
              <a:t>crist</a:t>
            </a:r>
            <a:r>
              <a:rPr lang="cs-CZ" sz="3200" b="1" i="1" dirty="0" err="1"/>
              <a:t>ãos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gr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o</a:t>
            </a:r>
            <a:r>
              <a:rPr lang="cs-CZ" sz="3200" i="1" dirty="0" err="1"/>
              <a:t>s</a:t>
            </a:r>
            <a:r>
              <a:rPr lang="cs-CZ" sz="3200" i="1" dirty="0"/>
              <a:t>→ </a:t>
            </a:r>
            <a:r>
              <a:rPr lang="cs-CZ" sz="3200" i="1" dirty="0" err="1"/>
              <a:t>gr</a:t>
            </a:r>
            <a:r>
              <a:rPr lang="cs-CZ" sz="3200" b="1" i="1" dirty="0" err="1"/>
              <a:t>ãos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órg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o</a:t>
            </a:r>
            <a:r>
              <a:rPr lang="cs-CZ" sz="3200" i="1" dirty="0" err="1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órg</a:t>
            </a:r>
            <a:r>
              <a:rPr lang="cs-CZ" sz="3200" b="1" i="1" dirty="0" err="1"/>
              <a:t>ãos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pag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o</a:t>
            </a:r>
            <a:r>
              <a:rPr lang="cs-CZ" sz="3200" i="1" dirty="0" err="1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pag</a:t>
            </a:r>
            <a:r>
              <a:rPr lang="cs-CZ" sz="3200" b="1" i="1" dirty="0" err="1"/>
              <a:t>ãos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sót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o</a:t>
            </a:r>
            <a:r>
              <a:rPr lang="cs-CZ" sz="3200" i="1" dirty="0" err="1"/>
              <a:t>s</a:t>
            </a:r>
            <a:r>
              <a:rPr lang="cs-CZ" sz="3200" i="1" dirty="0"/>
              <a:t>→ </a:t>
            </a:r>
            <a:r>
              <a:rPr lang="cs-CZ" sz="3200" i="1" dirty="0" err="1"/>
              <a:t>sót</a:t>
            </a:r>
            <a:r>
              <a:rPr lang="cs-CZ" sz="3200" b="1" i="1" dirty="0" err="1"/>
              <a:t>ãos</a:t>
            </a:r>
            <a:r>
              <a:rPr lang="cs-CZ" sz="3200" i="1" dirty="0"/>
              <a:t>.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75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1112168"/>
          </a:xfrm>
        </p:spPr>
        <p:txBody>
          <a:bodyPr>
            <a:normAutofit/>
          </a:bodyPr>
          <a:lstStyle/>
          <a:p>
            <a:r>
              <a:rPr lang="cs-CZ" dirty="0"/>
              <a:t>Podstatná jména zakončená  </a:t>
            </a:r>
            <a:br>
              <a:rPr lang="pt-PT" dirty="0"/>
            </a:br>
            <a:r>
              <a:rPr lang="cs-CZ" dirty="0"/>
              <a:t>na </a:t>
            </a:r>
            <a:r>
              <a:rPr lang="cs-CZ" b="1" i="1" dirty="0"/>
              <a:t>-</a:t>
            </a:r>
            <a:r>
              <a:rPr lang="cs-CZ" b="1" i="1" dirty="0" err="1"/>
              <a:t>ão</a:t>
            </a:r>
            <a:r>
              <a:rPr lang="cs-CZ" b="1" i="1" dirty="0"/>
              <a:t>      </a:t>
            </a:r>
            <a:r>
              <a:rPr lang="cs-CZ" b="1" i="1" dirty="0" err="1"/>
              <a:t>ães</a:t>
            </a:r>
            <a:r>
              <a:rPr lang="cs-CZ" i="1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48640" lvl="2" indent="0">
              <a:buNone/>
            </a:pPr>
            <a:endParaRPr lang="pt-PT" sz="2800" i="1" dirty="0"/>
          </a:p>
          <a:p>
            <a:pPr marL="548640" lvl="2" indent="0">
              <a:buNone/>
            </a:pPr>
            <a:r>
              <a:rPr lang="cs-CZ" sz="2800" i="1" dirty="0" err="1"/>
              <a:t>canem</a:t>
            </a:r>
            <a:r>
              <a:rPr lang="cs-CZ" sz="2800" i="1" dirty="0"/>
              <a:t> → </a:t>
            </a:r>
            <a:r>
              <a:rPr lang="cs-CZ" sz="2800" i="1" dirty="0" err="1"/>
              <a:t>c</a:t>
            </a:r>
            <a:r>
              <a:rPr lang="cs-CZ" sz="2800" b="1" i="1" dirty="0" err="1">
                <a:solidFill>
                  <a:srgbClr val="00B050"/>
                </a:solidFill>
              </a:rPr>
              <a:t>ão</a:t>
            </a:r>
            <a:r>
              <a:rPr lang="cs-CZ" sz="2800" i="1" dirty="0"/>
              <a:t> → </a:t>
            </a:r>
            <a:r>
              <a:rPr lang="cs-CZ" sz="2800" i="1" dirty="0" err="1"/>
              <a:t>canes</a:t>
            </a:r>
            <a:r>
              <a:rPr lang="cs-CZ" sz="2800" i="1" dirty="0"/>
              <a:t> → </a:t>
            </a:r>
            <a:r>
              <a:rPr lang="cs-CZ" sz="2800" i="1" dirty="0" err="1"/>
              <a:t>c</a:t>
            </a:r>
            <a:r>
              <a:rPr lang="cs-CZ" sz="2800" b="1" i="1" dirty="0" err="1">
                <a:solidFill>
                  <a:srgbClr val="00B050"/>
                </a:solidFill>
              </a:rPr>
              <a:t>ães</a:t>
            </a:r>
            <a:r>
              <a:rPr lang="cs-CZ" sz="2800" b="1" i="1" dirty="0"/>
              <a:t> </a:t>
            </a:r>
            <a:endParaRPr lang="pt-PT" sz="2800" b="1" i="1" dirty="0"/>
          </a:p>
          <a:p>
            <a:pPr marL="548640" lvl="2" indent="0">
              <a:buNone/>
            </a:pPr>
            <a:r>
              <a:rPr lang="cs-CZ" sz="2800" i="1" dirty="0" err="1"/>
              <a:t>panum</a:t>
            </a:r>
            <a:r>
              <a:rPr lang="cs-CZ" sz="2800" i="1" dirty="0"/>
              <a:t> →  </a:t>
            </a:r>
            <a:r>
              <a:rPr lang="cs-CZ" sz="2800" i="1" dirty="0" err="1"/>
              <a:t>p</a:t>
            </a:r>
            <a:r>
              <a:rPr lang="cs-CZ" sz="2800" b="1" i="1" dirty="0" err="1">
                <a:solidFill>
                  <a:srgbClr val="00B050"/>
                </a:solidFill>
              </a:rPr>
              <a:t>ão</a:t>
            </a:r>
            <a:r>
              <a:rPr lang="cs-CZ" sz="2800" b="1" i="1" dirty="0">
                <a:solidFill>
                  <a:srgbClr val="00B050"/>
                </a:solidFill>
              </a:rPr>
              <a:t> </a:t>
            </a:r>
            <a:r>
              <a:rPr lang="cs-CZ" sz="2800" i="1" dirty="0"/>
              <a:t>→ </a:t>
            </a:r>
            <a:r>
              <a:rPr lang="cs-CZ" sz="2800" i="1" dirty="0" err="1"/>
              <a:t>panes</a:t>
            </a:r>
            <a:r>
              <a:rPr lang="cs-CZ" sz="2800" i="1" dirty="0"/>
              <a:t> → </a:t>
            </a:r>
            <a:r>
              <a:rPr lang="cs-CZ" sz="2800" i="1" dirty="0" err="1"/>
              <a:t>p</a:t>
            </a:r>
            <a:r>
              <a:rPr lang="cs-CZ" sz="2800" b="1" i="1" dirty="0" err="1">
                <a:solidFill>
                  <a:srgbClr val="00B050"/>
                </a:solidFill>
              </a:rPr>
              <a:t>ães</a:t>
            </a:r>
            <a:endParaRPr lang="pt-PT" sz="28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800" i="1" dirty="0" err="1"/>
              <a:t>alem</a:t>
            </a:r>
            <a:r>
              <a:rPr lang="cs-CZ" sz="2800" b="1" i="1" dirty="0" err="1">
                <a:solidFill>
                  <a:srgbClr val="00B050"/>
                </a:solidFill>
              </a:rPr>
              <a:t>ão</a:t>
            </a:r>
            <a:r>
              <a:rPr lang="cs-CZ" sz="2800" i="1" dirty="0"/>
              <a:t> → </a:t>
            </a:r>
            <a:r>
              <a:rPr lang="cs-CZ" sz="2800" i="1" dirty="0" err="1"/>
              <a:t>alem</a:t>
            </a:r>
            <a:r>
              <a:rPr lang="cs-CZ" sz="2800" b="1" i="1" dirty="0" err="1">
                <a:solidFill>
                  <a:srgbClr val="00B050"/>
                </a:solidFill>
              </a:rPr>
              <a:t>ães</a:t>
            </a:r>
            <a:endParaRPr lang="pt-PT" sz="28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800" i="1" dirty="0"/>
              <a:t> </a:t>
            </a:r>
            <a:r>
              <a:rPr lang="cs-CZ" sz="2800" i="1" dirty="0" err="1"/>
              <a:t>capit</a:t>
            </a:r>
            <a:r>
              <a:rPr lang="cs-CZ" sz="2800" b="1" i="1" dirty="0" err="1">
                <a:solidFill>
                  <a:srgbClr val="00B050"/>
                </a:solidFill>
              </a:rPr>
              <a:t>ão</a:t>
            </a:r>
            <a:r>
              <a:rPr lang="cs-CZ" sz="2800" i="1" dirty="0"/>
              <a:t> → </a:t>
            </a:r>
            <a:r>
              <a:rPr lang="cs-CZ" sz="2800" i="1" dirty="0" err="1"/>
              <a:t>capit</a:t>
            </a:r>
            <a:r>
              <a:rPr lang="cs-CZ" sz="2800" b="1" i="1" dirty="0" err="1">
                <a:solidFill>
                  <a:srgbClr val="00B050"/>
                </a:solidFill>
              </a:rPr>
              <a:t>ães</a:t>
            </a:r>
            <a:endParaRPr lang="pt-PT" sz="2800" b="1" i="1" dirty="0"/>
          </a:p>
          <a:p>
            <a:pPr marL="548640" lvl="2" indent="0">
              <a:buNone/>
            </a:pPr>
            <a:r>
              <a:rPr lang="cs-CZ" sz="2800" i="1" dirty="0" err="1"/>
              <a:t>catal</a:t>
            </a:r>
            <a:r>
              <a:rPr lang="cs-CZ" sz="2800" b="1" i="1" dirty="0" err="1">
                <a:solidFill>
                  <a:srgbClr val="00B050"/>
                </a:solidFill>
              </a:rPr>
              <a:t>ão</a:t>
            </a:r>
            <a:r>
              <a:rPr lang="cs-CZ" sz="2800" i="1" dirty="0"/>
              <a:t> → </a:t>
            </a:r>
            <a:r>
              <a:rPr lang="cs-CZ" sz="2800" i="1" dirty="0" err="1"/>
              <a:t>catal</a:t>
            </a:r>
            <a:r>
              <a:rPr lang="cs-CZ" sz="2800" b="1" i="1" dirty="0" err="1">
                <a:solidFill>
                  <a:srgbClr val="00B050"/>
                </a:solidFill>
              </a:rPr>
              <a:t>ães</a:t>
            </a:r>
            <a:endParaRPr lang="pt-PT" sz="2800" b="1" i="1" dirty="0"/>
          </a:p>
          <a:p>
            <a:pPr marL="548640" lvl="2" indent="0">
              <a:buNone/>
            </a:pPr>
            <a:r>
              <a:rPr lang="cs-CZ" sz="2800" i="1" dirty="0" err="1"/>
              <a:t>charlat</a:t>
            </a:r>
            <a:r>
              <a:rPr lang="cs-CZ" sz="2800" b="1" i="1" dirty="0" err="1">
                <a:solidFill>
                  <a:srgbClr val="00B050"/>
                </a:solidFill>
              </a:rPr>
              <a:t>ão</a:t>
            </a:r>
            <a:r>
              <a:rPr lang="cs-CZ" sz="2800" i="1" dirty="0"/>
              <a:t> → </a:t>
            </a:r>
            <a:r>
              <a:rPr lang="cs-CZ" sz="2800" i="1" dirty="0" err="1"/>
              <a:t>charlat</a:t>
            </a:r>
            <a:r>
              <a:rPr lang="cs-CZ" sz="2800" b="1" i="1" dirty="0" err="1">
                <a:solidFill>
                  <a:srgbClr val="00B050"/>
                </a:solidFill>
              </a:rPr>
              <a:t>ães</a:t>
            </a:r>
            <a:r>
              <a:rPr lang="cs-CZ" sz="2800" i="1" dirty="0"/>
              <a:t> (šarlatán).</a:t>
            </a:r>
            <a:endParaRPr lang="cs-CZ" sz="2800" dirty="0"/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678040" y="857181"/>
            <a:ext cx="360040" cy="28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984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U substantiv zakončený na </a:t>
            </a:r>
            <a:r>
              <a:rPr lang="cs-CZ" sz="3600" b="1" i="1" dirty="0" err="1"/>
              <a:t>ão</a:t>
            </a:r>
            <a:r>
              <a:rPr lang="cs-CZ" sz="3600" b="1" i="1" dirty="0"/>
              <a:t> </a:t>
            </a:r>
            <a:r>
              <a:rPr lang="cs-CZ" sz="3600" dirty="0"/>
              <a:t>si lze pomoct opět španělštinou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tedy synkopujeme (tedy vynecháme) </a:t>
            </a:r>
            <a:r>
              <a:rPr lang="cs-CZ" b="1" dirty="0">
                <a:solidFill>
                  <a:srgbClr val="00B050"/>
                </a:solidFill>
              </a:rPr>
              <a:t>–n- </a:t>
            </a:r>
            <a:r>
              <a:rPr lang="cs-CZ" dirty="0"/>
              <a:t>a nazalizujeme předchozí samohlásku : </a:t>
            </a:r>
          </a:p>
          <a:p>
            <a:pPr marL="548640" lvl="2" indent="0">
              <a:buNone/>
            </a:pPr>
            <a:r>
              <a:rPr lang="cs-CZ" sz="3200" i="1" dirty="0" err="1"/>
              <a:t>c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pt-PT" sz="3200" i="1" dirty="0"/>
              <a:t>s</a:t>
            </a:r>
            <a:r>
              <a:rPr lang="cs-CZ" sz="3200" i="1" dirty="0"/>
              <a:t> →  </a:t>
            </a:r>
            <a:r>
              <a:rPr lang="cs-CZ" sz="3200" i="1" dirty="0" err="1"/>
              <a:t>c</a:t>
            </a:r>
            <a:r>
              <a:rPr lang="cs-CZ" sz="3200" b="1" i="1" dirty="0" err="1"/>
              <a:t>ães</a:t>
            </a:r>
            <a:r>
              <a:rPr lang="cs-CZ" sz="3200" b="1" i="1" dirty="0"/>
              <a:t> </a:t>
            </a:r>
            <a:endParaRPr lang="pt-PT" sz="3200" b="1" i="1" dirty="0"/>
          </a:p>
          <a:p>
            <a:pPr marL="548640" lvl="2" indent="0">
              <a:buNone/>
            </a:pPr>
            <a:r>
              <a:rPr lang="pt-PT" sz="3200" i="1" dirty="0"/>
              <a:t>p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pt-PT" sz="3200" i="1" dirty="0"/>
              <a:t>s </a:t>
            </a:r>
            <a:r>
              <a:rPr lang="cs-CZ" sz="3200" i="1" dirty="0"/>
              <a:t>→   </a:t>
            </a:r>
            <a:r>
              <a:rPr lang="cs-CZ" sz="3200" i="1" dirty="0" err="1"/>
              <a:t>p</a:t>
            </a:r>
            <a:r>
              <a:rPr lang="cs-CZ" sz="3200" b="1" i="1" dirty="0" err="1"/>
              <a:t>ães</a:t>
            </a:r>
            <a:endParaRPr lang="pt-PT" sz="3200" b="1" i="1" dirty="0"/>
          </a:p>
          <a:p>
            <a:pPr marL="548640" lvl="2" indent="0">
              <a:buNone/>
            </a:pPr>
            <a:r>
              <a:rPr lang="pt-PT" sz="3200" i="1" dirty="0"/>
              <a:t>alem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pt-PT" sz="3200" i="1" dirty="0"/>
              <a:t>s </a:t>
            </a:r>
            <a:r>
              <a:rPr lang="cs-CZ" sz="3200" i="1" dirty="0"/>
              <a:t>→ </a:t>
            </a:r>
            <a:r>
              <a:rPr lang="cs-CZ" sz="3200" i="1" dirty="0" err="1"/>
              <a:t>alem</a:t>
            </a:r>
            <a:r>
              <a:rPr lang="cs-CZ" sz="3200" b="1" i="1" dirty="0" err="1"/>
              <a:t>ães</a:t>
            </a:r>
            <a:endParaRPr lang="pt-PT" sz="3200" b="1" i="1" dirty="0"/>
          </a:p>
          <a:p>
            <a:pPr marL="548640" lvl="2" indent="0">
              <a:buNone/>
            </a:pPr>
            <a:r>
              <a:rPr lang="cs-CZ" sz="3200" i="1" dirty="0"/>
              <a:t> </a:t>
            </a:r>
            <a:r>
              <a:rPr lang="cs-CZ" sz="3200" i="1" dirty="0" err="1"/>
              <a:t>capit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pt-PT" sz="3200" i="1" dirty="0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capit</a:t>
            </a:r>
            <a:r>
              <a:rPr lang="cs-CZ" sz="3200" b="1" i="1" dirty="0" err="1"/>
              <a:t>ães</a:t>
            </a:r>
            <a:endParaRPr lang="pt-PT" sz="3200" b="1" i="1" dirty="0"/>
          </a:p>
          <a:p>
            <a:pPr marL="548640" lvl="2" indent="0">
              <a:buNone/>
            </a:pPr>
            <a:r>
              <a:rPr lang="cs-CZ" sz="3200" i="1" dirty="0" err="1"/>
              <a:t>catal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pt-PT" sz="3200" b="1" i="1" dirty="0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catal</a:t>
            </a:r>
            <a:r>
              <a:rPr lang="cs-CZ" sz="3200" b="1" i="1" dirty="0" err="1"/>
              <a:t>ães</a:t>
            </a:r>
            <a:endParaRPr lang="pt-PT" sz="3200" b="1" i="1" dirty="0"/>
          </a:p>
          <a:p>
            <a:pPr marL="548640" lvl="2" indent="0">
              <a:buNone/>
            </a:pPr>
            <a:r>
              <a:rPr lang="cs-CZ" sz="3200" i="1" dirty="0" err="1"/>
              <a:t>charlat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pt-PT" sz="3200" b="1" i="1" dirty="0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charlat</a:t>
            </a:r>
            <a:r>
              <a:rPr lang="cs-CZ" sz="3200" b="1" i="1" dirty="0" err="1"/>
              <a:t>ães</a:t>
            </a:r>
            <a:r>
              <a:rPr lang="cs-CZ" sz="3200" i="1" dirty="0"/>
              <a:t> (šarlatán).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543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Podstatná jména zakončená  </a:t>
            </a:r>
            <a:br>
              <a:rPr lang="pt-PT" dirty="0"/>
            </a:br>
            <a:r>
              <a:rPr lang="cs-CZ" dirty="0"/>
              <a:t>na </a:t>
            </a:r>
            <a:r>
              <a:rPr lang="cs-CZ" b="1" i="1" dirty="0"/>
              <a:t>-</a:t>
            </a:r>
            <a:r>
              <a:rPr lang="cs-CZ" b="1" i="1" dirty="0" err="1"/>
              <a:t>ão</a:t>
            </a:r>
            <a:r>
              <a:rPr lang="cs-CZ" b="1" i="1" dirty="0"/>
              <a:t>      </a:t>
            </a:r>
            <a:r>
              <a:rPr lang="pt-PT" b="1" i="1" dirty="0"/>
              <a:t>õ</a:t>
            </a:r>
            <a:r>
              <a:rPr lang="cs-CZ" b="1" i="1" dirty="0"/>
              <a:t>es</a:t>
            </a:r>
            <a:r>
              <a:rPr lang="cs-CZ" i="1" dirty="0"/>
              <a:t> (v90%)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endParaRPr lang="pt-PT" b="1" dirty="0"/>
          </a:p>
          <a:p>
            <a:r>
              <a:rPr lang="pt-PT" b="1" dirty="0"/>
              <a:t>90</a:t>
            </a:r>
            <a:r>
              <a:rPr lang="cs-CZ" b="1" dirty="0"/>
              <a:t>% substantiv</a:t>
            </a:r>
          </a:p>
          <a:p>
            <a:endParaRPr lang="cs-CZ" b="1" dirty="0"/>
          </a:p>
          <a:p>
            <a:pPr marL="548640" lvl="2" indent="0">
              <a:buNone/>
            </a:pPr>
            <a:r>
              <a:rPr lang="cs-CZ" sz="2600" i="1" dirty="0" err="1"/>
              <a:t>actionem</a:t>
            </a:r>
            <a:r>
              <a:rPr lang="cs-CZ" sz="2600" i="1" dirty="0"/>
              <a:t> → </a:t>
            </a:r>
            <a:r>
              <a:rPr lang="cs-CZ" sz="2600" i="1" dirty="0" err="1"/>
              <a:t>aç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→</a:t>
            </a:r>
            <a:r>
              <a:rPr lang="cs-CZ" sz="2600" i="1" dirty="0" err="1"/>
              <a:t>actiones</a:t>
            </a:r>
            <a:r>
              <a:rPr lang="cs-CZ" sz="2600" i="1" dirty="0"/>
              <a:t> – </a:t>
            </a:r>
            <a:r>
              <a:rPr lang="cs-CZ" sz="2600" i="1" dirty="0" err="1"/>
              <a:t>aç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endParaRPr lang="cs-CZ" sz="26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600" i="1" dirty="0" err="1"/>
              <a:t>leonem</a:t>
            </a:r>
            <a:r>
              <a:rPr lang="cs-CZ" sz="2600" i="1" dirty="0"/>
              <a:t>  → </a:t>
            </a:r>
            <a:r>
              <a:rPr lang="cs-CZ" sz="2600" i="1" dirty="0" err="1"/>
              <a:t>le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„lev“→ </a:t>
            </a:r>
            <a:r>
              <a:rPr lang="cs-CZ" sz="2600" i="1" dirty="0" err="1"/>
              <a:t>leones</a:t>
            </a:r>
            <a:r>
              <a:rPr lang="cs-CZ" sz="2600" i="1" dirty="0"/>
              <a:t>  → </a:t>
            </a:r>
            <a:r>
              <a:rPr lang="cs-CZ" sz="2600" i="1" dirty="0" err="1"/>
              <a:t>le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endParaRPr lang="cs-CZ" sz="2600" i="1" dirty="0"/>
          </a:p>
          <a:p>
            <a:pPr marL="548640" lvl="2" indent="0">
              <a:buNone/>
            </a:pPr>
            <a:r>
              <a:rPr lang="cs-CZ" sz="2600" i="1" dirty="0" err="1"/>
              <a:t>orationem</a:t>
            </a:r>
            <a:r>
              <a:rPr lang="cs-CZ" sz="2600" i="1" dirty="0"/>
              <a:t> → </a:t>
            </a:r>
            <a:r>
              <a:rPr lang="cs-CZ" sz="2600" i="1" dirty="0" err="1"/>
              <a:t>oração</a:t>
            </a:r>
            <a:r>
              <a:rPr lang="cs-CZ" sz="2600" i="1" dirty="0"/>
              <a:t> „věta, modlitba“ → </a:t>
            </a:r>
            <a:r>
              <a:rPr lang="cs-CZ" sz="2600" i="1" dirty="0" err="1"/>
              <a:t>orationes</a:t>
            </a:r>
            <a:r>
              <a:rPr lang="cs-CZ" sz="2600" i="1" dirty="0"/>
              <a:t> → </a:t>
            </a:r>
            <a:r>
              <a:rPr lang="cs-CZ" sz="2600" i="1" dirty="0" err="1"/>
              <a:t>oraç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r>
              <a:rPr lang="cs-CZ" sz="2600" b="1" dirty="0"/>
              <a:t>. </a:t>
            </a:r>
            <a:endParaRPr lang="cs-CZ" sz="2600" dirty="0"/>
          </a:p>
          <a:p>
            <a:pPr marL="548640" lvl="2" indent="0">
              <a:buNone/>
            </a:pPr>
            <a:r>
              <a:rPr lang="cs-CZ" sz="2600" i="1" dirty="0" err="1"/>
              <a:t>canç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b="1" i="1" dirty="0">
                <a:solidFill>
                  <a:srgbClr val="00B050"/>
                </a:solidFill>
              </a:rPr>
              <a:t> </a:t>
            </a:r>
            <a:r>
              <a:rPr lang="cs-CZ" sz="2600" i="1" dirty="0"/>
              <a:t>“píseň“ → </a:t>
            </a:r>
            <a:r>
              <a:rPr lang="cs-CZ" sz="2600" i="1" dirty="0" err="1"/>
              <a:t>canç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r>
              <a:rPr lang="cs-CZ" sz="2600" i="1" dirty="0"/>
              <a:t>, </a:t>
            </a:r>
          </a:p>
          <a:p>
            <a:pPr marL="548640" lvl="2" indent="0">
              <a:buNone/>
            </a:pPr>
            <a:r>
              <a:rPr lang="cs-CZ" sz="2600" i="1" dirty="0" err="1"/>
              <a:t>certid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„potvrzení“ → </a:t>
            </a:r>
            <a:r>
              <a:rPr lang="cs-CZ" sz="2600" i="1" dirty="0" err="1"/>
              <a:t>certid</a:t>
            </a:r>
            <a:r>
              <a:rPr lang="cs-CZ" sz="2600" b="1" i="1" dirty="0" err="1"/>
              <a:t>ões</a:t>
            </a:r>
            <a:endParaRPr lang="cs-CZ" sz="2600" b="1" i="1" dirty="0"/>
          </a:p>
          <a:p>
            <a:pPr marL="548640" lvl="2" indent="0">
              <a:buNone/>
            </a:pPr>
            <a:r>
              <a:rPr lang="cs-CZ" sz="2600" i="1" dirty="0" err="1"/>
              <a:t>coraç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„srdce“→ </a:t>
            </a:r>
            <a:r>
              <a:rPr lang="cs-CZ" sz="2600" i="1" dirty="0" err="1"/>
              <a:t>coraç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endParaRPr lang="cs-CZ" sz="2600" b="1" i="1" dirty="0"/>
          </a:p>
          <a:p>
            <a:pPr marL="548640" lvl="2" indent="0">
              <a:buNone/>
            </a:pPr>
            <a:r>
              <a:rPr lang="cs-CZ" sz="2600" i="1" dirty="0" err="1"/>
              <a:t>feij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„fazole“→ </a:t>
            </a:r>
            <a:r>
              <a:rPr lang="cs-CZ" sz="2600" i="1" dirty="0" err="1"/>
              <a:t>feij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endParaRPr lang="cs-CZ" sz="2600" b="1" i="1" dirty="0"/>
          </a:p>
          <a:p>
            <a:pPr marL="548640" lvl="2" indent="0">
              <a:buNone/>
            </a:pPr>
            <a:r>
              <a:rPr lang="cs-CZ" sz="2600" i="1" dirty="0" err="1"/>
              <a:t>ladr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„zloděj“ → </a:t>
            </a:r>
            <a:r>
              <a:rPr lang="cs-CZ" sz="2600" i="1" dirty="0" err="1"/>
              <a:t>ladr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endParaRPr lang="cs-CZ" sz="2600" b="1" i="1" dirty="0"/>
          </a:p>
          <a:p>
            <a:pPr marL="548640" lvl="2" indent="0">
              <a:buNone/>
            </a:pPr>
            <a:r>
              <a:rPr lang="cs-CZ" sz="2600" i="1" dirty="0" err="1"/>
              <a:t>liç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„lekce“ → </a:t>
            </a:r>
            <a:r>
              <a:rPr lang="cs-CZ" sz="2600" i="1" dirty="0" err="1"/>
              <a:t>liç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endParaRPr lang="cs-CZ" sz="26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600" i="1" dirty="0" err="1"/>
              <a:t>naç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„národnost“ → </a:t>
            </a:r>
            <a:r>
              <a:rPr lang="cs-CZ" sz="2600" i="1" dirty="0" err="1"/>
              <a:t>naç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endParaRPr lang="cs-CZ" sz="26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600" i="1" dirty="0"/>
              <a:t> </a:t>
            </a:r>
            <a:r>
              <a:rPr lang="cs-CZ" sz="2600" i="1" dirty="0" err="1"/>
              <a:t>obrigação</a:t>
            </a:r>
            <a:r>
              <a:rPr lang="cs-CZ" sz="2600" i="1" dirty="0"/>
              <a:t> „povinnost“ → </a:t>
            </a:r>
            <a:r>
              <a:rPr lang="cs-CZ" sz="2600" i="1" dirty="0" err="1"/>
              <a:t>obrigaç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r>
              <a:rPr lang="cs-CZ" sz="2600" dirty="0"/>
              <a:t>. </a:t>
            </a:r>
          </a:p>
          <a:p>
            <a:pPr marL="548640" lvl="2" indent="0">
              <a:buNone/>
            </a:pPr>
            <a:r>
              <a:rPr lang="cs-CZ" sz="2600" i="1" dirty="0" err="1"/>
              <a:t>rapag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→ </a:t>
            </a:r>
            <a:r>
              <a:rPr lang="cs-CZ" sz="2600" i="1" dirty="0" err="1"/>
              <a:t>rapag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r>
              <a:rPr lang="cs-CZ" sz="2600" i="1" dirty="0">
                <a:solidFill>
                  <a:srgbClr val="00B050"/>
                </a:solidFill>
              </a:rPr>
              <a:t> </a:t>
            </a:r>
            <a:r>
              <a:rPr lang="cs-CZ" sz="2600" i="1" dirty="0"/>
              <a:t>„velký kluk“</a:t>
            </a:r>
          </a:p>
          <a:p>
            <a:pPr marL="548640" lvl="2" indent="0">
              <a:buNone/>
            </a:pPr>
            <a:r>
              <a:rPr lang="cs-CZ" sz="2600" i="1" dirty="0"/>
              <a:t> </a:t>
            </a:r>
            <a:r>
              <a:rPr lang="cs-CZ" sz="2600" i="1" dirty="0" err="1"/>
              <a:t>homenzarrão</a:t>
            </a:r>
            <a:r>
              <a:rPr lang="cs-CZ" sz="2600" i="1" dirty="0"/>
              <a:t> → </a:t>
            </a:r>
            <a:r>
              <a:rPr lang="cs-CZ" sz="2600" i="1" dirty="0" err="1"/>
              <a:t>homenzarr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r>
              <a:rPr lang="cs-CZ" sz="2600" i="1" dirty="0"/>
              <a:t> „velký člověk“</a:t>
            </a:r>
          </a:p>
          <a:p>
            <a:pPr marL="548640" lvl="2" indent="0">
              <a:buNone/>
            </a:pPr>
            <a:r>
              <a:rPr lang="cs-CZ" sz="2600" i="1" dirty="0" err="1"/>
              <a:t>vozeir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→ </a:t>
            </a:r>
            <a:r>
              <a:rPr lang="cs-CZ" sz="2600" i="1" dirty="0" err="1"/>
              <a:t>vozeir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r>
              <a:rPr lang="cs-CZ" sz="2600" i="1" dirty="0"/>
              <a:t> „velký povyk“</a:t>
            </a:r>
          </a:p>
          <a:p>
            <a:pPr marL="548640" lvl="2" indent="0">
              <a:buNone/>
            </a:pPr>
            <a:r>
              <a:rPr lang="cs-CZ" sz="2600" i="1" dirty="0"/>
              <a:t> </a:t>
            </a:r>
            <a:r>
              <a:rPr lang="cs-CZ" sz="2600" i="1" dirty="0" err="1"/>
              <a:t>casar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→ </a:t>
            </a:r>
            <a:r>
              <a:rPr lang="cs-CZ" sz="2600" i="1" dirty="0" err="1"/>
              <a:t>casar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r>
              <a:rPr lang="cs-CZ" sz="2600" i="1" dirty="0"/>
              <a:t> „velký dům“.</a:t>
            </a:r>
            <a:r>
              <a:rPr lang="cs-CZ" sz="2600" dirty="0"/>
              <a:t> </a:t>
            </a:r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995936" y="781552"/>
            <a:ext cx="360040" cy="28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437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U substantiv zakončený na </a:t>
            </a:r>
            <a:r>
              <a:rPr lang="cs-CZ" sz="3600" b="1" i="1" dirty="0" err="1"/>
              <a:t>ão</a:t>
            </a:r>
            <a:r>
              <a:rPr lang="cs-CZ" sz="3600" b="1" i="1" dirty="0"/>
              <a:t> </a:t>
            </a:r>
            <a:r>
              <a:rPr lang="cs-CZ" sz="3600" dirty="0"/>
              <a:t>platí také analogie se španělštinou: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Opět tedy synkopujeme –n-</a:t>
            </a:r>
          </a:p>
          <a:p>
            <a:pPr marL="548640" lvl="2" indent="0">
              <a:buNone/>
            </a:pPr>
            <a:r>
              <a:rPr lang="cs-CZ" sz="3200" i="1" dirty="0" err="1"/>
              <a:t>acci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aç</a:t>
            </a:r>
            <a:r>
              <a:rPr lang="cs-CZ" sz="3200" b="1" i="1" dirty="0" err="1"/>
              <a:t>ões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le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→ </a:t>
            </a:r>
            <a:r>
              <a:rPr lang="cs-CZ" sz="3200" i="1" dirty="0" err="1"/>
              <a:t>le</a:t>
            </a:r>
            <a:r>
              <a:rPr lang="cs-CZ" sz="3200" b="1" i="1" dirty="0" err="1"/>
              <a:t>ões</a:t>
            </a:r>
            <a:endParaRPr lang="cs-CZ" sz="3200" i="1" dirty="0"/>
          </a:p>
          <a:p>
            <a:pPr marL="548640" lvl="2" indent="0">
              <a:buNone/>
            </a:pPr>
            <a:r>
              <a:rPr lang="cs-CZ" sz="3200" i="1" dirty="0" err="1"/>
              <a:t>oraci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 →  </a:t>
            </a:r>
            <a:r>
              <a:rPr lang="cs-CZ" sz="3200" i="1" dirty="0" err="1"/>
              <a:t>oraç</a:t>
            </a:r>
            <a:r>
              <a:rPr lang="cs-CZ" sz="3200" b="1" i="1" dirty="0" err="1"/>
              <a:t>ões</a:t>
            </a:r>
            <a:r>
              <a:rPr lang="cs-CZ" sz="3200" b="1" dirty="0"/>
              <a:t>. </a:t>
            </a:r>
            <a:endParaRPr lang="cs-CZ" sz="3200" dirty="0"/>
          </a:p>
          <a:p>
            <a:pPr marL="548640" lvl="2" indent="0">
              <a:buNone/>
            </a:pPr>
            <a:r>
              <a:rPr lang="cs-CZ" sz="3200" i="1" dirty="0" err="1"/>
              <a:t>canci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  → </a:t>
            </a:r>
            <a:r>
              <a:rPr lang="cs-CZ" sz="3200" i="1" dirty="0" err="1"/>
              <a:t>canç</a:t>
            </a:r>
            <a:r>
              <a:rPr lang="cs-CZ" sz="3200" b="1" i="1" dirty="0" err="1"/>
              <a:t>ões</a:t>
            </a:r>
            <a:r>
              <a:rPr lang="cs-CZ" sz="3200" i="1" dirty="0"/>
              <a:t>, </a:t>
            </a:r>
          </a:p>
          <a:p>
            <a:pPr marL="548640" lvl="2" indent="0">
              <a:buNone/>
            </a:pPr>
            <a:r>
              <a:rPr lang="cs-CZ" sz="3200" i="1" dirty="0" err="1"/>
              <a:t>coraz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coraç</a:t>
            </a:r>
            <a:r>
              <a:rPr lang="cs-CZ" sz="3200" b="1" i="1" dirty="0" err="1"/>
              <a:t>ões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ladr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ladr</a:t>
            </a:r>
            <a:r>
              <a:rPr lang="cs-CZ" sz="3200" b="1" i="1" dirty="0" err="1"/>
              <a:t>ões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lecci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liç</a:t>
            </a:r>
            <a:r>
              <a:rPr lang="cs-CZ" sz="3200" b="1" i="1" dirty="0" err="1"/>
              <a:t>ões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naci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  → </a:t>
            </a:r>
            <a:r>
              <a:rPr lang="cs-CZ" sz="3200" i="1" dirty="0" err="1"/>
              <a:t>naç</a:t>
            </a:r>
            <a:r>
              <a:rPr lang="cs-CZ" sz="3200" b="1" i="1" dirty="0" err="1"/>
              <a:t>ões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obligaci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  → </a:t>
            </a:r>
            <a:r>
              <a:rPr lang="cs-CZ" sz="3200" i="1" dirty="0" err="1"/>
              <a:t>obrigaç</a:t>
            </a:r>
            <a:r>
              <a:rPr lang="cs-CZ" sz="3200" b="1" i="1" dirty="0" err="1"/>
              <a:t>ões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020552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896144"/>
          </a:xfrm>
        </p:spPr>
        <p:txBody>
          <a:bodyPr>
            <a:noAutofit/>
          </a:bodyPr>
          <a:lstStyle/>
          <a:p>
            <a:br>
              <a:rPr lang="cs-CZ" sz="2400" dirty="0"/>
            </a:br>
            <a:r>
              <a:rPr lang="cs-CZ" sz="2400" dirty="0"/>
              <a:t>Některá podstatná jména (není jich mnoho) zakončená  </a:t>
            </a:r>
            <a:br>
              <a:rPr lang="pt-PT" sz="2400" dirty="0"/>
            </a:br>
            <a:r>
              <a:rPr lang="cs-CZ" sz="2400" dirty="0"/>
              <a:t>na </a:t>
            </a:r>
            <a:r>
              <a:rPr lang="cs-CZ" sz="2400" b="1" i="1" dirty="0"/>
              <a:t>–</a:t>
            </a:r>
            <a:r>
              <a:rPr lang="cs-CZ" sz="2400" b="1" i="1" dirty="0" err="1"/>
              <a:t>ão</a:t>
            </a:r>
            <a:r>
              <a:rPr lang="cs-CZ" sz="2400" b="1" i="1" dirty="0"/>
              <a:t> – </a:t>
            </a:r>
            <a:r>
              <a:rPr lang="cs-CZ" sz="2400" dirty="0"/>
              <a:t>mají v plurálu více možností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 err="1"/>
              <a:t>alde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„vesničan“ → </a:t>
            </a:r>
            <a:r>
              <a:rPr lang="cs-CZ" i="1" dirty="0" err="1"/>
              <a:t>alde</a:t>
            </a:r>
            <a:r>
              <a:rPr lang="cs-CZ" b="1" i="1" dirty="0" err="1">
                <a:solidFill>
                  <a:srgbClr val="00B050"/>
                </a:solidFill>
              </a:rPr>
              <a:t>ões</a:t>
            </a:r>
            <a:r>
              <a:rPr lang="cs-CZ" i="1" dirty="0"/>
              <a:t>, </a:t>
            </a:r>
            <a:r>
              <a:rPr lang="cs-CZ" i="1" dirty="0" err="1"/>
              <a:t>alde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r>
              <a:rPr lang="cs-CZ" i="1" dirty="0"/>
              <a:t>, </a:t>
            </a:r>
            <a:r>
              <a:rPr lang="cs-CZ" i="1" dirty="0" err="1"/>
              <a:t>alde</a:t>
            </a:r>
            <a:r>
              <a:rPr lang="cs-CZ" b="1" i="1" dirty="0" err="1">
                <a:solidFill>
                  <a:srgbClr val="00B050"/>
                </a:solidFill>
              </a:rPr>
              <a:t>ães</a:t>
            </a:r>
            <a:r>
              <a:rPr lang="cs-CZ" i="1" dirty="0"/>
              <a:t>,  </a:t>
            </a:r>
            <a:r>
              <a:rPr lang="cs-CZ" i="1" dirty="0" err="1"/>
              <a:t>corrim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„zábradlí“ → </a:t>
            </a:r>
            <a:r>
              <a:rPr lang="cs-CZ" i="1" dirty="0" err="1"/>
              <a:t>corrim</a:t>
            </a:r>
            <a:r>
              <a:rPr lang="cs-CZ" b="1" i="1" dirty="0" err="1">
                <a:solidFill>
                  <a:srgbClr val="00B050"/>
                </a:solidFill>
              </a:rPr>
              <a:t>ões</a:t>
            </a:r>
            <a:r>
              <a:rPr lang="cs-CZ" i="1" dirty="0"/>
              <a:t>, </a:t>
            </a:r>
            <a:r>
              <a:rPr lang="cs-CZ" i="1" dirty="0" err="1"/>
              <a:t>corrim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 err="1"/>
              <a:t>ver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→ </a:t>
            </a:r>
            <a:r>
              <a:rPr lang="cs-CZ" i="1" dirty="0" err="1"/>
              <a:t>ver</a:t>
            </a:r>
            <a:r>
              <a:rPr lang="cs-CZ" b="1" i="1" dirty="0" err="1">
                <a:solidFill>
                  <a:srgbClr val="00B050"/>
                </a:solidFill>
              </a:rPr>
              <a:t>ões</a:t>
            </a:r>
            <a:r>
              <a:rPr lang="cs-CZ" i="1" dirty="0"/>
              <a:t>, </a:t>
            </a:r>
            <a:r>
              <a:rPr lang="cs-CZ" i="1" dirty="0" err="1"/>
              <a:t>ver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 err="1"/>
              <a:t>sult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b="1" i="1" dirty="0"/>
              <a:t> </a:t>
            </a:r>
            <a:r>
              <a:rPr lang="cs-CZ" i="1" dirty="0"/>
              <a:t>→ </a:t>
            </a:r>
            <a:r>
              <a:rPr lang="cs-CZ" i="1" dirty="0" err="1"/>
              <a:t>sult</a:t>
            </a:r>
            <a:r>
              <a:rPr lang="cs-CZ" b="1" i="1" dirty="0" err="1">
                <a:solidFill>
                  <a:srgbClr val="00B050"/>
                </a:solidFill>
              </a:rPr>
              <a:t>ões</a:t>
            </a:r>
            <a:r>
              <a:rPr lang="cs-CZ" i="1" dirty="0"/>
              <a:t>, </a:t>
            </a:r>
            <a:r>
              <a:rPr lang="cs-CZ" i="1" dirty="0" err="1"/>
              <a:t>sult</a:t>
            </a:r>
            <a:r>
              <a:rPr lang="cs-CZ" b="1" i="1" dirty="0" err="1">
                <a:solidFill>
                  <a:srgbClr val="00B050"/>
                </a:solidFill>
              </a:rPr>
              <a:t>ães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 err="1"/>
              <a:t>sacrist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→ </a:t>
            </a:r>
            <a:r>
              <a:rPr lang="cs-CZ" i="1" dirty="0" err="1"/>
              <a:t>sacrist</a:t>
            </a:r>
            <a:r>
              <a:rPr lang="cs-CZ" b="1" i="1" dirty="0" err="1">
                <a:solidFill>
                  <a:srgbClr val="00B050"/>
                </a:solidFill>
              </a:rPr>
              <a:t>ães</a:t>
            </a:r>
            <a:r>
              <a:rPr lang="cs-CZ" i="1" dirty="0"/>
              <a:t>, </a:t>
            </a:r>
            <a:r>
              <a:rPr lang="cs-CZ" i="1" dirty="0" err="1"/>
              <a:t>sacrist</a:t>
            </a:r>
            <a:r>
              <a:rPr lang="cs-CZ" b="1" i="1" dirty="0" err="1">
                <a:solidFill>
                  <a:srgbClr val="00B050"/>
                </a:solidFill>
              </a:rPr>
              <a:t>ões</a:t>
            </a:r>
            <a:r>
              <a:rPr lang="cs-CZ" i="1" dirty="0"/>
              <a:t> „kostelník“. 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 algn="ctr">
              <a:buNone/>
            </a:pPr>
            <a:r>
              <a:rPr lang="cs-CZ" dirty="0"/>
              <a:t>V takových případech, kdy je fakultativní možnost výběru plurálové koncovky, však je nejčastěji používaná koncovka -</a:t>
            </a:r>
            <a:r>
              <a:rPr lang="cs-CZ" b="1" i="1" dirty="0" err="1"/>
              <a:t>ões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3592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Podstatná jména zakončená  </a:t>
            </a:r>
            <a:br>
              <a:rPr lang="pt-PT" dirty="0"/>
            </a:br>
            <a:r>
              <a:rPr lang="cs-CZ" dirty="0"/>
              <a:t>na </a:t>
            </a:r>
            <a:r>
              <a:rPr lang="cs-CZ" b="1" i="1" dirty="0"/>
              <a:t>–n, -r-, s-, z      -es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822960" lvl="3" indent="0">
              <a:buNone/>
            </a:pPr>
            <a:r>
              <a:rPr lang="cs-CZ" sz="2400" i="1" dirty="0" err="1"/>
              <a:t>íma</a:t>
            </a:r>
            <a:r>
              <a:rPr lang="cs-CZ" sz="2400" b="1" i="1" dirty="0" err="1">
                <a:solidFill>
                  <a:srgbClr val="00B050"/>
                </a:solidFill>
              </a:rPr>
              <a:t>n</a:t>
            </a:r>
            <a:r>
              <a:rPr lang="cs-CZ" sz="2400" i="1" dirty="0"/>
              <a:t> „magnet“ → </a:t>
            </a:r>
            <a:r>
              <a:rPr lang="cs-CZ" sz="2400" i="1" dirty="0" err="1"/>
              <a:t>íman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endParaRPr lang="cs-CZ" sz="2400" b="1" i="1" dirty="0">
              <a:solidFill>
                <a:srgbClr val="00B050"/>
              </a:solidFill>
            </a:endParaRPr>
          </a:p>
          <a:p>
            <a:pPr marL="822960" lvl="3" indent="0">
              <a:buNone/>
            </a:pPr>
            <a:r>
              <a:rPr lang="cs-CZ" sz="2400" i="1" dirty="0" err="1"/>
              <a:t>líque</a:t>
            </a:r>
            <a:r>
              <a:rPr lang="cs-CZ" sz="2400" b="1" i="1" dirty="0" err="1">
                <a:solidFill>
                  <a:srgbClr val="00B050"/>
                </a:solidFill>
              </a:rPr>
              <a:t>n</a:t>
            </a:r>
            <a:r>
              <a:rPr lang="cs-CZ" sz="2400" i="1" dirty="0"/>
              <a:t> </a:t>
            </a:r>
            <a:r>
              <a:rPr lang="cs-CZ" sz="2400" b="1" i="1" dirty="0"/>
              <a:t>„</a:t>
            </a:r>
            <a:r>
              <a:rPr lang="cs-CZ" sz="2400" i="1" dirty="0"/>
              <a:t>lišejník“ → </a:t>
            </a:r>
            <a:r>
              <a:rPr lang="cs-CZ" sz="2400" i="1" dirty="0" err="1"/>
              <a:t>líquen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endParaRPr lang="cs-CZ" sz="2400" b="1" i="1" dirty="0"/>
          </a:p>
          <a:p>
            <a:pPr marL="822960" lvl="3" indent="0">
              <a:buNone/>
            </a:pPr>
            <a:r>
              <a:rPr lang="cs-CZ" sz="2400" i="1" dirty="0" err="1"/>
              <a:t>câno</a:t>
            </a:r>
            <a:r>
              <a:rPr lang="cs-CZ" sz="2400" b="1" i="1" dirty="0" err="1">
                <a:solidFill>
                  <a:srgbClr val="00B050"/>
                </a:solidFill>
              </a:rPr>
              <a:t>n</a:t>
            </a:r>
            <a:r>
              <a:rPr lang="cs-CZ" sz="2400" i="1" dirty="0"/>
              <a:t> „kánon“→ </a:t>
            </a:r>
            <a:r>
              <a:rPr lang="cs-CZ" sz="2400" i="1" dirty="0" err="1"/>
              <a:t>cânon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endParaRPr lang="cs-CZ" sz="2400" i="1" dirty="0"/>
          </a:p>
          <a:p>
            <a:pPr marL="822960" lvl="3" indent="0">
              <a:buNone/>
            </a:pPr>
            <a:r>
              <a:rPr lang="cs-CZ" sz="2400" i="1" dirty="0" err="1"/>
              <a:t>dóla</a:t>
            </a:r>
            <a:r>
              <a:rPr lang="cs-CZ" sz="2400" b="1" i="1" dirty="0" err="1">
                <a:solidFill>
                  <a:srgbClr val="00B050"/>
                </a:solidFill>
              </a:rPr>
              <a:t>r</a:t>
            </a:r>
            <a:r>
              <a:rPr lang="cs-CZ" sz="2400" b="1" i="1" dirty="0"/>
              <a:t> </a:t>
            </a:r>
            <a:r>
              <a:rPr lang="cs-CZ" sz="2400" i="1" dirty="0"/>
              <a:t>→ </a:t>
            </a:r>
            <a:r>
              <a:rPr lang="cs-CZ" sz="2400" i="1" dirty="0" err="1"/>
              <a:t>dólar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endParaRPr lang="cs-CZ" sz="2400" b="1" i="1" dirty="0"/>
          </a:p>
          <a:p>
            <a:pPr marL="822960" lvl="3" indent="0">
              <a:buNone/>
            </a:pPr>
            <a:r>
              <a:rPr lang="cs-CZ" sz="2400" b="1" i="1" dirty="0"/>
              <a:t> </a:t>
            </a:r>
            <a:r>
              <a:rPr lang="cs-CZ" sz="2400" i="1" dirty="0" err="1"/>
              <a:t>cadáve</a:t>
            </a:r>
            <a:r>
              <a:rPr lang="cs-CZ" sz="2400" b="1" i="1" dirty="0" err="1">
                <a:solidFill>
                  <a:srgbClr val="00B050"/>
                </a:solidFill>
              </a:rPr>
              <a:t>r</a:t>
            </a:r>
            <a:r>
              <a:rPr lang="cs-CZ" sz="2400" i="1" dirty="0"/>
              <a:t>  „mrtvola“ → </a:t>
            </a:r>
            <a:r>
              <a:rPr lang="cs-CZ" sz="2400" i="1" dirty="0" err="1"/>
              <a:t>cadáver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r>
              <a:rPr lang="cs-CZ" sz="2400" b="1" i="1" dirty="0"/>
              <a:t> </a:t>
            </a:r>
            <a:endParaRPr lang="cs-CZ" sz="2400" i="1" dirty="0"/>
          </a:p>
          <a:p>
            <a:pPr marL="822960" lvl="3" indent="0">
              <a:buNone/>
            </a:pPr>
            <a:r>
              <a:rPr lang="cs-CZ" sz="2400" i="1" dirty="0"/>
              <a:t>deu</a:t>
            </a:r>
            <a:r>
              <a:rPr lang="cs-CZ" sz="2400" b="1" i="1" dirty="0">
                <a:solidFill>
                  <a:srgbClr val="00B050"/>
                </a:solidFill>
              </a:rPr>
              <a:t>s</a:t>
            </a:r>
            <a:r>
              <a:rPr lang="cs-CZ" sz="2400" i="1" dirty="0"/>
              <a:t> „bůh“ → </a:t>
            </a:r>
            <a:r>
              <a:rPr lang="cs-CZ" sz="2400" i="1" dirty="0" err="1"/>
              <a:t>deus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r>
              <a:rPr lang="cs-CZ" sz="2400" b="1" i="1" dirty="0"/>
              <a:t> </a:t>
            </a:r>
            <a:endParaRPr lang="cs-CZ" sz="2400" i="1" dirty="0"/>
          </a:p>
          <a:p>
            <a:pPr marL="822960" lvl="3" indent="0">
              <a:buNone/>
            </a:pPr>
            <a:r>
              <a:rPr lang="cs-CZ" sz="2400" i="1" dirty="0" err="1"/>
              <a:t>ananá</a:t>
            </a:r>
            <a:r>
              <a:rPr lang="cs-CZ" sz="2400" b="1" i="1" dirty="0" err="1">
                <a:solidFill>
                  <a:srgbClr val="00B050"/>
                </a:solidFill>
              </a:rPr>
              <a:t>s</a:t>
            </a:r>
            <a:r>
              <a:rPr lang="cs-CZ" sz="2400" b="1" i="1" dirty="0"/>
              <a:t> </a:t>
            </a:r>
            <a:r>
              <a:rPr lang="cs-CZ" sz="2400" i="1" dirty="0"/>
              <a:t> → </a:t>
            </a:r>
            <a:r>
              <a:rPr lang="cs-CZ" sz="2400" i="1" dirty="0" err="1"/>
              <a:t>ananas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endParaRPr lang="cs-CZ" sz="2400" b="1" i="1" dirty="0"/>
          </a:p>
          <a:p>
            <a:pPr marL="822960" lvl="3" indent="0">
              <a:buNone/>
            </a:pPr>
            <a:r>
              <a:rPr lang="cs-CZ" sz="2400" b="1" i="1" dirty="0"/>
              <a:t> </a:t>
            </a:r>
            <a:r>
              <a:rPr lang="cs-CZ" sz="2400" i="1" dirty="0" err="1"/>
              <a:t>paí</a:t>
            </a:r>
            <a:r>
              <a:rPr lang="cs-CZ" sz="2400" b="1" i="1" dirty="0" err="1">
                <a:solidFill>
                  <a:srgbClr val="00B050"/>
                </a:solidFill>
              </a:rPr>
              <a:t>s</a:t>
            </a:r>
            <a:r>
              <a:rPr lang="cs-CZ" sz="2400" i="1" dirty="0"/>
              <a:t> → </a:t>
            </a:r>
            <a:r>
              <a:rPr lang="cs-CZ" sz="2400" i="1" dirty="0" err="1"/>
              <a:t>país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endParaRPr lang="cs-CZ" sz="2400" b="1" i="1" dirty="0"/>
          </a:p>
          <a:p>
            <a:pPr marL="822960" lvl="3" indent="0">
              <a:buNone/>
            </a:pPr>
            <a:r>
              <a:rPr lang="cs-CZ" sz="2400" b="1" i="1" dirty="0"/>
              <a:t> </a:t>
            </a:r>
            <a:r>
              <a:rPr lang="cs-CZ" sz="2400" i="1" dirty="0" err="1"/>
              <a:t>rapa</a:t>
            </a:r>
            <a:r>
              <a:rPr lang="cs-CZ" sz="2400" b="1" i="1" dirty="0" err="1">
                <a:solidFill>
                  <a:srgbClr val="00B050"/>
                </a:solidFill>
              </a:rPr>
              <a:t>z</a:t>
            </a:r>
            <a:r>
              <a:rPr lang="cs-CZ" sz="2400" i="1" dirty="0"/>
              <a:t> → </a:t>
            </a:r>
            <a:r>
              <a:rPr lang="cs-CZ" sz="2400" i="1" dirty="0" err="1"/>
              <a:t>rapaz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endParaRPr lang="cs-CZ" sz="2400" b="1" i="1" dirty="0"/>
          </a:p>
          <a:p>
            <a:pPr marL="822960" lvl="3" indent="0">
              <a:buNone/>
            </a:pPr>
            <a:r>
              <a:rPr lang="cs-CZ" sz="2400" b="1" i="1" dirty="0"/>
              <a:t> </a:t>
            </a:r>
            <a:r>
              <a:rPr lang="cs-CZ" sz="2400" i="1" dirty="0"/>
              <a:t>vo</a:t>
            </a:r>
            <a:r>
              <a:rPr lang="cs-CZ" sz="2400" b="1" i="1" dirty="0">
                <a:solidFill>
                  <a:srgbClr val="00B050"/>
                </a:solidFill>
              </a:rPr>
              <a:t>z</a:t>
            </a:r>
            <a:r>
              <a:rPr lang="cs-CZ" sz="2400" i="1" dirty="0"/>
              <a:t> → </a:t>
            </a:r>
            <a:r>
              <a:rPr lang="cs-CZ" sz="2400" i="1" dirty="0" err="1"/>
              <a:t>voz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r>
              <a:rPr lang="cs-CZ" sz="2400" b="1" i="1" dirty="0"/>
              <a:t>. </a:t>
            </a:r>
            <a:endParaRPr lang="cs-CZ" sz="240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5580112" y="762821"/>
            <a:ext cx="360040" cy="28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446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Paroxytona  zakončená  </a:t>
            </a:r>
            <a:br>
              <a:rPr lang="pt-PT" dirty="0"/>
            </a:br>
            <a:r>
              <a:rPr lang="cs-CZ" dirty="0"/>
              <a:t>na </a:t>
            </a:r>
            <a:r>
              <a:rPr lang="cs-CZ" b="1" i="1" dirty="0"/>
              <a:t>–x, -s      zůstávají stejná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548640" lvl="2" indent="0">
              <a:buNone/>
            </a:pPr>
            <a:endParaRPr lang="cs-CZ" sz="2800" dirty="0"/>
          </a:p>
          <a:p>
            <a:pPr marL="548640" lvl="2" indent="0">
              <a:buNone/>
            </a:pPr>
            <a:r>
              <a:rPr lang="cs-CZ" sz="2800" dirty="0"/>
              <a:t>připomeňme, že </a:t>
            </a:r>
            <a:r>
              <a:rPr lang="cs-CZ" sz="2800" dirty="0" err="1"/>
              <a:t>paroxytonní</a:t>
            </a:r>
            <a:r>
              <a:rPr lang="cs-CZ" sz="2800" dirty="0"/>
              <a:t> slova mají přízvuk na předposlední slabice. </a:t>
            </a:r>
          </a:p>
          <a:p>
            <a:pPr marL="548640" lvl="2" indent="0">
              <a:buNone/>
            </a:pPr>
            <a:endParaRPr lang="cs-CZ" sz="2800" dirty="0"/>
          </a:p>
          <a:p>
            <a:pPr marL="548640" lvl="2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um/</a:t>
            </a:r>
            <a:r>
              <a:rPr lang="cs-CZ" sz="2800" b="1" dirty="0" err="1">
                <a:solidFill>
                  <a:srgbClr val="00B050"/>
                </a:solidFill>
              </a:rPr>
              <a:t>dois</a:t>
            </a:r>
            <a:r>
              <a:rPr lang="cs-CZ" sz="2800" dirty="0"/>
              <a:t>, nebo </a:t>
            </a:r>
            <a:r>
              <a:rPr lang="cs-CZ" sz="2800" b="1" dirty="0">
                <a:solidFill>
                  <a:srgbClr val="00B050"/>
                </a:solidFill>
              </a:rPr>
              <a:t>o</a:t>
            </a:r>
            <a:r>
              <a:rPr lang="cs-CZ" sz="2800" dirty="0"/>
              <a:t>/</a:t>
            </a:r>
            <a:r>
              <a:rPr lang="cs-CZ" sz="2800" b="1" dirty="0">
                <a:solidFill>
                  <a:srgbClr val="00B050"/>
                </a:solidFill>
              </a:rPr>
              <a:t>os </a:t>
            </a:r>
            <a:r>
              <a:rPr lang="cs-CZ" sz="2800" b="1" i="1" dirty="0">
                <a:solidFill>
                  <a:srgbClr val="00B050"/>
                </a:solidFill>
              </a:rPr>
              <a:t>atlas</a:t>
            </a:r>
          </a:p>
          <a:p>
            <a:pPr marL="548640" lvl="2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um/</a:t>
            </a:r>
            <a:r>
              <a:rPr lang="cs-CZ" sz="2800" b="1" dirty="0" err="1">
                <a:solidFill>
                  <a:srgbClr val="00B050"/>
                </a:solidFill>
              </a:rPr>
              <a:t>dois</a:t>
            </a:r>
            <a:r>
              <a:rPr lang="cs-CZ" sz="2800" dirty="0"/>
              <a:t>, nebo </a:t>
            </a:r>
            <a:r>
              <a:rPr lang="cs-CZ" sz="2800" b="1" dirty="0">
                <a:solidFill>
                  <a:srgbClr val="00B050"/>
                </a:solidFill>
              </a:rPr>
              <a:t>o</a:t>
            </a:r>
            <a:r>
              <a:rPr lang="cs-CZ" sz="2800" dirty="0"/>
              <a:t>/</a:t>
            </a:r>
            <a:r>
              <a:rPr lang="cs-CZ" sz="2800" b="1" dirty="0">
                <a:solidFill>
                  <a:srgbClr val="00B050"/>
                </a:solidFill>
              </a:rPr>
              <a:t>os </a:t>
            </a:r>
            <a:r>
              <a:rPr lang="cs-CZ" sz="2800" b="1" i="1" dirty="0" err="1">
                <a:solidFill>
                  <a:srgbClr val="00B050"/>
                </a:solidFill>
              </a:rPr>
              <a:t>alferes</a:t>
            </a:r>
            <a:r>
              <a:rPr lang="cs-CZ" sz="2800" i="1" dirty="0"/>
              <a:t> „praporčík“</a:t>
            </a:r>
          </a:p>
          <a:p>
            <a:pPr marL="548640" lvl="2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um/</a:t>
            </a:r>
            <a:r>
              <a:rPr lang="cs-CZ" sz="2800" b="1" dirty="0" err="1">
                <a:solidFill>
                  <a:srgbClr val="00B050"/>
                </a:solidFill>
              </a:rPr>
              <a:t>dois</a:t>
            </a:r>
            <a:r>
              <a:rPr lang="cs-CZ" sz="2800" dirty="0"/>
              <a:t>, nebo </a:t>
            </a:r>
            <a:r>
              <a:rPr lang="cs-CZ" sz="2800" b="1" dirty="0">
                <a:solidFill>
                  <a:srgbClr val="00B050"/>
                </a:solidFill>
              </a:rPr>
              <a:t>o</a:t>
            </a:r>
            <a:r>
              <a:rPr lang="cs-CZ" sz="2800" dirty="0"/>
              <a:t>/</a:t>
            </a:r>
            <a:r>
              <a:rPr lang="cs-CZ" sz="2800" b="1" dirty="0">
                <a:solidFill>
                  <a:srgbClr val="00B050"/>
                </a:solidFill>
              </a:rPr>
              <a:t>os </a:t>
            </a:r>
            <a:r>
              <a:rPr lang="cs-CZ" sz="2800" b="1" i="1" dirty="0">
                <a:solidFill>
                  <a:srgbClr val="00B050"/>
                </a:solidFill>
              </a:rPr>
              <a:t>lápis</a:t>
            </a:r>
            <a:r>
              <a:rPr lang="cs-CZ" sz="2800" i="1" dirty="0"/>
              <a:t> „tužka“</a:t>
            </a:r>
          </a:p>
          <a:p>
            <a:pPr marL="548640" lvl="2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um/</a:t>
            </a:r>
            <a:r>
              <a:rPr lang="cs-CZ" sz="2800" b="1" dirty="0" err="1">
                <a:solidFill>
                  <a:srgbClr val="00B050"/>
                </a:solidFill>
              </a:rPr>
              <a:t>dois</a:t>
            </a:r>
            <a:r>
              <a:rPr lang="cs-CZ" sz="2800" dirty="0"/>
              <a:t>, nebo </a:t>
            </a:r>
            <a:r>
              <a:rPr lang="cs-CZ" sz="2800" b="1" dirty="0">
                <a:solidFill>
                  <a:srgbClr val="00B050"/>
                </a:solidFill>
              </a:rPr>
              <a:t>o</a:t>
            </a:r>
            <a:r>
              <a:rPr lang="cs-CZ" sz="2800" dirty="0"/>
              <a:t>/</a:t>
            </a:r>
            <a:r>
              <a:rPr lang="cs-CZ" sz="2800" b="1" dirty="0">
                <a:solidFill>
                  <a:srgbClr val="00B050"/>
                </a:solidFill>
              </a:rPr>
              <a:t>os </a:t>
            </a:r>
            <a:r>
              <a:rPr lang="cs-CZ" sz="2800" b="1" i="1" dirty="0" err="1">
                <a:solidFill>
                  <a:srgbClr val="00B050"/>
                </a:solidFill>
              </a:rPr>
              <a:t>oásis</a:t>
            </a:r>
            <a:r>
              <a:rPr lang="cs-CZ" sz="2800" i="1" dirty="0"/>
              <a:t> „oáza“</a:t>
            </a:r>
          </a:p>
          <a:p>
            <a:pPr marL="548640" lvl="2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um/</a:t>
            </a:r>
            <a:r>
              <a:rPr lang="cs-CZ" sz="2800" b="1" dirty="0" err="1">
                <a:solidFill>
                  <a:srgbClr val="00B050"/>
                </a:solidFill>
              </a:rPr>
              <a:t>dois</a:t>
            </a:r>
            <a:r>
              <a:rPr lang="cs-CZ" sz="2800" dirty="0"/>
              <a:t>, nebo </a:t>
            </a:r>
            <a:r>
              <a:rPr lang="cs-CZ" sz="2800" b="1" dirty="0">
                <a:solidFill>
                  <a:srgbClr val="00B050"/>
                </a:solidFill>
              </a:rPr>
              <a:t>o</a:t>
            </a:r>
            <a:r>
              <a:rPr lang="cs-CZ" sz="2800" dirty="0"/>
              <a:t>/</a:t>
            </a:r>
            <a:r>
              <a:rPr lang="cs-CZ" sz="2800" b="1" dirty="0">
                <a:solidFill>
                  <a:srgbClr val="00B050"/>
                </a:solidFill>
              </a:rPr>
              <a:t>os </a:t>
            </a:r>
            <a:r>
              <a:rPr lang="cs-CZ" sz="2800" b="1" i="1" dirty="0" err="1">
                <a:solidFill>
                  <a:srgbClr val="00B050"/>
                </a:solidFill>
              </a:rPr>
              <a:t>tórax</a:t>
            </a:r>
            <a:r>
              <a:rPr lang="cs-CZ" sz="2800" i="1" dirty="0"/>
              <a:t> „hruď</a:t>
            </a:r>
            <a:endParaRPr lang="cs-CZ" sz="2800" dirty="0"/>
          </a:p>
        </p:txBody>
      </p:sp>
      <p:sp>
        <p:nvSpPr>
          <p:cNvPr id="4" name="Šipka doprava 3"/>
          <p:cNvSpPr/>
          <p:nvPr/>
        </p:nvSpPr>
        <p:spPr>
          <a:xfrm>
            <a:off x="3597300" y="777984"/>
            <a:ext cx="360040" cy="28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48342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03406"/>
            <a:ext cx="8534400" cy="993345"/>
          </a:xfrm>
        </p:spPr>
        <p:txBody>
          <a:bodyPr>
            <a:normAutofit fontScale="90000"/>
          </a:bodyPr>
          <a:lstStyle/>
          <a:p>
            <a:r>
              <a:rPr lang="cs-CZ" dirty="0"/>
              <a:t>Podstatná jména zakončena na </a:t>
            </a:r>
            <a:r>
              <a:rPr lang="cs-CZ" b="1" dirty="0"/>
              <a:t> </a:t>
            </a:r>
            <a:br>
              <a:rPr lang="cs-CZ" b="1" dirty="0"/>
            </a:br>
            <a:r>
              <a:rPr lang="cs-CZ" b="1" dirty="0"/>
              <a:t>-</a:t>
            </a:r>
            <a:r>
              <a:rPr lang="cs-CZ" b="1" i="1" dirty="0"/>
              <a:t>al, -</a:t>
            </a:r>
            <a:r>
              <a:rPr lang="cs-CZ" b="1" i="1" dirty="0" err="1"/>
              <a:t>ol</a:t>
            </a:r>
            <a:r>
              <a:rPr lang="cs-CZ" b="1" i="1" dirty="0"/>
              <a:t>, -</a:t>
            </a:r>
            <a:r>
              <a:rPr lang="cs-CZ" b="1" i="1" dirty="0" err="1"/>
              <a:t>ul</a:t>
            </a:r>
            <a:r>
              <a:rPr lang="cs-CZ" b="1" i="1" dirty="0"/>
              <a:t>     </a:t>
            </a:r>
            <a:r>
              <a:rPr lang="cs-CZ" dirty="0"/>
              <a:t>  –</a:t>
            </a:r>
            <a:r>
              <a:rPr lang="cs-CZ" b="1" i="1" dirty="0"/>
              <a:t>ais, -</a:t>
            </a:r>
            <a:r>
              <a:rPr lang="cs-CZ" b="1" i="1" dirty="0" err="1"/>
              <a:t>ois</a:t>
            </a:r>
            <a:r>
              <a:rPr lang="cs-CZ" b="1" i="1" dirty="0"/>
              <a:t>, -</a:t>
            </a:r>
            <a:r>
              <a:rPr lang="cs-CZ" b="1" i="1" dirty="0" err="1"/>
              <a:t>uis</a:t>
            </a:r>
            <a:r>
              <a:rPr lang="cs-CZ" i="1" dirty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48640" lvl="2" indent="0">
              <a:buNone/>
            </a:pPr>
            <a:endParaRPr lang="cs-CZ" sz="2800" i="1" dirty="0"/>
          </a:p>
          <a:p>
            <a:pPr marL="548640" lvl="2" indent="0">
              <a:buNone/>
            </a:pPr>
            <a:r>
              <a:rPr lang="cs-CZ" sz="2800" i="1" dirty="0" err="1"/>
              <a:t>capit</a:t>
            </a:r>
            <a:r>
              <a:rPr lang="cs-CZ" sz="2800" b="1" i="1" dirty="0" err="1">
                <a:solidFill>
                  <a:srgbClr val="00B050"/>
                </a:solidFill>
              </a:rPr>
              <a:t>al</a:t>
            </a:r>
            <a:r>
              <a:rPr lang="cs-CZ" sz="2800" b="1" i="1" dirty="0"/>
              <a:t>  </a:t>
            </a:r>
            <a:r>
              <a:rPr lang="cs-CZ" sz="2800" i="1" dirty="0"/>
              <a:t>→  </a:t>
            </a:r>
            <a:r>
              <a:rPr lang="cs-CZ" sz="2800" i="1" dirty="0" err="1"/>
              <a:t>capit</a:t>
            </a:r>
            <a:r>
              <a:rPr lang="cs-CZ" sz="2800" b="1" i="1" dirty="0" err="1">
                <a:solidFill>
                  <a:srgbClr val="00B050"/>
                </a:solidFill>
              </a:rPr>
              <a:t>ais</a:t>
            </a:r>
            <a:endParaRPr lang="cs-CZ" sz="28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800" i="1" dirty="0" err="1"/>
              <a:t>anz</a:t>
            </a:r>
            <a:r>
              <a:rPr lang="cs-CZ" sz="2800" b="1" i="1" dirty="0" err="1">
                <a:solidFill>
                  <a:srgbClr val="00B050"/>
                </a:solidFill>
              </a:rPr>
              <a:t>ol</a:t>
            </a:r>
            <a:r>
              <a:rPr lang="cs-CZ" sz="2800" b="1" i="1" dirty="0"/>
              <a:t>  </a:t>
            </a:r>
            <a:r>
              <a:rPr lang="cs-CZ" sz="2800" i="1" dirty="0"/>
              <a:t>„udice“  → </a:t>
            </a:r>
            <a:r>
              <a:rPr lang="cs-CZ" sz="2800" i="1" dirty="0" err="1"/>
              <a:t>anz</a:t>
            </a:r>
            <a:r>
              <a:rPr lang="cs-CZ" sz="2800" b="1" i="1" dirty="0" err="1">
                <a:solidFill>
                  <a:srgbClr val="00B050"/>
                </a:solidFill>
              </a:rPr>
              <a:t>ois</a:t>
            </a:r>
            <a:endParaRPr lang="cs-CZ" sz="28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800" i="1" dirty="0" err="1"/>
              <a:t>az</a:t>
            </a:r>
            <a:r>
              <a:rPr lang="cs-CZ" sz="2800" b="1" i="1" dirty="0" err="1">
                <a:solidFill>
                  <a:srgbClr val="00B050"/>
                </a:solidFill>
              </a:rPr>
              <a:t>ul</a:t>
            </a:r>
            <a:r>
              <a:rPr lang="cs-CZ" sz="2800" b="1" i="1" dirty="0"/>
              <a:t> </a:t>
            </a:r>
            <a:r>
              <a:rPr lang="cs-CZ" sz="2800" i="1" dirty="0"/>
              <a:t> → </a:t>
            </a:r>
            <a:r>
              <a:rPr lang="cs-CZ" sz="2800" i="1" dirty="0" err="1"/>
              <a:t>az</a:t>
            </a:r>
            <a:r>
              <a:rPr lang="cs-CZ" sz="2800" b="1" i="1" dirty="0" err="1">
                <a:solidFill>
                  <a:srgbClr val="00B050"/>
                </a:solidFill>
              </a:rPr>
              <a:t>uis</a:t>
            </a:r>
            <a:endParaRPr lang="cs-CZ" sz="28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endParaRPr lang="cs-CZ" sz="2800" b="1" i="1" dirty="0"/>
          </a:p>
          <a:p>
            <a:pPr marL="548640" lvl="2" indent="0">
              <a:buNone/>
            </a:pPr>
            <a:r>
              <a:rPr lang="cs-CZ" sz="2800" dirty="0"/>
              <a:t>Výjimkou jsou:  </a:t>
            </a:r>
            <a:r>
              <a:rPr lang="cs-CZ" sz="2800" i="1" dirty="0" err="1"/>
              <a:t>mal</a:t>
            </a:r>
            <a:r>
              <a:rPr lang="cs-CZ" sz="2800" i="1" dirty="0"/>
              <a:t> → </a:t>
            </a:r>
            <a:r>
              <a:rPr lang="cs-CZ" sz="2800" i="1" dirty="0" err="1"/>
              <a:t>males</a:t>
            </a:r>
            <a:r>
              <a:rPr lang="cs-CZ" sz="2800" i="1" dirty="0"/>
              <a:t>, </a:t>
            </a:r>
            <a:r>
              <a:rPr lang="cs-CZ" sz="2800" i="1" dirty="0" err="1"/>
              <a:t>cônsul</a:t>
            </a:r>
            <a:r>
              <a:rPr lang="cs-CZ" sz="2800" i="1" dirty="0"/>
              <a:t> → </a:t>
            </a:r>
            <a:r>
              <a:rPr lang="cs-CZ" sz="2800" i="1" dirty="0" err="1"/>
              <a:t>cônsules</a:t>
            </a:r>
            <a:r>
              <a:rPr lang="cs-CZ" sz="2800" i="1" dirty="0"/>
              <a:t>.</a:t>
            </a:r>
            <a:endParaRPr lang="cs-CZ" sz="2800" dirty="0"/>
          </a:p>
        </p:txBody>
      </p:sp>
      <p:sp>
        <p:nvSpPr>
          <p:cNvPr id="4" name="Šipka doprava 3"/>
          <p:cNvSpPr/>
          <p:nvPr/>
        </p:nvSpPr>
        <p:spPr>
          <a:xfrm>
            <a:off x="4012704" y="818721"/>
            <a:ext cx="360040" cy="28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7179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104016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. Gramatická kategorie čísla – numerus</a:t>
            </a:r>
            <a:br>
              <a:rPr lang="cs-CZ" b="1" dirty="0"/>
            </a:br>
            <a:r>
              <a:rPr lang="cs-CZ" b="1" dirty="0"/>
              <a:t>obecné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b="1" dirty="0"/>
              <a:t>Tvar slova vyjadřuje sémantickou kat. čísla</a:t>
            </a:r>
          </a:p>
          <a:p>
            <a:pPr algn="just"/>
            <a:r>
              <a:rPr lang="cs-CZ" dirty="0"/>
              <a:t>Nejčastější opozice morfologicky vyjádřená je: </a:t>
            </a:r>
            <a:r>
              <a:rPr lang="cs-CZ" b="1" dirty="0"/>
              <a:t>singulár</a:t>
            </a:r>
            <a:r>
              <a:rPr lang="cs-CZ" dirty="0"/>
              <a:t> </a:t>
            </a:r>
            <a:r>
              <a:rPr lang="cs-CZ" i="1" dirty="0"/>
              <a:t>versus</a:t>
            </a:r>
            <a:r>
              <a:rPr lang="cs-CZ" dirty="0"/>
              <a:t> </a:t>
            </a:r>
            <a:r>
              <a:rPr lang="cs-CZ" b="1" dirty="0"/>
              <a:t>plurál</a:t>
            </a:r>
          </a:p>
          <a:p>
            <a:pPr algn="just"/>
            <a:r>
              <a:rPr lang="cs-CZ" b="1" dirty="0"/>
              <a:t>některé jazyky</a:t>
            </a:r>
            <a:r>
              <a:rPr lang="cs-CZ" dirty="0"/>
              <a:t>, jako je například čínština nebo jazyk </a:t>
            </a:r>
            <a:r>
              <a:rPr lang="cs-CZ" dirty="0" err="1"/>
              <a:t>nahkauri</a:t>
            </a:r>
            <a:r>
              <a:rPr lang="cs-CZ" dirty="0"/>
              <a:t> na Nikobarách však gramaticky </a:t>
            </a:r>
            <a:r>
              <a:rPr lang="cs-CZ" b="1" dirty="0"/>
              <a:t>nemusejí vyjadřovat číslo žádné </a:t>
            </a:r>
            <a:r>
              <a:rPr lang="cs-CZ" dirty="0"/>
              <a:t>a tvar jednotného čísla je stejný jako tvar čísla mužského.  </a:t>
            </a:r>
          </a:p>
          <a:p>
            <a:pPr algn="just"/>
            <a:r>
              <a:rPr lang="cs-CZ" b="1" dirty="0"/>
              <a:t>Jiné jazyky </a:t>
            </a:r>
            <a:r>
              <a:rPr lang="cs-CZ" dirty="0"/>
              <a:t>naopak </a:t>
            </a:r>
            <a:r>
              <a:rPr lang="cs-CZ" b="1" dirty="0"/>
              <a:t>rozeznávají</a:t>
            </a:r>
            <a:r>
              <a:rPr lang="cs-CZ" dirty="0"/>
              <a:t> </a:t>
            </a:r>
            <a:r>
              <a:rPr lang="cs-CZ" b="1" dirty="0"/>
              <a:t>různé druhy plurality</a:t>
            </a:r>
            <a:r>
              <a:rPr lang="cs-CZ" dirty="0"/>
              <a:t>: </a:t>
            </a:r>
            <a:r>
              <a:rPr lang="cs-CZ" b="1" dirty="0"/>
              <a:t>duál, triál, kvartál</a:t>
            </a:r>
            <a:r>
              <a:rPr lang="cs-CZ" dirty="0"/>
              <a:t>, což je rozlišování skupin dvou, tří, čtyř (v melanéských jazycích či v australském </a:t>
            </a:r>
            <a:r>
              <a:rPr lang="cs-CZ" i="1" dirty="0" err="1"/>
              <a:t>wailbiri</a:t>
            </a:r>
            <a:r>
              <a:rPr lang="cs-CZ" dirty="0"/>
              <a:t> a </a:t>
            </a:r>
            <a:r>
              <a:rPr lang="cs-CZ" i="1" dirty="0" err="1"/>
              <a:t>worora</a:t>
            </a:r>
            <a:r>
              <a:rPr lang="cs-CZ" dirty="0"/>
              <a:t>).</a:t>
            </a:r>
          </a:p>
          <a:p>
            <a:pPr algn="just"/>
            <a:r>
              <a:rPr lang="cs-CZ" dirty="0"/>
              <a:t> Existuje také </a:t>
            </a:r>
            <a:r>
              <a:rPr lang="cs-CZ" b="1" i="1" dirty="0" err="1"/>
              <a:t>paukál</a:t>
            </a:r>
            <a:r>
              <a:rPr lang="cs-CZ" dirty="0"/>
              <a:t>, který označuje neurčitou avšak málo početnou mnohost.“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64316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Podstatná jména ukončena </a:t>
            </a:r>
            <a:br>
              <a:rPr lang="cs-CZ" dirty="0"/>
            </a:br>
            <a:r>
              <a:rPr lang="cs-CZ" dirty="0"/>
              <a:t>na </a:t>
            </a:r>
            <a:r>
              <a:rPr lang="cs-CZ" b="1" i="1" dirty="0"/>
              <a:t>-el     </a:t>
            </a:r>
            <a:r>
              <a:rPr lang="cs-CZ" dirty="0"/>
              <a:t>  -</a:t>
            </a:r>
            <a:r>
              <a:rPr lang="cs-CZ" b="1" i="1" dirty="0" err="1"/>
              <a:t>éis</a:t>
            </a:r>
            <a:r>
              <a:rPr lang="cs-CZ" b="1" i="1" dirty="0"/>
              <a:t>, eis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 err="1"/>
              <a:t>Oxytona</a:t>
            </a:r>
            <a:r>
              <a:rPr lang="cs-CZ" dirty="0"/>
              <a:t>, mající přízvuk na poslední slabice, ukončena na </a:t>
            </a:r>
            <a:r>
              <a:rPr lang="cs-CZ" b="1" i="1" dirty="0">
                <a:highlight>
                  <a:srgbClr val="00FF00"/>
                </a:highlight>
              </a:rPr>
              <a:t>přízvučné</a:t>
            </a:r>
            <a:r>
              <a:rPr lang="cs-CZ" i="1" dirty="0">
                <a:highlight>
                  <a:srgbClr val="00FF00"/>
                </a:highlight>
              </a:rPr>
              <a:t> -</a:t>
            </a:r>
            <a:r>
              <a:rPr lang="cs-CZ" b="1" i="1" dirty="0">
                <a:highlight>
                  <a:srgbClr val="00FF00"/>
                </a:highlight>
              </a:rPr>
              <a:t>el  </a:t>
            </a:r>
            <a:r>
              <a:rPr lang="cs-CZ" b="1" i="1" dirty="0"/>
              <a:t>přijímají -</a:t>
            </a:r>
            <a:r>
              <a:rPr lang="cs-CZ" b="1" i="1" dirty="0" err="1">
                <a:highlight>
                  <a:srgbClr val="00FF00"/>
                </a:highlight>
              </a:rPr>
              <a:t>éis</a:t>
            </a:r>
            <a:endParaRPr lang="cs-CZ" b="1" i="1" dirty="0"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cs-CZ" i="1" dirty="0"/>
              <a:t> </a:t>
            </a:r>
          </a:p>
          <a:p>
            <a:pPr marL="822960" lvl="3" indent="0">
              <a:buNone/>
            </a:pPr>
            <a:r>
              <a:rPr lang="cs-CZ" sz="2800" i="1" dirty="0" err="1">
                <a:solidFill>
                  <a:schemeClr val="tx1"/>
                </a:solidFill>
              </a:rPr>
              <a:t>an</a:t>
            </a:r>
            <a:r>
              <a:rPr lang="cs-CZ" sz="2800" b="1" i="1" u="sng" dirty="0" err="1">
                <a:solidFill>
                  <a:srgbClr val="00B050"/>
                </a:solidFill>
              </a:rPr>
              <a:t>el</a:t>
            </a:r>
            <a:r>
              <a:rPr lang="cs-CZ" sz="2800" i="1" dirty="0"/>
              <a:t> „prsten“ → </a:t>
            </a:r>
            <a:r>
              <a:rPr lang="cs-CZ" sz="2800" i="1" dirty="0" err="1">
                <a:solidFill>
                  <a:schemeClr val="tx1"/>
                </a:solidFill>
              </a:rPr>
              <a:t>an</a:t>
            </a:r>
            <a:r>
              <a:rPr lang="cs-CZ" sz="2800" b="1" i="1" dirty="0" err="1">
                <a:solidFill>
                  <a:srgbClr val="00B050"/>
                </a:solidFill>
              </a:rPr>
              <a:t>éis</a:t>
            </a:r>
            <a:endParaRPr lang="cs-CZ" sz="2800" b="1" i="1" dirty="0">
              <a:solidFill>
                <a:srgbClr val="00B050"/>
              </a:solidFill>
            </a:endParaRPr>
          </a:p>
          <a:p>
            <a:pPr marL="822960" lvl="3" indent="0">
              <a:buNone/>
            </a:pPr>
            <a:r>
              <a:rPr lang="cs-CZ" sz="2800" i="1" dirty="0" err="1">
                <a:solidFill>
                  <a:schemeClr val="tx1"/>
                </a:solidFill>
              </a:rPr>
              <a:t>pap</a:t>
            </a:r>
            <a:r>
              <a:rPr lang="cs-CZ" sz="2800" b="1" i="1" dirty="0" err="1">
                <a:solidFill>
                  <a:srgbClr val="00B050"/>
                </a:solidFill>
              </a:rPr>
              <a:t>el</a:t>
            </a:r>
            <a:r>
              <a:rPr lang="cs-CZ" sz="2800" i="1" dirty="0"/>
              <a:t> →  </a:t>
            </a:r>
            <a:r>
              <a:rPr lang="cs-CZ" sz="2800" i="1" dirty="0" err="1">
                <a:solidFill>
                  <a:schemeClr val="tx1"/>
                </a:solidFill>
              </a:rPr>
              <a:t>pap</a:t>
            </a:r>
            <a:r>
              <a:rPr lang="cs-CZ" sz="2800" b="1" i="1" dirty="0" err="1">
                <a:solidFill>
                  <a:srgbClr val="00B050"/>
                </a:solidFill>
              </a:rPr>
              <a:t>éis</a:t>
            </a:r>
            <a:r>
              <a:rPr lang="cs-CZ" sz="2800" b="1" i="1" dirty="0"/>
              <a:t>  </a:t>
            </a:r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ale:  !!!!</a:t>
            </a:r>
          </a:p>
          <a:p>
            <a:pPr marL="0" indent="0">
              <a:buNone/>
            </a:pPr>
            <a:r>
              <a:rPr lang="cs-CZ" dirty="0"/>
              <a:t>U slov zakončených </a:t>
            </a:r>
            <a:r>
              <a:rPr lang="cs-CZ" b="1" i="1" dirty="0">
                <a:highlight>
                  <a:srgbClr val="00FF00"/>
                </a:highlight>
              </a:rPr>
              <a:t>na  nepřízvučné–el</a:t>
            </a:r>
            <a:r>
              <a:rPr lang="cs-CZ" dirty="0"/>
              <a:t>, která mají přízvuk jinde než na poslední slabice (v tom případě jsou vždy graficky  označená)  </a:t>
            </a:r>
            <a:r>
              <a:rPr lang="cs-CZ" b="1" dirty="0"/>
              <a:t>přijímají –</a:t>
            </a:r>
            <a:r>
              <a:rPr lang="cs-CZ" b="1" dirty="0">
                <a:highlight>
                  <a:srgbClr val="00FF00"/>
                </a:highlight>
              </a:rPr>
              <a:t>eis</a:t>
            </a:r>
            <a:r>
              <a:rPr lang="cs-CZ" b="1" dirty="0"/>
              <a:t>.</a:t>
            </a:r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m</a:t>
            </a:r>
            <a:r>
              <a:rPr lang="cs-CZ" b="1" i="1" dirty="0" err="1">
                <a:highlight>
                  <a:srgbClr val="00FF00"/>
                </a:highlight>
              </a:rPr>
              <a:t>ó</a:t>
            </a:r>
            <a:r>
              <a:rPr lang="cs-CZ" i="1" dirty="0" err="1"/>
              <a:t>v</a:t>
            </a:r>
            <a:r>
              <a:rPr lang="cs-CZ" b="1" i="1" dirty="0" err="1">
                <a:solidFill>
                  <a:srgbClr val="00B050"/>
                </a:solidFill>
              </a:rPr>
              <a:t>el</a:t>
            </a:r>
            <a:r>
              <a:rPr lang="cs-CZ" b="1" i="1" dirty="0"/>
              <a:t> </a:t>
            </a:r>
            <a:r>
              <a:rPr lang="cs-CZ" i="1" dirty="0"/>
              <a:t>“nábytek“ → </a:t>
            </a:r>
            <a:r>
              <a:rPr lang="cs-CZ" i="1" dirty="0" err="1"/>
              <a:t>móv</a:t>
            </a:r>
            <a:r>
              <a:rPr lang="cs-CZ" b="1" i="1" dirty="0" err="1">
                <a:solidFill>
                  <a:srgbClr val="00B050"/>
                </a:solidFill>
              </a:rPr>
              <a:t>eis</a:t>
            </a:r>
            <a:endParaRPr lang="cs-CZ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t</a:t>
            </a:r>
            <a:r>
              <a:rPr lang="cs-CZ" b="1" i="1" dirty="0" err="1">
                <a:highlight>
                  <a:srgbClr val="00FF00"/>
                </a:highlight>
              </a:rPr>
              <a:t>ú</a:t>
            </a:r>
            <a:r>
              <a:rPr lang="cs-CZ" i="1" dirty="0" err="1"/>
              <a:t>n</a:t>
            </a:r>
            <a:r>
              <a:rPr lang="cs-CZ" b="1" i="1" dirty="0" err="1">
                <a:solidFill>
                  <a:srgbClr val="00B050"/>
                </a:solidFill>
              </a:rPr>
              <a:t>el</a:t>
            </a:r>
            <a:r>
              <a:rPr lang="cs-CZ" b="1" i="1" dirty="0"/>
              <a:t> </a:t>
            </a:r>
            <a:r>
              <a:rPr lang="cs-CZ" i="1" dirty="0"/>
              <a:t>→ </a:t>
            </a:r>
            <a:r>
              <a:rPr lang="cs-CZ" i="1" dirty="0" err="1"/>
              <a:t>tún</a:t>
            </a:r>
            <a:r>
              <a:rPr lang="cs-CZ" b="1" i="1" dirty="0" err="1"/>
              <a:t>e</a:t>
            </a:r>
            <a:r>
              <a:rPr lang="cs-CZ" b="1" i="1" dirty="0" err="1">
                <a:solidFill>
                  <a:srgbClr val="00B050"/>
                </a:solidFill>
              </a:rPr>
              <a:t>is</a:t>
            </a:r>
            <a:endParaRPr lang="cs-CZ" b="1" i="1" dirty="0">
              <a:solidFill>
                <a:srgbClr val="00B050"/>
              </a:solidFill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4139952" y="754242"/>
            <a:ext cx="360040" cy="140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C8204D9A-2E2D-47A5-BF87-4121ABF1BBC5}"/>
              </a:ext>
            </a:extLst>
          </p:cNvPr>
          <p:cNvCxnSpPr>
            <a:cxnSpLocks/>
          </p:cNvCxnSpPr>
          <p:nvPr/>
        </p:nvCxnSpPr>
        <p:spPr>
          <a:xfrm flipH="1">
            <a:off x="1763688" y="4653136"/>
            <a:ext cx="3312368" cy="57606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1438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Podstatná jména ukončena </a:t>
            </a:r>
            <a:br>
              <a:rPr lang="cs-CZ" dirty="0"/>
            </a:br>
            <a:r>
              <a:rPr lang="cs-CZ" dirty="0"/>
              <a:t>na </a:t>
            </a:r>
            <a:r>
              <a:rPr lang="cs-CZ" b="1" i="1" dirty="0"/>
              <a:t>-</a:t>
            </a:r>
            <a:r>
              <a:rPr lang="cs-CZ" b="1" i="1" dirty="0" err="1"/>
              <a:t>il</a:t>
            </a:r>
            <a:r>
              <a:rPr lang="cs-CZ" b="1" i="1" dirty="0"/>
              <a:t>     </a:t>
            </a:r>
            <a:r>
              <a:rPr lang="cs-CZ" dirty="0"/>
              <a:t>  -</a:t>
            </a:r>
            <a:r>
              <a:rPr lang="cs-CZ" b="1" i="1" dirty="0" err="1"/>
              <a:t>is</a:t>
            </a:r>
            <a:r>
              <a:rPr lang="cs-CZ" b="1" i="1" dirty="0"/>
              <a:t>, eis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i="1" dirty="0"/>
              <a:t>Když jsou ukončena na </a:t>
            </a:r>
            <a:r>
              <a:rPr lang="cs-CZ" b="1" i="1" dirty="0">
                <a:highlight>
                  <a:srgbClr val="00FF00"/>
                </a:highlight>
              </a:rPr>
              <a:t>přízvučné</a:t>
            </a:r>
            <a:r>
              <a:rPr lang="cs-CZ" i="1" dirty="0">
                <a:highlight>
                  <a:srgbClr val="00FF00"/>
                </a:highlight>
              </a:rPr>
              <a:t> -</a:t>
            </a:r>
            <a:r>
              <a:rPr lang="cs-CZ" b="1" i="1" dirty="0" err="1">
                <a:highlight>
                  <a:srgbClr val="00FF00"/>
                </a:highlight>
              </a:rPr>
              <a:t>il</a:t>
            </a:r>
            <a:r>
              <a:rPr lang="cs-CZ" b="1" i="1" dirty="0">
                <a:highlight>
                  <a:srgbClr val="00FF00"/>
                </a:highlight>
              </a:rPr>
              <a:t> , </a:t>
            </a:r>
            <a:r>
              <a:rPr lang="cs-CZ" b="1" i="1" dirty="0"/>
              <a:t> přijímají </a:t>
            </a:r>
            <a:r>
              <a:rPr lang="cs-CZ" b="1" i="1" dirty="0">
                <a:highlight>
                  <a:srgbClr val="00FF00"/>
                </a:highlight>
              </a:rPr>
              <a:t>-</a:t>
            </a:r>
            <a:r>
              <a:rPr lang="cs-CZ" b="1" i="1" dirty="0" err="1">
                <a:highlight>
                  <a:srgbClr val="00FF00"/>
                </a:highlight>
              </a:rPr>
              <a:t>is</a:t>
            </a:r>
            <a:endParaRPr lang="cs-CZ" b="1" i="1" dirty="0">
              <a:highlight>
                <a:srgbClr val="00FF00"/>
              </a:highlight>
            </a:endParaRP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/>
              <a:t>ard</a:t>
            </a:r>
            <a:r>
              <a:rPr lang="cs-CZ" b="1" i="1" dirty="0" err="1"/>
              <a:t>il</a:t>
            </a:r>
            <a:r>
              <a:rPr lang="cs-CZ" b="1" i="1" dirty="0"/>
              <a:t> „</a:t>
            </a:r>
            <a:r>
              <a:rPr lang="cs-CZ" i="1" dirty="0"/>
              <a:t>lest“ →  </a:t>
            </a:r>
            <a:r>
              <a:rPr lang="cs-CZ" i="1" dirty="0" err="1"/>
              <a:t>ard</a:t>
            </a:r>
            <a:r>
              <a:rPr lang="cs-CZ" b="1" i="1" dirty="0" err="1"/>
              <a:t>is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cov</a:t>
            </a:r>
            <a:r>
              <a:rPr lang="cs-CZ" b="1" i="1" dirty="0" err="1"/>
              <a:t>il</a:t>
            </a:r>
            <a:r>
              <a:rPr lang="cs-CZ" b="1" i="1" dirty="0"/>
              <a:t> „</a:t>
            </a:r>
            <a:r>
              <a:rPr lang="cs-CZ" i="1" dirty="0"/>
              <a:t>doupě“ →  </a:t>
            </a:r>
            <a:r>
              <a:rPr lang="cs-CZ" i="1" dirty="0" err="1"/>
              <a:t>cov</a:t>
            </a:r>
            <a:r>
              <a:rPr lang="cs-CZ" b="1" i="1" dirty="0" err="1"/>
              <a:t>is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peitor</a:t>
            </a:r>
            <a:r>
              <a:rPr lang="cs-CZ" b="1" i="1" dirty="0" err="1"/>
              <a:t>il</a:t>
            </a:r>
            <a:r>
              <a:rPr lang="cs-CZ" i="1" dirty="0"/>
              <a:t> „parapet, římsa“ →  </a:t>
            </a:r>
            <a:r>
              <a:rPr lang="cs-CZ" i="1" dirty="0" err="1"/>
              <a:t>peitor</a:t>
            </a:r>
            <a:r>
              <a:rPr lang="cs-CZ" b="1" i="1" dirty="0" err="1"/>
              <a:t>is</a:t>
            </a:r>
            <a:endParaRPr lang="cs-CZ" i="1" dirty="0"/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ale:  !!!!</a:t>
            </a:r>
          </a:p>
          <a:p>
            <a:pPr marL="0" indent="0">
              <a:buNone/>
            </a:pPr>
            <a:r>
              <a:rPr lang="cs-CZ" i="1" dirty="0"/>
              <a:t>Když jsou ukončena na </a:t>
            </a:r>
            <a:r>
              <a:rPr lang="cs-CZ" b="1" i="1" dirty="0">
                <a:highlight>
                  <a:srgbClr val="00FF00"/>
                </a:highlight>
              </a:rPr>
              <a:t>nepřízvučné</a:t>
            </a:r>
            <a:r>
              <a:rPr lang="cs-CZ" i="1" dirty="0">
                <a:highlight>
                  <a:srgbClr val="00FF00"/>
                </a:highlight>
              </a:rPr>
              <a:t> -</a:t>
            </a:r>
            <a:r>
              <a:rPr lang="cs-CZ" b="1" i="1" dirty="0" err="1">
                <a:highlight>
                  <a:srgbClr val="00FF00"/>
                </a:highlight>
              </a:rPr>
              <a:t>il</a:t>
            </a:r>
            <a:r>
              <a:rPr lang="cs-CZ" b="1" i="1" dirty="0">
                <a:highlight>
                  <a:srgbClr val="00FF00"/>
                </a:highlight>
              </a:rPr>
              <a:t> ,</a:t>
            </a:r>
            <a:r>
              <a:rPr lang="cs-CZ" b="1" i="1" dirty="0"/>
              <a:t> přijímají –</a:t>
            </a:r>
            <a:r>
              <a:rPr lang="cs-CZ" b="1" i="1" dirty="0">
                <a:highlight>
                  <a:srgbClr val="00FF00"/>
                </a:highlight>
              </a:rPr>
              <a:t>eis</a:t>
            </a:r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i="1" dirty="0" err="1"/>
              <a:t>fóss</a:t>
            </a:r>
            <a:r>
              <a:rPr lang="cs-CZ" b="1" i="1" dirty="0" err="1"/>
              <a:t>il</a:t>
            </a:r>
            <a:r>
              <a:rPr lang="cs-CZ" i="1" dirty="0"/>
              <a:t> „zkamenělina“ →  </a:t>
            </a:r>
            <a:r>
              <a:rPr lang="cs-CZ" i="1" dirty="0" err="1"/>
              <a:t>fóss</a:t>
            </a:r>
            <a:r>
              <a:rPr lang="cs-CZ" b="1" i="1" dirty="0" err="1"/>
              <a:t>eis</a:t>
            </a:r>
            <a:endParaRPr lang="cs-CZ" b="1" i="1" dirty="0"/>
          </a:p>
          <a:p>
            <a:pPr marL="0" indent="0">
              <a:buNone/>
            </a:pPr>
            <a:r>
              <a:rPr lang="cs-CZ" i="1" dirty="0" err="1"/>
              <a:t>projét</a:t>
            </a:r>
            <a:r>
              <a:rPr lang="cs-CZ" b="1" i="1" dirty="0" err="1"/>
              <a:t>il</a:t>
            </a:r>
            <a:r>
              <a:rPr lang="cs-CZ" i="1" dirty="0"/>
              <a:t> „střela“ → </a:t>
            </a:r>
            <a:r>
              <a:rPr lang="cs-CZ" i="1" dirty="0" err="1"/>
              <a:t>projét</a:t>
            </a:r>
            <a:r>
              <a:rPr lang="cs-CZ" b="1" i="1" dirty="0" err="1"/>
              <a:t>eis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répt</a:t>
            </a:r>
            <a:r>
              <a:rPr lang="cs-CZ" b="1" i="1" dirty="0" err="1"/>
              <a:t>il</a:t>
            </a:r>
            <a:r>
              <a:rPr lang="cs-CZ" b="1" i="1" dirty="0"/>
              <a:t>“</a:t>
            </a:r>
            <a:r>
              <a:rPr lang="cs-CZ" i="1" dirty="0"/>
              <a:t> plaz“ → </a:t>
            </a:r>
            <a:r>
              <a:rPr lang="cs-CZ" i="1" dirty="0" err="1"/>
              <a:t>répt</a:t>
            </a:r>
            <a:r>
              <a:rPr lang="cs-CZ" b="1" i="1" dirty="0" err="1"/>
              <a:t>eis</a:t>
            </a:r>
            <a:r>
              <a:rPr lang="cs-CZ" b="1" i="1" dirty="0"/>
              <a:t>.</a:t>
            </a:r>
            <a:r>
              <a:rPr lang="cs-CZ" dirty="0"/>
              <a:t> </a:t>
            </a:r>
            <a:endParaRPr lang="cs-CZ" b="1" i="1" dirty="0"/>
          </a:p>
        </p:txBody>
      </p:sp>
      <p:sp>
        <p:nvSpPr>
          <p:cNvPr id="4" name="Šipka doprava 3"/>
          <p:cNvSpPr/>
          <p:nvPr/>
        </p:nvSpPr>
        <p:spPr>
          <a:xfrm>
            <a:off x="4209740" y="880857"/>
            <a:ext cx="360040" cy="140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90785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Zdrobněliny a plurál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03920" cy="4572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Deminutivní podstatná jména zakončená na sufix </a:t>
            </a:r>
            <a:r>
              <a:rPr lang="cs-CZ" b="1" dirty="0"/>
              <a:t>-</a:t>
            </a:r>
            <a:r>
              <a:rPr lang="cs-CZ" b="1" i="1" dirty="0" err="1"/>
              <a:t>zinho</a:t>
            </a:r>
            <a:r>
              <a:rPr lang="cs-CZ" dirty="0"/>
              <a:t> či </a:t>
            </a:r>
            <a:r>
              <a:rPr lang="cs-CZ" b="1" dirty="0"/>
              <a:t>-</a:t>
            </a:r>
            <a:r>
              <a:rPr lang="cs-CZ" b="1" i="1" dirty="0" err="1"/>
              <a:t>zito</a:t>
            </a:r>
            <a:r>
              <a:rPr lang="cs-CZ" dirty="0"/>
              <a:t> mají plurálovou koncovku obsaženou jak ve slovním základu, tak i v sufixu. </a:t>
            </a:r>
          </a:p>
          <a:p>
            <a:pPr marL="0" indent="0">
              <a:buNone/>
            </a:pPr>
            <a:r>
              <a:rPr lang="pt-PT" dirty="0"/>
              <a:t>cãozinho - pejsek</a:t>
            </a:r>
            <a:endParaRPr lang="cs-CZ" dirty="0"/>
          </a:p>
          <a:p>
            <a:pPr marL="0" indent="0">
              <a:buNone/>
            </a:pPr>
            <a:r>
              <a:rPr lang="pt-PT" dirty="0"/>
              <a:t> </a:t>
            </a:r>
            <a:r>
              <a:rPr lang="pt-PT" b="1" dirty="0"/>
              <a:t>cão</a:t>
            </a:r>
            <a:r>
              <a:rPr lang="pt-PT" dirty="0"/>
              <a:t>   + </a:t>
            </a:r>
            <a:r>
              <a:rPr lang="pt-PT" b="1" dirty="0"/>
              <a:t>zinho</a:t>
            </a:r>
          </a:p>
          <a:p>
            <a:pPr marL="0" indent="0">
              <a:buNone/>
            </a:pPr>
            <a:r>
              <a:rPr lang="pt-PT" dirty="0"/>
              <a:t>		plurál</a:t>
            </a:r>
          </a:p>
          <a:p>
            <a:pPr marL="0" indent="0">
              <a:buNone/>
            </a:pPr>
            <a:r>
              <a:rPr lang="pt-PT" dirty="0"/>
              <a:t>c</a:t>
            </a:r>
            <a:r>
              <a:rPr lang="pt-PT" b="1" dirty="0">
                <a:solidFill>
                  <a:srgbClr val="FF0000"/>
                </a:solidFill>
              </a:rPr>
              <a:t>ães  </a:t>
            </a:r>
            <a:r>
              <a:rPr lang="pt-PT" dirty="0"/>
              <a:t> +</a:t>
            </a:r>
            <a:r>
              <a:rPr lang="pt-PT" i="1" dirty="0"/>
              <a:t> </a:t>
            </a:r>
            <a:r>
              <a:rPr lang="pt-PT" dirty="0"/>
              <a:t>zinho</a:t>
            </a:r>
            <a:r>
              <a:rPr lang="pt-PT" b="1" dirty="0">
                <a:solidFill>
                  <a:srgbClr val="FF0000"/>
                </a:solidFill>
              </a:rPr>
              <a:t>s</a:t>
            </a: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Pozor, je tu dvakrát –s- (</a:t>
            </a:r>
            <a:r>
              <a:rPr lang="pt-PT" dirty="0" err="1"/>
              <a:t>c</a:t>
            </a:r>
            <a:r>
              <a:rPr lang="pt-PT" b="1" dirty="0" err="1"/>
              <a:t>ãe</a:t>
            </a:r>
            <a:r>
              <a:rPr lang="pt-PT" b="1" dirty="0" err="1">
                <a:solidFill>
                  <a:srgbClr val="FF0000"/>
                </a:solidFill>
              </a:rPr>
              <a:t>s</a:t>
            </a:r>
            <a:r>
              <a:rPr lang="pt-PT" dirty="0" err="1"/>
              <a:t>zinho</a:t>
            </a:r>
            <a:r>
              <a:rPr lang="pt-PT" b="1" dirty="0" err="1">
                <a:solidFill>
                  <a:srgbClr val="FF0000"/>
                </a:solidFill>
              </a:rPr>
              <a:t>s</a:t>
            </a:r>
            <a:r>
              <a:rPr lang="cs-CZ" b="1" dirty="0">
                <a:solidFill>
                  <a:srgbClr val="FF0000"/>
                </a:solidFill>
              </a:rPr>
              <a:t>), to není žádoucí </a:t>
            </a:r>
            <a:r>
              <a:rPr lang="cs-CZ" b="1" dirty="0">
                <a:solidFill>
                  <a:srgbClr val="FF0000"/>
                </a:solidFill>
                <a:sym typeface="Wingdings" panose="05000000000000000000" pitchFamily="2" charset="2"/>
              </a:rPr>
              <a:t> . PROTO JEDNO (TO PRVNÍ) VYNECHÁME. </a:t>
            </a:r>
          </a:p>
          <a:p>
            <a:pPr marL="0" indent="0">
              <a:buNone/>
            </a:pPr>
            <a:endParaRPr lang="pt-P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PT" dirty="0"/>
              <a:t>c</a:t>
            </a:r>
            <a:r>
              <a:rPr lang="pt-PT" b="1" dirty="0"/>
              <a:t>ãe</a:t>
            </a:r>
            <a:r>
              <a:rPr lang="pt-PT" b="1" dirty="0">
                <a:solidFill>
                  <a:srgbClr val="FF0000"/>
                </a:solidFill>
              </a:rPr>
              <a:t>s</a:t>
            </a:r>
            <a:r>
              <a:rPr lang="pt-PT" dirty="0"/>
              <a:t>zinho</a:t>
            </a:r>
            <a:r>
              <a:rPr lang="pt-PT" b="1" dirty="0">
                <a:solidFill>
                  <a:srgbClr val="FF0000"/>
                </a:solidFill>
              </a:rPr>
              <a:t>s</a:t>
            </a:r>
            <a:r>
              <a:rPr lang="pt-PT" dirty="0"/>
              <a:t> </a:t>
            </a:r>
            <a:r>
              <a:rPr lang="cs-CZ" i="1" dirty="0"/>
              <a:t>→ </a:t>
            </a:r>
            <a:r>
              <a:rPr lang="pt-PT" dirty="0"/>
              <a:t>c</a:t>
            </a:r>
            <a:r>
              <a:rPr lang="pt-PT" b="1" dirty="0">
                <a:solidFill>
                  <a:srgbClr val="FF0000"/>
                </a:solidFill>
              </a:rPr>
              <a:t>ãe</a:t>
            </a:r>
            <a:r>
              <a:rPr lang="pt-PT" b="1" strike="sngStrike" dirty="0">
                <a:solidFill>
                  <a:srgbClr val="FF0000"/>
                </a:solidFill>
              </a:rPr>
              <a:t>s</a:t>
            </a:r>
            <a:r>
              <a:rPr lang="pt-PT" dirty="0"/>
              <a:t>zinho</a:t>
            </a:r>
            <a:r>
              <a:rPr lang="pt-PT" b="1" dirty="0">
                <a:solidFill>
                  <a:srgbClr val="FF0000"/>
                </a:solidFill>
              </a:rPr>
              <a:t>s</a:t>
            </a:r>
            <a:r>
              <a:rPr lang="cs-CZ" i="1" dirty="0"/>
              <a:t> →</a:t>
            </a:r>
            <a:r>
              <a:rPr lang="pt-PT" dirty="0"/>
              <a:t> c</a:t>
            </a:r>
            <a:r>
              <a:rPr lang="pt-PT" b="1" dirty="0">
                <a:solidFill>
                  <a:srgbClr val="FF0000"/>
                </a:solidFill>
              </a:rPr>
              <a:t>ãe</a:t>
            </a:r>
            <a:r>
              <a:rPr lang="pt-PT" dirty="0"/>
              <a:t>zinho</a:t>
            </a:r>
            <a:r>
              <a:rPr lang="pt-PT" b="1" dirty="0">
                <a:solidFill>
                  <a:srgbClr val="FF0000"/>
                </a:solidFill>
              </a:rPr>
              <a:t>s</a:t>
            </a: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Plurálová koncovka kořene však postrádá část exponentu </a:t>
            </a:r>
            <a:r>
              <a:rPr lang="cs-CZ" b="1" i="1" dirty="0"/>
              <a:t>-s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i="1" dirty="0" err="1"/>
              <a:t>cãozinho</a:t>
            </a:r>
            <a:r>
              <a:rPr lang="cs-CZ" i="1" dirty="0"/>
              <a:t> → </a:t>
            </a:r>
            <a:r>
              <a:rPr lang="cs-CZ" b="1" i="1" dirty="0" err="1"/>
              <a:t>cãe</a:t>
            </a:r>
            <a:r>
              <a:rPr lang="cs-CZ" i="1" dirty="0" err="1"/>
              <a:t>zinho</a:t>
            </a:r>
            <a:r>
              <a:rPr lang="cs-CZ" b="1" i="1" dirty="0" err="1"/>
              <a:t>s</a:t>
            </a:r>
            <a:endParaRPr lang="cs-CZ" b="1" i="1" dirty="0"/>
          </a:p>
          <a:p>
            <a:pPr marL="0" indent="0">
              <a:buNone/>
            </a:pPr>
            <a:r>
              <a:rPr lang="cs-CZ" i="1" dirty="0" err="1"/>
              <a:t>leãozinho</a:t>
            </a:r>
            <a:r>
              <a:rPr lang="cs-CZ" i="1" dirty="0"/>
              <a:t> → </a:t>
            </a:r>
            <a:r>
              <a:rPr lang="cs-CZ" i="1" dirty="0" err="1"/>
              <a:t>le</a:t>
            </a:r>
            <a:r>
              <a:rPr lang="cs-CZ" b="1" i="1" dirty="0" err="1"/>
              <a:t>õe</a:t>
            </a:r>
            <a:r>
              <a:rPr lang="cs-CZ" i="1" dirty="0" err="1"/>
              <a:t>zinho</a:t>
            </a:r>
            <a:r>
              <a:rPr lang="cs-CZ" b="1" i="1" dirty="0" err="1"/>
              <a:t>s</a:t>
            </a:r>
            <a:endParaRPr lang="cs-CZ" b="1" i="1" dirty="0"/>
          </a:p>
          <a:p>
            <a:pPr marL="0" indent="0">
              <a:buNone/>
            </a:pPr>
            <a:r>
              <a:rPr lang="cs-CZ" i="1" dirty="0" err="1"/>
              <a:t>balãozito</a:t>
            </a:r>
            <a:r>
              <a:rPr lang="cs-CZ" i="1" dirty="0"/>
              <a:t> → </a:t>
            </a:r>
            <a:r>
              <a:rPr lang="cs-CZ" i="1" dirty="0" err="1"/>
              <a:t>bal</a:t>
            </a:r>
            <a:r>
              <a:rPr lang="cs-CZ" b="1" i="1" dirty="0" err="1"/>
              <a:t>õe</a:t>
            </a:r>
            <a:r>
              <a:rPr lang="cs-CZ" i="1" dirty="0" err="1"/>
              <a:t>zito</a:t>
            </a:r>
            <a:r>
              <a:rPr lang="cs-CZ" b="1" i="1" dirty="0" err="1"/>
              <a:t>s</a:t>
            </a:r>
            <a:r>
              <a:rPr lang="cs-CZ" i="1" dirty="0"/>
              <a:t>,  </a:t>
            </a:r>
          </a:p>
          <a:p>
            <a:pPr marL="0" indent="0">
              <a:buNone/>
            </a:pPr>
            <a:r>
              <a:rPr lang="cs-CZ" i="1" dirty="0" err="1"/>
              <a:t>hotelzito</a:t>
            </a:r>
            <a:r>
              <a:rPr lang="cs-CZ" i="1" dirty="0"/>
              <a:t> → </a:t>
            </a:r>
            <a:r>
              <a:rPr lang="cs-CZ" i="1" dirty="0" err="1"/>
              <a:t>hot</a:t>
            </a:r>
            <a:r>
              <a:rPr lang="cs-CZ" b="1" i="1" dirty="0" err="1"/>
              <a:t>ei</a:t>
            </a:r>
            <a:r>
              <a:rPr lang="cs-CZ" i="1" dirty="0" err="1"/>
              <a:t>zito</a:t>
            </a:r>
            <a:r>
              <a:rPr lang="cs-CZ" b="1" i="1" dirty="0" err="1"/>
              <a:t>s</a:t>
            </a:r>
            <a:endParaRPr lang="cs-CZ" b="1" dirty="0"/>
          </a:p>
        </p:txBody>
      </p:sp>
      <p:sp>
        <p:nvSpPr>
          <p:cNvPr id="5" name="Šipka dolů 4"/>
          <p:cNvSpPr/>
          <p:nvPr/>
        </p:nvSpPr>
        <p:spPr>
          <a:xfrm>
            <a:off x="535036" y="2782106"/>
            <a:ext cx="242316" cy="2446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>
            <a:off x="1331640" y="2812205"/>
            <a:ext cx="242316" cy="2446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8BF39336-2314-44A7-82F2-18329EBD358E}"/>
              </a:ext>
            </a:extLst>
          </p:cNvPr>
          <p:cNvCxnSpPr>
            <a:cxnSpLocks/>
          </p:cNvCxnSpPr>
          <p:nvPr/>
        </p:nvCxnSpPr>
        <p:spPr>
          <a:xfrm>
            <a:off x="1979712" y="3717032"/>
            <a:ext cx="432048" cy="36004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28107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P</a:t>
            </a:r>
            <a:r>
              <a:rPr lang="cs-CZ" dirty="0" err="1"/>
              <a:t>řízvuk</a:t>
            </a:r>
            <a:r>
              <a:rPr lang="cs-CZ" dirty="0"/>
              <a:t> zůstává na stejném místě krom 3 </a:t>
            </a:r>
            <a:r>
              <a:rPr lang="cs-CZ" dirty="0" err="1"/>
              <a:t>výjiemk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Obecně platí, že </a:t>
            </a:r>
            <a:r>
              <a:rPr lang="cs-CZ" b="1" dirty="0"/>
              <a:t>místo přízvuku </a:t>
            </a:r>
            <a:r>
              <a:rPr lang="cs-CZ" dirty="0"/>
              <a:t>v podstatném jméně množného čísla </a:t>
            </a:r>
            <a:r>
              <a:rPr lang="cs-CZ" b="1" dirty="0"/>
              <a:t>je stejné</a:t>
            </a:r>
            <a:r>
              <a:rPr lang="cs-CZ" dirty="0"/>
              <a:t>, jako v čísle jednotném. Jediná podstatná jména, která mění místo přízvuku v plurále se objevuje ve čtyřech slovech:  </a:t>
            </a:r>
            <a:r>
              <a:rPr lang="cs-CZ" dirty="0">
                <a:highlight>
                  <a:srgbClr val="FF0000"/>
                </a:highlight>
              </a:rPr>
              <a:t>ZAPAMATUJTE SI: </a:t>
            </a:r>
          </a:p>
          <a:p>
            <a:pPr marL="548640" lvl="2" indent="0">
              <a:buNone/>
            </a:pPr>
            <a:r>
              <a:rPr lang="cs-CZ" sz="2800" i="1" dirty="0" err="1"/>
              <a:t>car</a:t>
            </a:r>
            <a:r>
              <a:rPr lang="cs-CZ" sz="2800" b="1" i="1" dirty="0" err="1"/>
              <a:t>á</a:t>
            </a:r>
            <a:r>
              <a:rPr lang="cs-CZ" sz="2800" i="1" dirty="0" err="1"/>
              <a:t>cter</a:t>
            </a:r>
            <a:r>
              <a:rPr lang="cs-CZ" sz="2800" i="1" dirty="0"/>
              <a:t>  →  </a:t>
            </a:r>
            <a:r>
              <a:rPr lang="cs-CZ" sz="2800" i="1" dirty="0" err="1"/>
              <a:t>caract</a:t>
            </a:r>
            <a:r>
              <a:rPr lang="cs-CZ" sz="2800" b="1" i="1" dirty="0" err="1"/>
              <a:t>e</a:t>
            </a:r>
            <a:r>
              <a:rPr lang="cs-CZ" sz="2800" i="1" dirty="0" err="1"/>
              <a:t>res</a:t>
            </a:r>
            <a:endParaRPr lang="cs-CZ" sz="2800" i="1" dirty="0"/>
          </a:p>
          <a:p>
            <a:pPr marL="548640" lvl="2" indent="0">
              <a:buNone/>
            </a:pPr>
            <a:r>
              <a:rPr lang="cs-CZ" sz="2800" i="1" dirty="0" err="1"/>
              <a:t>j</a:t>
            </a:r>
            <a:r>
              <a:rPr lang="cs-CZ" sz="2800" b="1" i="1" dirty="0" err="1"/>
              <a:t>ú</a:t>
            </a:r>
            <a:r>
              <a:rPr lang="cs-CZ" sz="2800" i="1" dirty="0" err="1"/>
              <a:t>nior</a:t>
            </a:r>
            <a:r>
              <a:rPr lang="cs-CZ" sz="2800" i="1" dirty="0"/>
              <a:t>  →  </a:t>
            </a:r>
            <a:r>
              <a:rPr lang="cs-CZ" sz="2800" i="1" dirty="0" err="1"/>
              <a:t>juni</a:t>
            </a:r>
            <a:r>
              <a:rPr lang="cs-CZ" sz="2800" b="1" i="1" dirty="0" err="1"/>
              <a:t>o</a:t>
            </a:r>
            <a:r>
              <a:rPr lang="cs-CZ" sz="2800" i="1" dirty="0" err="1"/>
              <a:t>res</a:t>
            </a:r>
            <a:endParaRPr lang="cs-CZ" sz="2800" i="1" dirty="0"/>
          </a:p>
          <a:p>
            <a:pPr marL="548640" lvl="2" indent="0">
              <a:buNone/>
            </a:pPr>
            <a:r>
              <a:rPr lang="cs-CZ" sz="2800" i="1" dirty="0" err="1"/>
              <a:t>s</a:t>
            </a:r>
            <a:r>
              <a:rPr lang="cs-CZ" sz="2800" b="1" i="1" dirty="0" err="1"/>
              <a:t>é</a:t>
            </a:r>
            <a:r>
              <a:rPr lang="cs-CZ" sz="2800" i="1" dirty="0" err="1"/>
              <a:t>nior</a:t>
            </a:r>
            <a:r>
              <a:rPr lang="cs-CZ" sz="2800" i="1" dirty="0"/>
              <a:t>  → </a:t>
            </a:r>
            <a:r>
              <a:rPr lang="cs-CZ" sz="2800" i="1" dirty="0" err="1"/>
              <a:t>seni</a:t>
            </a:r>
            <a:r>
              <a:rPr lang="cs-CZ" sz="2800" b="1" i="1" dirty="0" err="1"/>
              <a:t>o</a:t>
            </a:r>
            <a:r>
              <a:rPr lang="cs-CZ" sz="2800" i="1" dirty="0" err="1"/>
              <a:t>res</a:t>
            </a:r>
            <a:endParaRPr lang="cs-CZ" sz="2800" i="1" dirty="0"/>
          </a:p>
          <a:p>
            <a:pPr marL="548640" lvl="2" indent="0">
              <a:buNone/>
            </a:pPr>
            <a:r>
              <a:rPr lang="cs-CZ" sz="2800" i="1" dirty="0" err="1"/>
              <a:t>esp</a:t>
            </a:r>
            <a:r>
              <a:rPr lang="cs-CZ" sz="2800" b="1" i="1" dirty="0" err="1"/>
              <a:t>é</a:t>
            </a:r>
            <a:r>
              <a:rPr lang="cs-CZ" sz="2800" i="1" dirty="0" err="1"/>
              <a:t>cimen</a:t>
            </a:r>
            <a:r>
              <a:rPr lang="cs-CZ" sz="2800" i="1" dirty="0"/>
              <a:t> → </a:t>
            </a:r>
            <a:r>
              <a:rPr lang="cs-CZ" sz="2800" i="1" dirty="0" err="1"/>
              <a:t>espec</a:t>
            </a:r>
            <a:r>
              <a:rPr lang="cs-CZ" sz="2800" b="1" i="1" dirty="0" err="1"/>
              <a:t>í</a:t>
            </a:r>
            <a:r>
              <a:rPr lang="cs-CZ" sz="2800" i="1" dirty="0" err="1"/>
              <a:t>menes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165663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Množné číslo u kompozit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Aglutinační: </a:t>
            </a:r>
          </a:p>
          <a:p>
            <a:endParaRPr lang="cs-CZ" dirty="0"/>
          </a:p>
          <a:p>
            <a:pPr marL="274320" lvl="1" indent="0">
              <a:buNone/>
            </a:pPr>
            <a:r>
              <a:rPr lang="cs-CZ" i="1" dirty="0" err="1"/>
              <a:t>bancarrota</a:t>
            </a:r>
            <a:r>
              <a:rPr lang="cs-CZ" i="1" dirty="0"/>
              <a:t> “bankrot“ → </a:t>
            </a:r>
            <a:r>
              <a:rPr lang="cs-CZ" i="1" dirty="0" err="1"/>
              <a:t>bancarrotas</a:t>
            </a:r>
            <a:r>
              <a:rPr lang="cs-CZ" i="1" dirty="0"/>
              <a:t>,</a:t>
            </a:r>
          </a:p>
          <a:p>
            <a:pPr marL="274320" lvl="1" indent="0">
              <a:buNone/>
            </a:pPr>
            <a:r>
              <a:rPr lang="cs-CZ" i="1" dirty="0"/>
              <a:t> </a:t>
            </a:r>
            <a:r>
              <a:rPr lang="cs-CZ" i="1" dirty="0" err="1"/>
              <a:t>girassol</a:t>
            </a:r>
            <a:r>
              <a:rPr lang="cs-CZ" i="1" dirty="0"/>
              <a:t> „slunečnice“ → </a:t>
            </a:r>
            <a:r>
              <a:rPr lang="cs-CZ" i="1" dirty="0" err="1"/>
              <a:t>girassóis</a:t>
            </a:r>
            <a:r>
              <a:rPr lang="cs-CZ" i="1" dirty="0"/>
              <a:t>, </a:t>
            </a:r>
          </a:p>
          <a:p>
            <a:pPr marL="274320" lvl="1" indent="0">
              <a:buNone/>
            </a:pPr>
            <a:r>
              <a:rPr lang="cs-CZ" i="1" dirty="0" err="1"/>
              <a:t>malmequer</a:t>
            </a:r>
            <a:r>
              <a:rPr lang="cs-CZ" i="1" dirty="0"/>
              <a:t> „kopretina věncová – jedlá“ →  </a:t>
            </a:r>
            <a:r>
              <a:rPr lang="cs-CZ" i="1" dirty="0" err="1"/>
              <a:t>malmequeres</a:t>
            </a:r>
            <a:r>
              <a:rPr lang="cs-CZ" i="1" dirty="0"/>
              <a:t>, </a:t>
            </a:r>
            <a:r>
              <a:rPr lang="cs-CZ" i="1" dirty="0" err="1"/>
              <a:t>passatempo</a:t>
            </a:r>
            <a:r>
              <a:rPr lang="cs-CZ" i="1" dirty="0"/>
              <a:t> „kratochvíle“ → </a:t>
            </a:r>
            <a:r>
              <a:rPr lang="cs-CZ" i="1" dirty="0" err="1"/>
              <a:t>passatempos</a:t>
            </a:r>
            <a:r>
              <a:rPr lang="cs-CZ" dirty="0"/>
              <a:t>.</a:t>
            </a:r>
          </a:p>
          <a:p>
            <a:pPr marL="274320" lvl="1" indent="0">
              <a:buNone/>
            </a:pPr>
            <a:endParaRPr lang="cs-CZ" dirty="0"/>
          </a:p>
          <a:p>
            <a:r>
              <a:rPr lang="cs-CZ" dirty="0"/>
              <a:t>juxtapoziční  (</a:t>
            </a:r>
            <a:r>
              <a:rPr lang="cs-CZ" dirty="0" err="1"/>
              <a:t>plur</a:t>
            </a:r>
            <a:r>
              <a:rPr lang="cs-CZ" dirty="0"/>
              <a:t>. koncovku přijímají </a:t>
            </a:r>
            <a:r>
              <a:rPr lang="cs-CZ" b="1" dirty="0"/>
              <a:t>jen ohebné kořeny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sz="2200" dirty="0"/>
              <a:t>V případě, že kořeny jsou buď dvě podstatná jména, nebo jedno podstatné jméno a jedno přídavné jméno pak plurálový exponent mohou a nemusí přijmout oba dva kořeny. Někdy je možných i více plurálových variant</a:t>
            </a:r>
            <a:r>
              <a:rPr lang="cs-CZ" dirty="0"/>
              <a:t>:</a:t>
            </a:r>
          </a:p>
          <a:p>
            <a:pPr marL="274320" lvl="1" indent="0">
              <a:buNone/>
            </a:pPr>
            <a:endParaRPr lang="cs-CZ" dirty="0"/>
          </a:p>
          <a:p>
            <a:pPr marL="274320" lvl="1" indent="0">
              <a:buNone/>
            </a:pPr>
            <a:r>
              <a:rPr lang="cs-CZ" dirty="0"/>
              <a:t> </a:t>
            </a:r>
            <a:r>
              <a:rPr lang="cs-CZ" i="1" dirty="0" err="1"/>
              <a:t>couve</a:t>
            </a:r>
            <a:r>
              <a:rPr lang="cs-CZ" i="1" dirty="0"/>
              <a:t>-flor“ květák“ →  </a:t>
            </a:r>
            <a:r>
              <a:rPr lang="cs-CZ" i="1" dirty="0" err="1"/>
              <a:t>couves-flores</a:t>
            </a:r>
            <a:r>
              <a:rPr lang="cs-CZ" i="1" dirty="0"/>
              <a:t>/</a:t>
            </a:r>
            <a:r>
              <a:rPr lang="cs-CZ" i="1" dirty="0" err="1"/>
              <a:t>couves</a:t>
            </a:r>
            <a:r>
              <a:rPr lang="cs-CZ" i="1" dirty="0"/>
              <a:t>-flor, </a:t>
            </a:r>
          </a:p>
          <a:p>
            <a:pPr marL="274320" lvl="1" indent="0">
              <a:buNone/>
            </a:pPr>
            <a:r>
              <a:rPr lang="cs-CZ" i="1" dirty="0"/>
              <a:t>amor-</a:t>
            </a:r>
            <a:r>
              <a:rPr lang="cs-CZ" i="1" dirty="0" err="1"/>
              <a:t>perfeito“maceška</a:t>
            </a:r>
            <a:r>
              <a:rPr lang="cs-CZ" i="1" dirty="0"/>
              <a:t> – violka trojbarevná“ → </a:t>
            </a:r>
            <a:r>
              <a:rPr lang="cs-CZ" i="1" dirty="0" err="1"/>
              <a:t>amores-perfeitos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2396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Množné číslo u kompozit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 neohebný kořen + a ohebné </a:t>
            </a:r>
            <a:r>
              <a:rPr lang="cs-CZ" dirty="0" err="1"/>
              <a:t>subst</a:t>
            </a:r>
            <a:r>
              <a:rPr lang="cs-CZ" dirty="0"/>
              <a:t>. nebo </a:t>
            </a:r>
            <a:r>
              <a:rPr lang="cs-CZ" dirty="0" err="1"/>
              <a:t>adj</a:t>
            </a:r>
            <a:r>
              <a:rPr lang="cs-CZ" dirty="0"/>
              <a:t>., pak ten druhý komponent přijímá plurálovou koncovku</a:t>
            </a:r>
          </a:p>
          <a:p>
            <a:endParaRPr lang="cs-CZ" dirty="0"/>
          </a:p>
          <a:p>
            <a:pPr marL="548640" lvl="2" indent="0">
              <a:buNone/>
            </a:pPr>
            <a:r>
              <a:rPr lang="cs-CZ" sz="2600" i="1" dirty="0"/>
              <a:t>ex-presidente → ex-</a:t>
            </a:r>
            <a:r>
              <a:rPr lang="cs-CZ" sz="2600" i="1" dirty="0" err="1"/>
              <a:t>presidentes</a:t>
            </a:r>
            <a:endParaRPr lang="cs-CZ" sz="2600" i="1" dirty="0"/>
          </a:p>
          <a:p>
            <a:pPr marL="548640" lvl="2" indent="0">
              <a:buNone/>
            </a:pPr>
            <a:r>
              <a:rPr lang="cs-CZ" sz="2600" i="1" dirty="0" err="1"/>
              <a:t>sempre-noiva</a:t>
            </a:r>
            <a:r>
              <a:rPr lang="cs-CZ" sz="2600" i="1" dirty="0"/>
              <a:t> „truskavec, rdesno ptačí“ → </a:t>
            </a:r>
            <a:r>
              <a:rPr lang="cs-CZ" sz="2600" i="1" dirty="0" err="1"/>
              <a:t>sempre-noivas</a:t>
            </a:r>
            <a:endParaRPr lang="cs-CZ" sz="2600" i="1" dirty="0"/>
          </a:p>
          <a:p>
            <a:pPr marL="548640" lvl="2" indent="0">
              <a:buNone/>
            </a:pPr>
            <a:r>
              <a:rPr lang="cs-CZ" sz="2600" i="1" dirty="0" err="1"/>
              <a:t>abaixo-assinado</a:t>
            </a:r>
            <a:r>
              <a:rPr lang="cs-CZ" sz="2600" i="1" dirty="0"/>
              <a:t> „níže podepsaný“ → </a:t>
            </a:r>
            <a:r>
              <a:rPr lang="cs-CZ" sz="2600" i="1" dirty="0" err="1"/>
              <a:t>abaixo</a:t>
            </a:r>
            <a:r>
              <a:rPr lang="cs-CZ" sz="2600" i="1" dirty="0"/>
              <a:t>–</a:t>
            </a:r>
            <a:r>
              <a:rPr lang="cs-CZ" sz="2600" i="1" dirty="0" err="1"/>
              <a:t>assinados</a:t>
            </a:r>
            <a:r>
              <a:rPr lang="cs-CZ" sz="2600" i="1" dirty="0"/>
              <a:t>, vice-</a:t>
            </a:r>
            <a:r>
              <a:rPr lang="cs-CZ" sz="2600" i="1" dirty="0" err="1"/>
              <a:t>cônsul</a:t>
            </a:r>
            <a:r>
              <a:rPr lang="cs-CZ" sz="2600" i="1" dirty="0"/>
              <a:t> → vice-</a:t>
            </a:r>
            <a:r>
              <a:rPr lang="cs-CZ" sz="2600" i="1" dirty="0" err="1"/>
              <a:t>cônsules</a:t>
            </a:r>
            <a:r>
              <a:rPr lang="cs-CZ" i="1" dirty="0"/>
              <a:t>. 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Podst</a:t>
            </a:r>
            <a:r>
              <a:rPr lang="cs-CZ" dirty="0"/>
              <a:t>. </a:t>
            </a:r>
            <a:r>
              <a:rPr lang="cs-CZ" dirty="0" err="1"/>
              <a:t>Jm.ěpředložka+podst.jm</a:t>
            </a:r>
            <a:r>
              <a:rPr lang="cs-CZ" dirty="0"/>
              <a:t>., pak pouze to první má plurálovou koncovku:</a:t>
            </a:r>
          </a:p>
          <a:p>
            <a:pPr marL="548640" lvl="2" indent="0">
              <a:buNone/>
            </a:pPr>
            <a:endParaRPr lang="cs-CZ" dirty="0"/>
          </a:p>
          <a:p>
            <a:pPr marL="548640" lvl="2" indent="0">
              <a:buNone/>
            </a:pPr>
            <a:r>
              <a:rPr lang="cs-CZ" sz="2600" dirty="0"/>
              <a:t> </a:t>
            </a:r>
            <a:r>
              <a:rPr lang="cs-CZ" sz="2600" i="1" dirty="0"/>
              <a:t>ave-do-</a:t>
            </a:r>
            <a:r>
              <a:rPr lang="cs-CZ" sz="2600" i="1" dirty="0" err="1"/>
              <a:t>paraíso</a:t>
            </a:r>
            <a:r>
              <a:rPr lang="cs-CZ" sz="2600" i="1" dirty="0"/>
              <a:t> „rajka“ → </a:t>
            </a:r>
            <a:r>
              <a:rPr lang="cs-CZ" sz="2600" i="1" dirty="0" err="1"/>
              <a:t>aves</a:t>
            </a:r>
            <a:r>
              <a:rPr lang="cs-CZ" sz="2600" i="1" dirty="0"/>
              <a:t>-do-</a:t>
            </a:r>
            <a:r>
              <a:rPr lang="cs-CZ" sz="2600" i="1" dirty="0" err="1"/>
              <a:t>paraíso</a:t>
            </a:r>
            <a:r>
              <a:rPr lang="cs-CZ" sz="2600" i="1" dirty="0"/>
              <a:t>, </a:t>
            </a:r>
          </a:p>
          <a:p>
            <a:pPr marL="548640" lvl="2" indent="0">
              <a:buNone/>
            </a:pPr>
            <a:r>
              <a:rPr lang="cs-CZ" sz="2600" i="1" dirty="0" err="1"/>
              <a:t>caminho</a:t>
            </a:r>
            <a:r>
              <a:rPr lang="cs-CZ" sz="2600" i="1" dirty="0"/>
              <a:t>-de-</a:t>
            </a:r>
            <a:r>
              <a:rPr lang="cs-CZ" sz="2600" i="1" dirty="0" err="1"/>
              <a:t>ferro</a:t>
            </a:r>
            <a:r>
              <a:rPr lang="cs-CZ" sz="2600" i="1" dirty="0"/>
              <a:t> „železnice“  → </a:t>
            </a:r>
            <a:r>
              <a:rPr lang="cs-CZ" sz="2600" i="1" dirty="0" err="1"/>
              <a:t>caminhos</a:t>
            </a:r>
            <a:r>
              <a:rPr lang="cs-CZ" sz="2600" i="1" dirty="0"/>
              <a:t>-de </a:t>
            </a:r>
            <a:r>
              <a:rPr lang="cs-CZ" sz="2600" i="1" dirty="0" err="1"/>
              <a:t>ferro</a:t>
            </a:r>
            <a:endParaRPr lang="cs-CZ" sz="2600" i="1" dirty="0"/>
          </a:p>
          <a:p>
            <a:pPr marL="548640" lvl="2" indent="0">
              <a:buNone/>
            </a:pPr>
            <a:r>
              <a:rPr lang="cs-CZ" sz="2600" i="1" dirty="0" err="1"/>
              <a:t>estrela</a:t>
            </a:r>
            <a:r>
              <a:rPr lang="cs-CZ" sz="2600" i="1" dirty="0"/>
              <a:t>-do-</a:t>
            </a:r>
            <a:r>
              <a:rPr lang="cs-CZ" sz="2600" i="1" dirty="0" err="1"/>
              <a:t>mar</a:t>
            </a:r>
            <a:r>
              <a:rPr lang="cs-CZ" sz="2600" i="1" dirty="0"/>
              <a:t> „mořská hvězda“ →  </a:t>
            </a:r>
            <a:r>
              <a:rPr lang="cs-CZ" sz="2600" i="1" dirty="0" err="1"/>
              <a:t>estrelas</a:t>
            </a:r>
            <a:r>
              <a:rPr lang="cs-CZ" sz="2600" i="1" dirty="0"/>
              <a:t>-do-</a:t>
            </a:r>
            <a:r>
              <a:rPr lang="cs-CZ" sz="2600" i="1" dirty="0" err="1"/>
              <a:t>mar</a:t>
            </a:r>
            <a:r>
              <a:rPr lang="cs-CZ" sz="2600" i="1" dirty="0"/>
              <a:t>,</a:t>
            </a:r>
          </a:p>
          <a:p>
            <a:pPr marL="548640" lvl="2" indent="0">
              <a:buNone/>
            </a:pPr>
            <a:r>
              <a:rPr lang="cs-CZ" sz="2600" i="1" dirty="0" err="1"/>
              <a:t>lua</a:t>
            </a:r>
            <a:r>
              <a:rPr lang="cs-CZ" sz="2600" i="1" dirty="0"/>
              <a:t> de  mel</a:t>
            </a:r>
            <a:r>
              <a:rPr lang="cs-CZ" sz="2600" dirty="0"/>
              <a:t> „</a:t>
            </a:r>
            <a:r>
              <a:rPr lang="cs-CZ" sz="2600" i="1" dirty="0"/>
              <a:t>líbánky“ → </a:t>
            </a:r>
            <a:r>
              <a:rPr lang="cs-CZ" sz="2600" i="1" dirty="0" err="1"/>
              <a:t>luas</a:t>
            </a:r>
            <a:r>
              <a:rPr lang="cs-CZ" sz="2600" i="1" dirty="0"/>
              <a:t> de mel</a:t>
            </a:r>
            <a:r>
              <a:rPr lang="cs-CZ" sz="2600" dirty="0"/>
              <a:t>. </a:t>
            </a:r>
          </a:p>
          <a:p>
            <a:endParaRPr lang="cs-CZ" dirty="0"/>
          </a:p>
          <a:p>
            <a:r>
              <a:rPr lang="cs-CZ" dirty="0"/>
              <a:t> 2 </a:t>
            </a:r>
            <a:r>
              <a:rPr lang="cs-CZ" dirty="0" err="1"/>
              <a:t>podst</a:t>
            </a:r>
            <a:r>
              <a:rPr lang="cs-CZ" dirty="0"/>
              <a:t>. </a:t>
            </a:r>
            <a:r>
              <a:rPr lang="cs-CZ" dirty="0" err="1"/>
              <a:t>Jm</a:t>
            </a:r>
            <a:r>
              <a:rPr lang="cs-CZ" dirty="0"/>
              <a:t>. bez předložky: pouze první má plurál: </a:t>
            </a:r>
          </a:p>
          <a:p>
            <a:endParaRPr lang="cs-CZ" dirty="0"/>
          </a:p>
          <a:p>
            <a:pPr marL="548640" lvl="2" indent="0">
              <a:buNone/>
            </a:pPr>
            <a:r>
              <a:rPr lang="cs-CZ" sz="2600" i="1" dirty="0" err="1"/>
              <a:t>navio-escola</a:t>
            </a:r>
            <a:r>
              <a:rPr lang="cs-CZ" sz="2600" i="1" dirty="0"/>
              <a:t> „lodní škola“ → </a:t>
            </a:r>
            <a:r>
              <a:rPr lang="cs-CZ" sz="2600" i="1" dirty="0" err="1"/>
              <a:t>navios</a:t>
            </a:r>
            <a:r>
              <a:rPr lang="cs-CZ" sz="2600" i="1" dirty="0"/>
              <a:t>–</a:t>
            </a:r>
            <a:r>
              <a:rPr lang="cs-CZ" sz="2600" i="1" dirty="0" err="1"/>
              <a:t>escola</a:t>
            </a:r>
            <a:r>
              <a:rPr lang="cs-CZ" sz="2600" i="1" dirty="0"/>
              <a:t>, </a:t>
            </a:r>
          </a:p>
          <a:p>
            <a:pPr marL="548640" lvl="2" indent="0">
              <a:buNone/>
            </a:pPr>
            <a:r>
              <a:rPr lang="cs-CZ" sz="2600" i="1" dirty="0" err="1"/>
              <a:t>palavra-chave</a:t>
            </a:r>
            <a:r>
              <a:rPr lang="cs-CZ" sz="2600" i="1" dirty="0"/>
              <a:t> „klíčové slovo“ → </a:t>
            </a:r>
            <a:r>
              <a:rPr lang="cs-CZ" sz="2600" i="1" dirty="0" err="1"/>
              <a:t>palavras-chave</a:t>
            </a:r>
            <a:r>
              <a:rPr lang="cs-CZ" sz="2600" i="1" dirty="0"/>
              <a:t>. </a:t>
            </a:r>
          </a:p>
          <a:p>
            <a:pPr marL="548640" lvl="2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979965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Pluralia tantum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os </a:t>
            </a:r>
            <a:r>
              <a:rPr lang="cs-CZ" i="1" dirty="0" err="1"/>
              <a:t>óculos</a:t>
            </a:r>
            <a:r>
              <a:rPr lang="cs-CZ" i="1" dirty="0"/>
              <a:t> „brýle“, </a:t>
            </a:r>
          </a:p>
          <a:p>
            <a:r>
              <a:rPr lang="cs-CZ" i="1" dirty="0"/>
              <a:t>os </a:t>
            </a:r>
            <a:r>
              <a:rPr lang="cs-CZ" i="1" dirty="0" err="1"/>
              <a:t>bens</a:t>
            </a:r>
            <a:r>
              <a:rPr lang="cs-CZ" i="1" dirty="0"/>
              <a:t> „ majetek“</a:t>
            </a:r>
          </a:p>
          <a:p>
            <a:r>
              <a:rPr lang="cs-CZ" i="1" dirty="0"/>
              <a:t> as </a:t>
            </a:r>
            <a:r>
              <a:rPr lang="cs-CZ" i="1" dirty="0" err="1"/>
              <a:t>férias</a:t>
            </a:r>
            <a:r>
              <a:rPr lang="cs-CZ" i="1" dirty="0"/>
              <a:t> „prázdniny</a:t>
            </a:r>
          </a:p>
          <a:p>
            <a:r>
              <a:rPr lang="cs-CZ" i="1" dirty="0"/>
              <a:t>os </a:t>
            </a:r>
            <a:r>
              <a:rPr lang="cs-CZ" i="1" dirty="0" err="1"/>
              <a:t>arredores</a:t>
            </a:r>
            <a:r>
              <a:rPr lang="cs-CZ" i="1" dirty="0"/>
              <a:t> „okolí, </a:t>
            </a:r>
          </a:p>
          <a:p>
            <a:r>
              <a:rPr lang="cs-CZ" i="1" dirty="0"/>
              <a:t>as </a:t>
            </a:r>
            <a:r>
              <a:rPr lang="cs-CZ" i="1" dirty="0" err="1"/>
              <a:t>belas-artes</a:t>
            </a:r>
            <a:r>
              <a:rPr lang="cs-CZ" i="1" dirty="0"/>
              <a:t> „krásné umění“, </a:t>
            </a:r>
          </a:p>
          <a:p>
            <a:r>
              <a:rPr lang="cs-CZ" i="1" dirty="0"/>
              <a:t> os </a:t>
            </a:r>
            <a:r>
              <a:rPr lang="cs-CZ" i="1" dirty="0" err="1"/>
              <a:t>parabéns</a:t>
            </a:r>
            <a:r>
              <a:rPr lang="cs-CZ" i="1" dirty="0"/>
              <a:t> „ blahopřání“, </a:t>
            </a:r>
          </a:p>
          <a:p>
            <a:r>
              <a:rPr lang="cs-CZ" i="1" dirty="0"/>
              <a:t>os </a:t>
            </a:r>
            <a:r>
              <a:rPr lang="cs-CZ" i="1" dirty="0" err="1"/>
              <a:t>pêsames</a:t>
            </a:r>
            <a:r>
              <a:rPr lang="cs-CZ" i="1" dirty="0"/>
              <a:t>“ upřímná soustrast“,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8010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 err="1"/>
              <a:t>Singularia</a:t>
            </a:r>
            <a:r>
              <a:rPr lang="cs-CZ" sz="2400" b="1" dirty="0"/>
              <a:t> tantum– látková a abstraktní podstatná jména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o </a:t>
            </a:r>
            <a:r>
              <a:rPr lang="cs-CZ" i="1" dirty="0" err="1"/>
              <a:t>ouro</a:t>
            </a:r>
            <a:r>
              <a:rPr lang="cs-CZ" i="1" dirty="0"/>
              <a:t> „zlato“</a:t>
            </a:r>
          </a:p>
          <a:p>
            <a:pPr marL="0" indent="0">
              <a:buNone/>
            </a:pPr>
            <a:r>
              <a:rPr lang="cs-CZ" i="1" dirty="0"/>
              <a:t>o trigo „ pšenice“</a:t>
            </a:r>
          </a:p>
          <a:p>
            <a:pPr marL="0" indent="0">
              <a:buNone/>
            </a:pPr>
            <a:r>
              <a:rPr lang="cs-CZ" i="1" dirty="0"/>
              <a:t>o </a:t>
            </a:r>
            <a:r>
              <a:rPr lang="cs-CZ" i="1" dirty="0" err="1"/>
              <a:t>leite</a:t>
            </a:r>
            <a:r>
              <a:rPr lang="cs-CZ" i="1" dirty="0"/>
              <a:t> „ mléko“</a:t>
            </a:r>
          </a:p>
          <a:p>
            <a:pPr marL="0" indent="0">
              <a:buNone/>
            </a:pPr>
            <a:r>
              <a:rPr lang="cs-CZ" i="1" dirty="0"/>
              <a:t> o </a:t>
            </a:r>
            <a:r>
              <a:rPr lang="cs-CZ" i="1" dirty="0" err="1"/>
              <a:t>sul</a:t>
            </a:r>
            <a:r>
              <a:rPr lang="cs-CZ" i="1" dirty="0"/>
              <a:t> „ jih“</a:t>
            </a:r>
          </a:p>
          <a:p>
            <a:pPr marL="0" indent="0">
              <a:buNone/>
            </a:pPr>
            <a:r>
              <a:rPr lang="cs-CZ" i="1" dirty="0"/>
              <a:t>a </a:t>
            </a:r>
            <a:r>
              <a:rPr lang="cs-CZ" i="1" dirty="0" err="1"/>
              <a:t>ignorância</a:t>
            </a:r>
            <a:r>
              <a:rPr lang="cs-CZ" i="1" dirty="0"/>
              <a:t> „ignorance“</a:t>
            </a:r>
          </a:p>
          <a:p>
            <a:pPr marL="0" indent="0">
              <a:buNone/>
            </a:pPr>
            <a:r>
              <a:rPr lang="cs-CZ" i="1" dirty="0"/>
              <a:t> a </a:t>
            </a:r>
            <a:r>
              <a:rPr lang="cs-CZ" i="1" dirty="0" err="1"/>
              <a:t>caridade</a:t>
            </a:r>
            <a:r>
              <a:rPr lang="cs-CZ" i="1" dirty="0"/>
              <a:t> „charita“</a:t>
            </a:r>
          </a:p>
          <a:p>
            <a:pPr marL="0" indent="0">
              <a:buNone/>
            </a:pPr>
            <a:r>
              <a:rPr lang="cs-CZ" i="1" dirty="0"/>
              <a:t> a </a:t>
            </a:r>
            <a:r>
              <a:rPr lang="cs-CZ" i="1" dirty="0" err="1"/>
              <a:t>arquitetura</a:t>
            </a:r>
            <a:r>
              <a:rPr lang="cs-CZ" i="1" dirty="0"/>
              <a:t> „architektura“</a:t>
            </a:r>
          </a:p>
          <a:p>
            <a:pPr marL="0" indent="0">
              <a:buNone/>
            </a:pPr>
            <a:r>
              <a:rPr lang="cs-CZ" i="1" dirty="0"/>
              <a:t>a </a:t>
            </a:r>
            <a:r>
              <a:rPr lang="cs-CZ" i="1" dirty="0" err="1"/>
              <a:t>informática</a:t>
            </a:r>
            <a:r>
              <a:rPr lang="cs-CZ" i="1" dirty="0"/>
              <a:t> “informatika“</a:t>
            </a:r>
          </a:p>
          <a:p>
            <a:pPr marL="0" indent="0">
              <a:buNone/>
            </a:pPr>
            <a:r>
              <a:rPr lang="cs-CZ" i="1" dirty="0"/>
              <a:t> o </a:t>
            </a:r>
            <a:r>
              <a:rPr lang="cs-CZ" i="1" dirty="0" err="1"/>
              <a:t>cristianismo</a:t>
            </a:r>
            <a:r>
              <a:rPr lang="cs-CZ" i="1" dirty="0"/>
              <a:t> „křesťanství“,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8417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Pozor na </a:t>
            </a:r>
            <a:r>
              <a:rPr lang="cs-CZ" b="1" dirty="0"/>
              <a:t>možnosti změny významu </a:t>
            </a:r>
            <a:br>
              <a:rPr lang="cs-CZ" b="1" dirty="0"/>
            </a:br>
            <a:r>
              <a:rPr lang="cs-CZ" b="1" dirty="0"/>
              <a:t>v případě kvantifikátorů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 </a:t>
            </a:r>
            <a:r>
              <a:rPr lang="cs-CZ" i="1" dirty="0" err="1"/>
              <a:t>vinho</a:t>
            </a:r>
            <a:r>
              <a:rPr lang="cs-CZ" i="1" dirty="0"/>
              <a:t> „víno“, </a:t>
            </a:r>
            <a:r>
              <a:rPr lang="cs-CZ" i="1" dirty="0" err="1"/>
              <a:t>açúcar</a:t>
            </a:r>
            <a:r>
              <a:rPr lang="cs-CZ" i="1" dirty="0"/>
              <a:t> „cukr“, </a:t>
            </a:r>
            <a:r>
              <a:rPr lang="cs-CZ" i="1" dirty="0" err="1"/>
              <a:t>neve</a:t>
            </a:r>
            <a:r>
              <a:rPr lang="cs-CZ" i="1" dirty="0"/>
              <a:t> „sníh“, </a:t>
            </a:r>
            <a:r>
              <a:rPr lang="cs-CZ" i="1" dirty="0" err="1"/>
              <a:t>areia</a:t>
            </a:r>
            <a:r>
              <a:rPr lang="cs-CZ" i="1" dirty="0"/>
              <a:t> „písek“, </a:t>
            </a:r>
            <a:r>
              <a:rPr lang="cs-CZ" i="1" dirty="0" err="1"/>
              <a:t>gelo</a:t>
            </a:r>
            <a:r>
              <a:rPr lang="cs-CZ" i="1" dirty="0"/>
              <a:t> „led“, </a:t>
            </a:r>
            <a:r>
              <a:rPr lang="cs-CZ" i="1" dirty="0" err="1"/>
              <a:t>ferro</a:t>
            </a:r>
            <a:r>
              <a:rPr lang="cs-CZ" i="1" dirty="0"/>
              <a:t> „železo“, </a:t>
            </a:r>
            <a:r>
              <a:rPr lang="cs-CZ" i="1" dirty="0" err="1"/>
              <a:t>farinha</a:t>
            </a:r>
            <a:r>
              <a:rPr lang="cs-CZ" i="1" dirty="0"/>
              <a:t> „mouka“, </a:t>
            </a:r>
            <a:r>
              <a:rPr lang="cs-CZ" i="1" dirty="0" err="1"/>
              <a:t>ouro</a:t>
            </a:r>
            <a:r>
              <a:rPr lang="cs-CZ" i="1" dirty="0"/>
              <a:t> “zlato“</a:t>
            </a:r>
            <a:r>
              <a:rPr lang="cs-CZ" dirty="0"/>
              <a:t>). </a:t>
            </a:r>
          </a:p>
          <a:p>
            <a:r>
              <a:rPr lang="cs-CZ" dirty="0"/>
              <a:t>U pojmenování </a:t>
            </a:r>
            <a:r>
              <a:rPr lang="cs-CZ" b="1" dirty="0"/>
              <a:t>určitých porcí </a:t>
            </a:r>
            <a:r>
              <a:rPr lang="cs-CZ" dirty="0"/>
              <a:t>dané látky, které už počitatelné jsou, taková substantiva samozřejmě plurál mají: </a:t>
            </a:r>
          </a:p>
          <a:p>
            <a:endParaRPr lang="cs-CZ" dirty="0"/>
          </a:p>
          <a:p>
            <a:pPr marL="822960" lvl="3" indent="0">
              <a:buNone/>
            </a:pPr>
            <a:r>
              <a:rPr lang="cs-CZ" sz="2600" i="1" dirty="0"/>
              <a:t>os </a:t>
            </a:r>
            <a:r>
              <a:rPr lang="cs-CZ" sz="2600" i="1" dirty="0" err="1"/>
              <a:t>pães</a:t>
            </a:r>
            <a:r>
              <a:rPr lang="cs-CZ" sz="2600" i="1" dirty="0"/>
              <a:t> „bochníky chleba“, </a:t>
            </a:r>
          </a:p>
          <a:p>
            <a:pPr marL="822960" lvl="3" indent="0">
              <a:buNone/>
            </a:pPr>
            <a:r>
              <a:rPr lang="cs-CZ" sz="2600" i="1" dirty="0"/>
              <a:t>os </a:t>
            </a:r>
            <a:r>
              <a:rPr lang="cs-CZ" sz="2600" i="1" dirty="0" err="1"/>
              <a:t>vinhos</a:t>
            </a:r>
            <a:r>
              <a:rPr lang="cs-CZ" sz="2600" i="1" dirty="0"/>
              <a:t> „vína, láhve vína, sklenice vína“</a:t>
            </a:r>
          </a:p>
          <a:p>
            <a:pPr marL="822960" lvl="3" indent="0">
              <a:buNone/>
            </a:pPr>
            <a:r>
              <a:rPr lang="cs-CZ" sz="2600" i="1" dirty="0"/>
              <a:t>as </a:t>
            </a:r>
            <a:r>
              <a:rPr lang="cs-CZ" sz="2600" i="1" dirty="0" err="1"/>
              <a:t>águas</a:t>
            </a:r>
            <a:r>
              <a:rPr lang="cs-CZ" sz="2600" i="1" dirty="0"/>
              <a:t> „láhve vody“, </a:t>
            </a:r>
          </a:p>
          <a:p>
            <a:pPr marL="822960" lvl="3" indent="0">
              <a:buNone/>
            </a:pPr>
            <a:r>
              <a:rPr lang="cs-CZ" sz="2600" i="1" dirty="0"/>
              <a:t>os  </a:t>
            </a:r>
            <a:r>
              <a:rPr lang="cs-CZ" sz="2600" i="1" dirty="0" err="1"/>
              <a:t>ares</a:t>
            </a:r>
            <a:r>
              <a:rPr lang="cs-CZ" sz="2600" i="1" dirty="0"/>
              <a:t> „klima“.</a:t>
            </a:r>
          </a:p>
          <a:p>
            <a:endParaRPr lang="cs-CZ" i="1" dirty="0"/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dirty="0"/>
              <a:t>To znamená, že mohou přijmout exponent plurálu s tím, </a:t>
            </a:r>
            <a:r>
              <a:rPr lang="cs-CZ" b="1" dirty="0"/>
              <a:t>že se mění z nepočitatelných v počitatelné</a:t>
            </a:r>
          </a:p>
        </p:txBody>
      </p:sp>
    </p:spTree>
    <p:extLst>
      <p:ext uri="{BB962C8B-B14F-4D97-AF65-F5344CB8AC3E}">
        <p14:creationId xmlns:p14="http://schemas.microsoft.com/office/powerpoint/2010/main" val="18901636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Souborovost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jejichž plurálová forma nemá význam množství jednotlivin, ale </a:t>
            </a:r>
            <a:r>
              <a:rPr lang="cs-CZ" b="1" dirty="0"/>
              <a:t>jednotkou počítání je jejich pár </a:t>
            </a:r>
            <a:r>
              <a:rPr lang="cs-CZ" dirty="0"/>
              <a:t>nebo obvyklý soubor. Jsou lingvisté toho názoru, že „</a:t>
            </a:r>
            <a:r>
              <a:rPr lang="cs-CZ" dirty="0" err="1"/>
              <a:t>souborovost</a:t>
            </a:r>
            <a:r>
              <a:rPr lang="cs-CZ" dirty="0"/>
              <a:t>“ je vhodné pokládat také za gramatikalizovanou kategorii</a:t>
            </a:r>
          </a:p>
        </p:txBody>
      </p:sp>
    </p:spTree>
    <p:extLst>
      <p:ext uri="{BB962C8B-B14F-4D97-AF65-F5344CB8AC3E}">
        <p14:creationId xmlns:p14="http://schemas.microsoft.com/office/powerpoint/2010/main" val="3875497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Další možnosti vyjádření množného čísla</a:t>
            </a:r>
            <a:br>
              <a:rPr lang="cs-CZ" dirty="0"/>
            </a:br>
            <a:r>
              <a:rPr lang="cs-CZ" dirty="0"/>
              <a:t>(obecně)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b="1" dirty="0"/>
          </a:p>
          <a:p>
            <a:pPr marL="0" indent="0" algn="ctr">
              <a:buNone/>
            </a:pPr>
            <a:r>
              <a:rPr lang="cs-CZ" b="1" dirty="0"/>
              <a:t>reduplikace</a:t>
            </a:r>
            <a:r>
              <a:rPr lang="cs-CZ" dirty="0"/>
              <a:t> substantiv (v indonéském jazyce: </a:t>
            </a:r>
            <a:r>
              <a:rPr lang="cs-CZ" i="1" dirty="0" err="1"/>
              <a:t>burung</a:t>
            </a:r>
            <a:r>
              <a:rPr lang="cs-CZ" dirty="0"/>
              <a:t> = pták a </a:t>
            </a:r>
            <a:r>
              <a:rPr lang="cs-CZ" i="1" dirty="0" err="1"/>
              <a:t>burung</a:t>
            </a:r>
            <a:r>
              <a:rPr lang="cs-CZ" i="1" dirty="0"/>
              <a:t> </a:t>
            </a:r>
            <a:r>
              <a:rPr lang="cs-CZ" i="1" dirty="0" err="1"/>
              <a:t>burung</a:t>
            </a:r>
            <a:r>
              <a:rPr lang="cs-CZ" i="1" dirty="0"/>
              <a:t> </a:t>
            </a:r>
            <a:r>
              <a:rPr lang="cs-CZ" dirty="0"/>
              <a:t> = ptáci)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 err="1"/>
              <a:t>inkluzívnost</a:t>
            </a:r>
            <a:r>
              <a:rPr lang="cs-CZ" dirty="0"/>
              <a:t> (my= ty + já – oslovená osoba je zahrnuta) </a:t>
            </a:r>
          </a:p>
          <a:p>
            <a:pPr marL="0" indent="0" algn="ctr">
              <a:buNone/>
            </a:pPr>
            <a:r>
              <a:rPr lang="cs-CZ" i="1" dirty="0"/>
              <a:t>			versus</a:t>
            </a:r>
            <a:r>
              <a:rPr lang="cs-CZ" dirty="0"/>
              <a:t>  </a:t>
            </a:r>
          </a:p>
          <a:p>
            <a:pPr marL="0" indent="0" algn="ctr">
              <a:buNone/>
            </a:pPr>
            <a:r>
              <a:rPr lang="cs-CZ" b="1" dirty="0"/>
              <a:t>exkluzívnost</a:t>
            </a:r>
            <a:r>
              <a:rPr lang="cs-CZ" dirty="0"/>
              <a:t> (my =  já+ on, oslovená osoba není zahrnuta)</a:t>
            </a:r>
          </a:p>
        </p:txBody>
      </p:sp>
    </p:spTree>
    <p:extLst>
      <p:ext uri="{BB962C8B-B14F-4D97-AF65-F5344CB8AC3E}">
        <p14:creationId xmlns:p14="http://schemas.microsoft.com/office/powerpoint/2010/main" val="7342677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Souborová podstatná jména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i="1" dirty="0"/>
              <a:t>as </a:t>
            </a:r>
            <a:r>
              <a:rPr lang="cs-CZ" i="1" dirty="0" err="1"/>
              <a:t>mãos</a:t>
            </a:r>
            <a:r>
              <a:rPr lang="cs-CZ" i="1" dirty="0"/>
              <a:t> „ruce“</a:t>
            </a:r>
          </a:p>
          <a:p>
            <a:pPr marL="0" indent="0">
              <a:buNone/>
            </a:pPr>
            <a:r>
              <a:rPr lang="cs-CZ" i="1" dirty="0"/>
              <a:t> os </a:t>
            </a:r>
            <a:r>
              <a:rPr lang="cs-CZ" i="1" dirty="0" err="1"/>
              <a:t>olhos</a:t>
            </a:r>
            <a:r>
              <a:rPr lang="cs-CZ" i="1" dirty="0"/>
              <a:t> „oči“</a:t>
            </a:r>
          </a:p>
          <a:p>
            <a:pPr marL="0" indent="0">
              <a:buNone/>
            </a:pPr>
            <a:r>
              <a:rPr lang="cs-CZ" i="1" dirty="0"/>
              <a:t>os </a:t>
            </a:r>
            <a:r>
              <a:rPr lang="cs-CZ" i="1" dirty="0" err="1"/>
              <a:t>pulmões</a:t>
            </a:r>
            <a:r>
              <a:rPr lang="cs-CZ" i="1" dirty="0"/>
              <a:t>  „plíce“</a:t>
            </a:r>
          </a:p>
          <a:p>
            <a:pPr marL="0" indent="0">
              <a:buNone/>
            </a:pPr>
            <a:r>
              <a:rPr lang="cs-CZ" i="1" dirty="0"/>
              <a:t> as </a:t>
            </a:r>
            <a:r>
              <a:rPr lang="cs-CZ" i="1" dirty="0" err="1"/>
              <a:t>asas</a:t>
            </a:r>
            <a:r>
              <a:rPr lang="cs-CZ" i="1" dirty="0"/>
              <a:t> „křídla</a:t>
            </a:r>
          </a:p>
          <a:p>
            <a:pPr marL="0" indent="0">
              <a:buNone/>
            </a:pPr>
            <a:r>
              <a:rPr lang="cs-CZ" i="1" dirty="0"/>
              <a:t>as</a:t>
            </a:r>
            <a:r>
              <a:rPr lang="cs-CZ" dirty="0"/>
              <a:t> </a:t>
            </a:r>
            <a:r>
              <a:rPr lang="cs-CZ" i="1" dirty="0" err="1"/>
              <a:t>pernas</a:t>
            </a:r>
            <a:r>
              <a:rPr lang="cs-CZ" i="1" dirty="0"/>
              <a:t> „nohy</a:t>
            </a:r>
            <a:r>
              <a:rPr lang="cs-CZ" dirty="0"/>
              <a:t>“ </a:t>
            </a:r>
          </a:p>
          <a:p>
            <a:pPr marL="0" indent="0">
              <a:buNone/>
            </a:pPr>
            <a:r>
              <a:rPr lang="cs-CZ" i="1" dirty="0"/>
              <a:t>os </a:t>
            </a:r>
            <a:r>
              <a:rPr lang="cs-CZ" i="1" dirty="0" err="1"/>
              <a:t>dentes</a:t>
            </a:r>
            <a:r>
              <a:rPr lang="cs-CZ" i="1" dirty="0"/>
              <a:t> „zuby“</a:t>
            </a:r>
          </a:p>
          <a:p>
            <a:pPr marL="0" indent="0">
              <a:buNone/>
            </a:pPr>
            <a:r>
              <a:rPr lang="cs-CZ" i="1" dirty="0"/>
              <a:t>as </a:t>
            </a:r>
            <a:r>
              <a:rPr lang="cs-CZ" i="1" dirty="0" err="1"/>
              <a:t>cãs</a:t>
            </a:r>
            <a:r>
              <a:rPr lang="cs-CZ" i="1" dirty="0"/>
              <a:t> „šediny“</a:t>
            </a:r>
          </a:p>
          <a:p>
            <a:pPr marL="0" indent="0">
              <a:buNone/>
            </a:pPr>
            <a:r>
              <a:rPr lang="cs-CZ" i="1" dirty="0"/>
              <a:t> as </a:t>
            </a:r>
            <a:r>
              <a:rPr lang="cs-CZ" i="1" dirty="0" err="1"/>
              <a:t>pestanhas</a:t>
            </a:r>
            <a:r>
              <a:rPr lang="cs-CZ" i="1" dirty="0"/>
              <a:t> „řasy“</a:t>
            </a:r>
          </a:p>
          <a:p>
            <a:pPr marL="0" indent="0">
              <a:buNone/>
            </a:pPr>
            <a:r>
              <a:rPr lang="cs-CZ" i="1" dirty="0"/>
              <a:t> as </a:t>
            </a:r>
            <a:r>
              <a:rPr lang="cs-CZ" i="1" dirty="0" err="1"/>
              <a:t>unhas</a:t>
            </a:r>
            <a:r>
              <a:rPr lang="cs-CZ" i="1" dirty="0"/>
              <a:t> „nehty</a:t>
            </a:r>
          </a:p>
          <a:p>
            <a:pPr marL="0" indent="0">
              <a:buNone/>
            </a:pPr>
            <a:r>
              <a:rPr lang="cs-CZ" i="1" dirty="0"/>
              <a:t>as </a:t>
            </a:r>
            <a:r>
              <a:rPr lang="cs-CZ" i="1" dirty="0" err="1"/>
              <a:t>luvas</a:t>
            </a:r>
            <a:r>
              <a:rPr lang="cs-CZ" i="1" dirty="0"/>
              <a:t> „rukavice“</a:t>
            </a:r>
          </a:p>
          <a:p>
            <a:pPr marL="0" indent="0">
              <a:buNone/>
            </a:pPr>
            <a:r>
              <a:rPr lang="cs-CZ" i="1" dirty="0"/>
              <a:t>os </a:t>
            </a:r>
            <a:r>
              <a:rPr lang="cs-CZ" i="1" dirty="0" err="1"/>
              <a:t>brincos</a:t>
            </a:r>
            <a:r>
              <a:rPr lang="cs-CZ" i="1" dirty="0"/>
              <a:t> „náušnice“</a:t>
            </a:r>
          </a:p>
          <a:p>
            <a:pPr marL="0" indent="0">
              <a:buNone/>
            </a:pPr>
            <a:r>
              <a:rPr lang="cs-CZ" i="1" dirty="0"/>
              <a:t> as </a:t>
            </a:r>
            <a:r>
              <a:rPr lang="cs-CZ" i="1" dirty="0" err="1"/>
              <a:t>meias</a:t>
            </a:r>
            <a:r>
              <a:rPr lang="cs-CZ" i="1" dirty="0"/>
              <a:t> „ponožky“,</a:t>
            </a:r>
          </a:p>
          <a:p>
            <a:pPr marL="0" indent="0">
              <a:buNone/>
            </a:pPr>
            <a:r>
              <a:rPr lang="cs-CZ" i="1" dirty="0"/>
              <a:t>os </a:t>
            </a:r>
            <a:r>
              <a:rPr lang="cs-CZ" i="1" dirty="0" err="1"/>
              <a:t>esquis</a:t>
            </a:r>
            <a:r>
              <a:rPr lang="cs-CZ" i="1" dirty="0"/>
              <a:t> „lyže“; 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i="1" dirty="0"/>
              <a:t>as </a:t>
            </a:r>
            <a:r>
              <a:rPr lang="cs-CZ" i="1" dirty="0" err="1"/>
              <a:t>chaves</a:t>
            </a:r>
            <a:r>
              <a:rPr lang="cs-CZ" i="1" dirty="0"/>
              <a:t> „ klíče“;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i="1" dirty="0"/>
              <a:t>os </a:t>
            </a:r>
            <a:r>
              <a:rPr lang="cs-CZ" i="1" dirty="0" err="1"/>
              <a:t>fósforos</a:t>
            </a:r>
            <a:r>
              <a:rPr lang="cs-CZ" i="1" dirty="0"/>
              <a:t> „sirky“</a:t>
            </a:r>
          </a:p>
          <a:p>
            <a:pPr marL="0" indent="0">
              <a:buNone/>
            </a:pPr>
            <a:r>
              <a:rPr lang="cs-CZ" i="1" dirty="0"/>
              <a:t>os </a:t>
            </a:r>
            <a:r>
              <a:rPr lang="cs-CZ" i="1" dirty="0" err="1"/>
              <a:t>cigarros</a:t>
            </a:r>
            <a:r>
              <a:rPr lang="cs-CZ" i="1" dirty="0"/>
              <a:t> „cigarety“</a:t>
            </a:r>
          </a:p>
          <a:p>
            <a:pPr marL="0" indent="0">
              <a:buNone/>
            </a:pPr>
            <a:r>
              <a:rPr lang="cs-CZ" i="1" dirty="0"/>
              <a:t> os </a:t>
            </a:r>
            <a:r>
              <a:rPr lang="cs-CZ" i="1" dirty="0" err="1"/>
              <a:t>lenços</a:t>
            </a:r>
            <a:r>
              <a:rPr lang="cs-CZ" i="1" dirty="0"/>
              <a:t> „ubrousky“,</a:t>
            </a:r>
          </a:p>
          <a:p>
            <a:pPr marL="0" indent="0">
              <a:buNone/>
            </a:pPr>
            <a:r>
              <a:rPr lang="cs-CZ" i="1" dirty="0"/>
              <a:t>,as </a:t>
            </a:r>
            <a:r>
              <a:rPr lang="cs-CZ" i="1" dirty="0" err="1"/>
              <a:t>cartas</a:t>
            </a:r>
            <a:r>
              <a:rPr lang="cs-CZ" i="1" dirty="0"/>
              <a:t> „karty“;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: </a:t>
            </a:r>
            <a:r>
              <a:rPr lang="cs-CZ" i="1" dirty="0"/>
              <a:t>os </a:t>
            </a:r>
            <a:r>
              <a:rPr lang="cs-CZ" i="1" dirty="0" err="1"/>
              <a:t>pais</a:t>
            </a:r>
            <a:r>
              <a:rPr lang="cs-CZ" i="1" dirty="0"/>
              <a:t> „rodiče“</a:t>
            </a:r>
          </a:p>
          <a:p>
            <a:pPr marL="0" indent="0">
              <a:buNone/>
            </a:pPr>
            <a:r>
              <a:rPr lang="cs-CZ" i="1" dirty="0"/>
              <a:t>os </a:t>
            </a:r>
            <a:r>
              <a:rPr lang="cs-CZ" i="1" dirty="0" err="1"/>
              <a:t>avôs</a:t>
            </a:r>
            <a:r>
              <a:rPr lang="cs-CZ" i="1" dirty="0"/>
              <a:t> „prarodiče“,</a:t>
            </a:r>
          </a:p>
          <a:p>
            <a:pPr marL="0" indent="0">
              <a:buNone/>
            </a:pPr>
            <a:r>
              <a:rPr lang="cs-CZ" i="1" dirty="0"/>
              <a:t>os </a:t>
            </a:r>
            <a:r>
              <a:rPr lang="cs-CZ" i="1" dirty="0" err="1"/>
              <a:t>irmãos</a:t>
            </a:r>
            <a:r>
              <a:rPr lang="cs-CZ" i="1" dirty="0"/>
              <a:t> „sourozenci“,</a:t>
            </a:r>
          </a:p>
          <a:p>
            <a:pPr marL="0" indent="0">
              <a:buNone/>
            </a:pPr>
            <a:r>
              <a:rPr lang="cs-CZ" i="1" dirty="0"/>
              <a:t> os </a:t>
            </a:r>
            <a:r>
              <a:rPr lang="cs-CZ" i="1" dirty="0" err="1"/>
              <a:t>gêmeos</a:t>
            </a:r>
            <a:r>
              <a:rPr lang="cs-CZ" i="1" dirty="0"/>
              <a:t> „</a:t>
            </a:r>
            <a:r>
              <a:rPr lang="cs-CZ" i="1" dirty="0" err="1"/>
              <a:t>dvojčata“;</a:t>
            </a:r>
            <a:r>
              <a:rPr lang="cs-CZ" dirty="0" err="1"/>
              <a:t>a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i="1" dirty="0"/>
              <a:t>as </a:t>
            </a:r>
            <a:r>
              <a:rPr lang="cs-CZ" i="1" dirty="0" err="1"/>
              <a:t>escadas</a:t>
            </a:r>
            <a:r>
              <a:rPr lang="cs-CZ" i="1" dirty="0"/>
              <a:t> “schody“; </a:t>
            </a:r>
          </a:p>
          <a:p>
            <a:pPr marL="0" indent="0">
              <a:buNone/>
            </a:pPr>
            <a:r>
              <a:rPr lang="cs-CZ" i="1" dirty="0"/>
              <a:t>as </a:t>
            </a:r>
            <a:r>
              <a:rPr lang="cs-CZ" i="1" dirty="0" err="1"/>
              <a:t>parênteses</a:t>
            </a:r>
            <a:r>
              <a:rPr lang="cs-CZ" i="1" dirty="0"/>
              <a:t> „závorky“, </a:t>
            </a:r>
          </a:p>
          <a:p>
            <a:pPr marL="0" indent="0">
              <a:buNone/>
            </a:pPr>
            <a:r>
              <a:rPr lang="cs-CZ" i="1" dirty="0"/>
              <a:t>as </a:t>
            </a:r>
            <a:r>
              <a:rPr lang="cs-CZ" i="1" dirty="0" err="1"/>
              <a:t>aspas</a:t>
            </a:r>
            <a:r>
              <a:rPr lang="cs-CZ" i="1" dirty="0"/>
              <a:t> „uvozovky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37927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16C75-8013-4CF0-BA5F-7D2507E31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Terminologie, slovní zásoba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0664B7-9013-4272-9094-7EED7FD76CD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Slovní zásoba		</a:t>
            </a:r>
            <a:r>
              <a:rPr lang="cs-CZ" b="1" dirty="0" err="1"/>
              <a:t>Vocabulário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podstatná jména		</a:t>
            </a:r>
            <a:r>
              <a:rPr lang="cs-CZ" dirty="0" err="1"/>
              <a:t>substantivos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singularia</a:t>
            </a:r>
            <a:r>
              <a:rPr lang="cs-CZ" dirty="0"/>
              <a:t> tantum 	</a:t>
            </a:r>
            <a:r>
              <a:rPr lang="cs-CZ" dirty="0" err="1"/>
              <a:t>singularia</a:t>
            </a:r>
            <a:r>
              <a:rPr lang="cs-CZ" dirty="0"/>
              <a:t> tantum </a:t>
            </a:r>
          </a:p>
          <a:p>
            <a:pPr marL="0" indent="0">
              <a:buNone/>
            </a:pPr>
            <a:r>
              <a:rPr lang="cs-CZ" dirty="0"/>
              <a:t>pluralia tantum		pluralia tantum</a:t>
            </a:r>
          </a:p>
          <a:p>
            <a:pPr marL="0" indent="0">
              <a:buNone/>
            </a:pPr>
            <a:r>
              <a:rPr lang="cs-CZ" dirty="0"/>
              <a:t>hromadná substantiva	</a:t>
            </a:r>
            <a:r>
              <a:rPr lang="cs-CZ" dirty="0" err="1"/>
              <a:t>colectivos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počitatelné jména		</a:t>
            </a:r>
            <a:r>
              <a:rPr lang="cs-CZ" dirty="0" err="1"/>
              <a:t>nomes</a:t>
            </a:r>
            <a:r>
              <a:rPr lang="cs-CZ" dirty="0"/>
              <a:t> </a:t>
            </a:r>
            <a:r>
              <a:rPr lang="cs-CZ" dirty="0" err="1"/>
              <a:t>descontínuos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nepočitatelná jména	</a:t>
            </a:r>
            <a:r>
              <a:rPr lang="cs-CZ" dirty="0" err="1"/>
              <a:t>nomes</a:t>
            </a:r>
            <a:r>
              <a:rPr lang="cs-CZ" dirty="0"/>
              <a:t> </a:t>
            </a:r>
            <a:r>
              <a:rPr lang="cs-CZ" dirty="0" err="1"/>
              <a:t>contínuos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217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95F4F7-F12E-4DB0-AE4F-296D3B9DD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188640"/>
            <a:ext cx="8534400" cy="758952"/>
          </a:xfrm>
        </p:spPr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-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E3A3C4-BC05-428B-BB1F-2C4F41ED317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b="1" dirty="0"/>
              <a:t>Vytvořte plurál od následujících substantiv:</a:t>
            </a:r>
            <a:endParaRPr lang="cs-CZ" dirty="0"/>
          </a:p>
          <a:p>
            <a:r>
              <a:rPr lang="cs-CZ" dirty="0"/>
              <a:t>o </a:t>
            </a:r>
            <a:r>
              <a:rPr lang="cs-CZ" dirty="0" err="1"/>
              <a:t>homem</a:t>
            </a:r>
            <a:r>
              <a:rPr lang="cs-CZ" dirty="0"/>
              <a:t>, o </a:t>
            </a:r>
            <a:r>
              <a:rPr lang="cs-CZ" dirty="0" err="1"/>
              <a:t>capitão</a:t>
            </a:r>
            <a:r>
              <a:rPr lang="cs-CZ" dirty="0"/>
              <a:t>, a </a:t>
            </a:r>
            <a:r>
              <a:rPr lang="cs-CZ" dirty="0" err="1"/>
              <a:t>colher</a:t>
            </a:r>
            <a:r>
              <a:rPr lang="cs-CZ" dirty="0"/>
              <a:t>, o café, o </a:t>
            </a:r>
            <a:r>
              <a:rPr lang="cs-CZ" dirty="0" err="1"/>
              <a:t>farol</a:t>
            </a:r>
            <a:r>
              <a:rPr lang="cs-CZ" dirty="0"/>
              <a:t>, 	o atlas, o </a:t>
            </a:r>
            <a:r>
              <a:rPr lang="cs-CZ" dirty="0" err="1"/>
              <a:t>túnel</a:t>
            </a:r>
            <a:r>
              <a:rPr lang="cs-CZ" dirty="0"/>
              <a:t>, 	o </a:t>
            </a:r>
            <a:r>
              <a:rPr lang="cs-CZ" dirty="0" err="1"/>
              <a:t>cará</a:t>
            </a:r>
            <a:r>
              <a:rPr lang="cs-CZ" dirty="0"/>
              <a:t>(c)</a:t>
            </a:r>
            <a:r>
              <a:rPr lang="cs-CZ" dirty="0" err="1"/>
              <a:t>ter</a:t>
            </a:r>
            <a:r>
              <a:rPr lang="cs-CZ" dirty="0"/>
              <a:t>, o lápis, o </a:t>
            </a:r>
            <a:r>
              <a:rPr lang="cs-CZ" dirty="0" err="1"/>
              <a:t>cônsul</a:t>
            </a:r>
            <a:r>
              <a:rPr lang="cs-CZ" dirty="0"/>
              <a:t>, o </a:t>
            </a:r>
            <a:r>
              <a:rPr lang="cs-CZ" dirty="0" err="1"/>
              <a:t>espécimen</a:t>
            </a:r>
            <a:r>
              <a:rPr lang="cs-CZ" dirty="0"/>
              <a:t>, o animal, a </a:t>
            </a:r>
            <a:r>
              <a:rPr lang="cs-CZ" dirty="0" err="1"/>
              <a:t>lição</a:t>
            </a:r>
            <a:r>
              <a:rPr lang="cs-CZ" dirty="0"/>
              <a:t>, o </a:t>
            </a:r>
            <a:r>
              <a:rPr lang="cs-CZ" dirty="0" err="1"/>
              <a:t>vulcão</a:t>
            </a:r>
            <a:r>
              <a:rPr lang="cs-CZ" dirty="0"/>
              <a:t>, o </a:t>
            </a:r>
            <a:r>
              <a:rPr lang="cs-CZ" dirty="0" err="1"/>
              <a:t>papel</a:t>
            </a:r>
            <a:r>
              <a:rPr lang="cs-CZ" dirty="0"/>
              <a:t>, o </a:t>
            </a:r>
            <a:r>
              <a:rPr lang="cs-CZ" dirty="0" err="1"/>
              <a:t>hífen</a:t>
            </a:r>
            <a:r>
              <a:rPr lang="cs-CZ" dirty="0"/>
              <a:t>	 o </a:t>
            </a:r>
            <a:r>
              <a:rPr lang="cs-CZ" dirty="0" err="1"/>
              <a:t>alemão</a:t>
            </a:r>
            <a:r>
              <a:rPr lang="cs-CZ" dirty="0"/>
              <a:t>, o </a:t>
            </a:r>
            <a:r>
              <a:rPr lang="cs-CZ" dirty="0" err="1"/>
              <a:t>barril</a:t>
            </a:r>
            <a:r>
              <a:rPr lang="cs-CZ" dirty="0"/>
              <a:t>, a </a:t>
            </a:r>
            <a:r>
              <a:rPr lang="cs-CZ" dirty="0" err="1"/>
              <a:t>mão</a:t>
            </a:r>
            <a:r>
              <a:rPr lang="cs-CZ" dirty="0"/>
              <a:t>, o </a:t>
            </a:r>
            <a:r>
              <a:rPr lang="cs-CZ" dirty="0" err="1"/>
              <a:t>som</a:t>
            </a:r>
            <a:r>
              <a:rPr lang="cs-CZ" dirty="0"/>
              <a:t>, o </a:t>
            </a:r>
            <a:r>
              <a:rPr lang="cs-CZ" dirty="0" err="1"/>
              <a:t>funil</a:t>
            </a:r>
            <a:r>
              <a:rPr lang="cs-CZ" dirty="0"/>
              <a:t>,  </a:t>
            </a:r>
            <a:r>
              <a:rPr lang="cs-CZ" dirty="0" err="1"/>
              <a:t>órgão</a:t>
            </a:r>
            <a:r>
              <a:rPr lang="cs-CZ" dirty="0"/>
              <a:t>, o </a:t>
            </a:r>
            <a:r>
              <a:rPr lang="cs-CZ" dirty="0" err="1"/>
              <a:t>atum</a:t>
            </a:r>
            <a:r>
              <a:rPr lang="cs-CZ" dirty="0"/>
              <a:t>, o </a:t>
            </a:r>
            <a:r>
              <a:rPr lang="cs-CZ" dirty="0" err="1"/>
              <a:t>réptil</a:t>
            </a:r>
            <a:r>
              <a:rPr lang="cs-CZ" dirty="0"/>
              <a:t>, o </a:t>
            </a:r>
            <a:r>
              <a:rPr lang="cs-CZ" dirty="0" err="1"/>
              <a:t>verão</a:t>
            </a:r>
            <a:r>
              <a:rPr lang="cs-CZ" dirty="0"/>
              <a:t>,	 </a:t>
            </a:r>
            <a:r>
              <a:rPr lang="cs-CZ" dirty="0" err="1"/>
              <a:t>coração</a:t>
            </a:r>
            <a:r>
              <a:rPr lang="cs-CZ" dirty="0"/>
              <a:t>,  o </a:t>
            </a:r>
            <a:r>
              <a:rPr lang="cs-CZ" dirty="0" err="1"/>
              <a:t>oásis</a:t>
            </a:r>
            <a:r>
              <a:rPr lang="cs-CZ" dirty="0"/>
              <a:t>, o </a:t>
            </a:r>
            <a:r>
              <a:rPr lang="cs-CZ" dirty="0" err="1"/>
              <a:t>pão</a:t>
            </a:r>
            <a:r>
              <a:rPr lang="cs-CZ" dirty="0"/>
              <a:t>, o </a:t>
            </a:r>
            <a:r>
              <a:rPr lang="cs-CZ" dirty="0" err="1"/>
              <a:t>catalão</a:t>
            </a:r>
            <a:r>
              <a:rPr lang="cs-CZ" dirty="0"/>
              <a:t> ,o </a:t>
            </a:r>
            <a:r>
              <a:rPr lang="cs-CZ" dirty="0" err="1"/>
              <a:t>mal</a:t>
            </a:r>
            <a:r>
              <a:rPr lang="cs-CZ" dirty="0"/>
              <a:t>, o </a:t>
            </a:r>
            <a:r>
              <a:rPr lang="cs-CZ" dirty="0" err="1"/>
              <a:t>botão</a:t>
            </a:r>
            <a:r>
              <a:rPr lang="cs-CZ" dirty="0"/>
              <a:t>,  o </a:t>
            </a:r>
            <a:r>
              <a:rPr lang="cs-CZ" dirty="0" err="1"/>
              <a:t>cidadão</a:t>
            </a:r>
            <a:r>
              <a:rPr lang="cs-CZ" dirty="0"/>
              <a:t>	, o </a:t>
            </a:r>
            <a:r>
              <a:rPr lang="cs-CZ" dirty="0" err="1"/>
              <a:t>cônsul</a:t>
            </a:r>
            <a:r>
              <a:rPr lang="cs-CZ" dirty="0"/>
              <a:t>, o </a:t>
            </a:r>
            <a:r>
              <a:rPr lang="cs-CZ" dirty="0" err="1"/>
              <a:t>tórax</a:t>
            </a:r>
            <a:r>
              <a:rPr lang="cs-CZ" dirty="0"/>
              <a:t>, o </a:t>
            </a:r>
            <a:r>
              <a:rPr lang="cs-CZ" dirty="0" err="1"/>
              <a:t>sótão</a:t>
            </a:r>
            <a:r>
              <a:rPr lang="cs-CZ" dirty="0"/>
              <a:t>, o </a:t>
            </a:r>
            <a:r>
              <a:rPr lang="cs-CZ" dirty="0" err="1"/>
              <a:t>português</a:t>
            </a:r>
            <a:r>
              <a:rPr lang="cs-CZ" dirty="0"/>
              <a:t>, a </a:t>
            </a:r>
            <a:r>
              <a:rPr lang="cs-CZ" dirty="0" err="1"/>
              <a:t>cal</a:t>
            </a:r>
            <a:r>
              <a:rPr lang="cs-CZ" dirty="0"/>
              <a:t>, o </a:t>
            </a:r>
            <a:r>
              <a:rPr lang="cs-CZ" dirty="0" err="1"/>
              <a:t>irmão</a:t>
            </a:r>
            <a:r>
              <a:rPr lang="cs-CZ" dirty="0"/>
              <a:t>, o </a:t>
            </a:r>
            <a:r>
              <a:rPr lang="cs-CZ" dirty="0" err="1"/>
              <a:t>papelzinho</a:t>
            </a:r>
            <a:r>
              <a:rPr lang="cs-CZ" dirty="0"/>
              <a:t>, o </a:t>
            </a:r>
            <a:r>
              <a:rPr lang="cs-CZ" dirty="0" err="1"/>
              <a:t>irmãozinho,o</a:t>
            </a:r>
            <a:r>
              <a:rPr lang="cs-CZ" dirty="0"/>
              <a:t> </a:t>
            </a:r>
            <a:r>
              <a:rPr lang="cs-CZ" dirty="0" err="1"/>
              <a:t>chão</a:t>
            </a:r>
            <a:r>
              <a:rPr lang="cs-CZ" dirty="0"/>
              <a:t>, o </a:t>
            </a:r>
            <a:r>
              <a:rPr lang="cs-CZ" dirty="0" err="1"/>
              <a:t>vulcão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50675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BC79AC-9C85-42AF-9BEA-581F4CBE2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 - </a:t>
            </a:r>
            <a:r>
              <a:rPr lang="cs-CZ" dirty="0" err="1"/>
              <a:t>chave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7CBA9E-F9B5-418D-B742-769BEED4094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 numCol="3">
            <a:normAutofit lnSpcReduction="10000"/>
          </a:bodyPr>
          <a:lstStyle/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homem→os</a:t>
            </a:r>
            <a:r>
              <a:rPr lang="cs-CZ" sz="1600" dirty="0"/>
              <a:t> </a:t>
            </a:r>
            <a:r>
              <a:rPr lang="cs-CZ" sz="1600" b="1" dirty="0" err="1"/>
              <a:t>homens</a:t>
            </a:r>
            <a:endParaRPr lang="cs-CZ" sz="1600" b="1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capitão→os</a:t>
            </a:r>
            <a:r>
              <a:rPr lang="cs-CZ" sz="1600" dirty="0"/>
              <a:t> </a:t>
            </a:r>
            <a:r>
              <a:rPr lang="cs-CZ" sz="1600" b="1" dirty="0" err="1"/>
              <a:t>capitães</a:t>
            </a:r>
            <a:endParaRPr lang="cs-CZ" sz="1600" b="1" dirty="0"/>
          </a:p>
          <a:p>
            <a:pPr marL="0" indent="0">
              <a:buNone/>
            </a:pPr>
            <a:r>
              <a:rPr lang="cs-CZ" sz="1600" dirty="0"/>
              <a:t>a </a:t>
            </a:r>
            <a:r>
              <a:rPr lang="cs-CZ" sz="1600" dirty="0" err="1"/>
              <a:t>colher→as</a:t>
            </a:r>
            <a:r>
              <a:rPr lang="cs-CZ" sz="1600" dirty="0"/>
              <a:t> </a:t>
            </a:r>
            <a:r>
              <a:rPr lang="cs-CZ" sz="1600" b="1" dirty="0" err="1"/>
              <a:t>colheres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café→os</a:t>
            </a:r>
            <a:r>
              <a:rPr lang="cs-CZ" sz="1600" dirty="0"/>
              <a:t> </a:t>
            </a:r>
            <a:r>
              <a:rPr lang="cs-CZ" sz="1600" b="1" dirty="0" err="1"/>
              <a:t>cafés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farol→os</a:t>
            </a:r>
            <a:r>
              <a:rPr lang="cs-CZ" sz="1600" dirty="0"/>
              <a:t> </a:t>
            </a:r>
            <a:r>
              <a:rPr lang="cs-CZ" sz="1600" b="1" dirty="0" err="1"/>
              <a:t>faróis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atlas→os</a:t>
            </a:r>
            <a:r>
              <a:rPr lang="cs-CZ" sz="1600" dirty="0"/>
              <a:t> </a:t>
            </a:r>
            <a:r>
              <a:rPr lang="cs-CZ" sz="1600" b="1" dirty="0"/>
              <a:t>atlas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túnel→os</a:t>
            </a:r>
            <a:r>
              <a:rPr lang="cs-CZ" sz="1600" dirty="0"/>
              <a:t> </a:t>
            </a:r>
            <a:r>
              <a:rPr lang="cs-CZ" sz="1600" b="1" dirty="0" err="1"/>
              <a:t>túneis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cará</a:t>
            </a:r>
            <a:r>
              <a:rPr lang="cs-CZ" sz="1600" dirty="0"/>
              <a:t>(c)</a:t>
            </a:r>
            <a:r>
              <a:rPr lang="cs-CZ" sz="1600" dirty="0" err="1"/>
              <a:t>ter</a:t>
            </a:r>
            <a:r>
              <a:rPr lang="cs-CZ" sz="1600" dirty="0"/>
              <a:t>→ os </a:t>
            </a:r>
            <a:r>
              <a:rPr lang="cs-CZ" sz="1600" b="1" dirty="0"/>
              <a:t>cara(c)</a:t>
            </a:r>
            <a:r>
              <a:rPr lang="cs-CZ" sz="1600" b="1" dirty="0" err="1"/>
              <a:t>teres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lápis→os</a:t>
            </a:r>
            <a:r>
              <a:rPr lang="cs-CZ" sz="1600" dirty="0"/>
              <a:t> </a:t>
            </a:r>
            <a:r>
              <a:rPr lang="cs-CZ" sz="1600" b="1" dirty="0"/>
              <a:t>lápis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cônsul→os</a:t>
            </a:r>
            <a:r>
              <a:rPr lang="cs-CZ" sz="1600" dirty="0"/>
              <a:t> </a:t>
            </a:r>
            <a:r>
              <a:rPr lang="cs-CZ" sz="1600" b="1" dirty="0" err="1"/>
              <a:t>cônsules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espécimen→os</a:t>
            </a:r>
            <a:r>
              <a:rPr lang="cs-CZ" sz="1600" dirty="0"/>
              <a:t> </a:t>
            </a:r>
            <a:r>
              <a:rPr lang="cs-CZ" sz="1600" b="1" dirty="0" err="1"/>
              <a:t>especímenes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animal→os</a:t>
            </a:r>
            <a:r>
              <a:rPr lang="cs-CZ" sz="1600" dirty="0"/>
              <a:t> </a:t>
            </a:r>
            <a:r>
              <a:rPr lang="cs-CZ" sz="1600" b="1" dirty="0" err="1"/>
              <a:t>animais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a </a:t>
            </a:r>
            <a:r>
              <a:rPr lang="cs-CZ" sz="1600" dirty="0" err="1"/>
              <a:t>lição→as</a:t>
            </a:r>
            <a:r>
              <a:rPr lang="cs-CZ" sz="1600" dirty="0"/>
              <a:t> </a:t>
            </a:r>
            <a:r>
              <a:rPr lang="cs-CZ" sz="1600" b="1" dirty="0" err="1"/>
              <a:t>lições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vulcão→os</a:t>
            </a:r>
            <a:r>
              <a:rPr lang="cs-CZ" sz="1600" dirty="0"/>
              <a:t> </a:t>
            </a:r>
            <a:r>
              <a:rPr lang="cs-CZ" sz="1600" b="1" dirty="0" err="1"/>
              <a:t>vulcões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papel→os</a:t>
            </a:r>
            <a:r>
              <a:rPr lang="cs-CZ" sz="1600" dirty="0"/>
              <a:t> </a:t>
            </a:r>
            <a:r>
              <a:rPr lang="cs-CZ" sz="1600" b="1" dirty="0" err="1"/>
              <a:t>papéis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hífen→os</a:t>
            </a:r>
            <a:r>
              <a:rPr lang="cs-CZ" sz="1600" dirty="0"/>
              <a:t> </a:t>
            </a:r>
            <a:r>
              <a:rPr lang="cs-CZ" sz="1600" b="1" dirty="0" err="1"/>
              <a:t>hífenes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alemão→os</a:t>
            </a:r>
            <a:r>
              <a:rPr lang="cs-CZ" sz="1600" dirty="0"/>
              <a:t> </a:t>
            </a:r>
            <a:r>
              <a:rPr lang="cs-CZ" sz="1600" b="1" dirty="0" err="1"/>
              <a:t>alemães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barril→os</a:t>
            </a:r>
            <a:r>
              <a:rPr lang="cs-CZ" sz="1600" dirty="0"/>
              <a:t> </a:t>
            </a:r>
            <a:r>
              <a:rPr lang="cs-CZ" sz="1600" b="1" dirty="0" err="1"/>
              <a:t>barris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a </a:t>
            </a:r>
            <a:r>
              <a:rPr lang="cs-CZ" sz="1600" dirty="0" err="1"/>
              <a:t>mão→as</a:t>
            </a:r>
            <a:r>
              <a:rPr lang="cs-CZ" sz="1600" dirty="0"/>
              <a:t> </a:t>
            </a:r>
            <a:r>
              <a:rPr lang="cs-CZ" sz="1600" b="1" dirty="0" err="1"/>
              <a:t>mãos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som→os</a:t>
            </a:r>
            <a:r>
              <a:rPr lang="cs-CZ" sz="1600" dirty="0"/>
              <a:t> </a:t>
            </a:r>
            <a:r>
              <a:rPr lang="cs-CZ" sz="1600" b="1" dirty="0" err="1"/>
              <a:t>sons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funil→os</a:t>
            </a:r>
            <a:r>
              <a:rPr lang="cs-CZ" sz="1600" dirty="0"/>
              <a:t> </a:t>
            </a:r>
            <a:r>
              <a:rPr lang="cs-CZ" sz="1600" b="1" dirty="0" err="1"/>
              <a:t>funis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err="1"/>
              <a:t>órgão→os</a:t>
            </a:r>
            <a:r>
              <a:rPr lang="cs-CZ" sz="1600" dirty="0"/>
              <a:t> </a:t>
            </a:r>
            <a:r>
              <a:rPr lang="cs-CZ" sz="1600" b="1" dirty="0" err="1"/>
              <a:t>órgãos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 o </a:t>
            </a:r>
            <a:r>
              <a:rPr lang="cs-CZ" sz="1600" dirty="0" err="1"/>
              <a:t>atum→os</a:t>
            </a:r>
            <a:r>
              <a:rPr lang="cs-CZ" sz="1600" dirty="0"/>
              <a:t> </a:t>
            </a:r>
            <a:r>
              <a:rPr lang="cs-CZ" sz="1600" b="1" dirty="0" err="1"/>
              <a:t>atuns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réptil→os</a:t>
            </a:r>
            <a:r>
              <a:rPr lang="cs-CZ" sz="1600" dirty="0"/>
              <a:t> </a:t>
            </a:r>
            <a:r>
              <a:rPr lang="cs-CZ" sz="1600" b="1" dirty="0" err="1"/>
              <a:t>répteis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verão→os</a:t>
            </a:r>
            <a:r>
              <a:rPr lang="cs-CZ" sz="1600" dirty="0"/>
              <a:t> </a:t>
            </a:r>
            <a:r>
              <a:rPr lang="cs-CZ" sz="1600" b="1" dirty="0" err="1"/>
              <a:t>verões</a:t>
            </a:r>
            <a:r>
              <a:rPr lang="cs-CZ" sz="1600" dirty="0"/>
              <a:t>,</a:t>
            </a:r>
          </a:p>
          <a:p>
            <a:pPr marL="0" indent="0">
              <a:buNone/>
            </a:pPr>
            <a:r>
              <a:rPr lang="cs-CZ" sz="1600" dirty="0"/>
              <a:t>o  </a:t>
            </a:r>
            <a:r>
              <a:rPr lang="cs-CZ" sz="1600" dirty="0" err="1"/>
              <a:t>coração→os</a:t>
            </a:r>
            <a:r>
              <a:rPr lang="cs-CZ" sz="1600" dirty="0"/>
              <a:t> </a:t>
            </a:r>
            <a:r>
              <a:rPr lang="cs-CZ" sz="1600" b="1" dirty="0" err="1"/>
              <a:t>corações</a:t>
            </a:r>
            <a:r>
              <a:rPr lang="cs-CZ" sz="1600" dirty="0"/>
              <a:t>,  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oásis→os</a:t>
            </a:r>
            <a:r>
              <a:rPr lang="cs-CZ" sz="1600" dirty="0"/>
              <a:t> </a:t>
            </a:r>
            <a:r>
              <a:rPr lang="cs-CZ" sz="1600" b="1" dirty="0" err="1"/>
              <a:t>oásis</a:t>
            </a:r>
            <a:r>
              <a:rPr lang="cs-CZ" sz="1600" dirty="0"/>
              <a:t>,</a:t>
            </a:r>
          </a:p>
          <a:p>
            <a:pPr marL="0" indent="0">
              <a:buNone/>
            </a:pPr>
            <a:r>
              <a:rPr lang="cs-CZ" sz="1600" dirty="0"/>
              <a:t> o </a:t>
            </a:r>
            <a:r>
              <a:rPr lang="cs-CZ" sz="1600" dirty="0" err="1"/>
              <a:t>pão→os</a:t>
            </a:r>
            <a:r>
              <a:rPr lang="cs-CZ" sz="1600" dirty="0"/>
              <a:t> </a:t>
            </a:r>
            <a:r>
              <a:rPr lang="cs-CZ" sz="1600" b="1" dirty="0" err="1"/>
              <a:t>pães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catalão→os</a:t>
            </a:r>
            <a:r>
              <a:rPr lang="cs-CZ" sz="1600" dirty="0"/>
              <a:t> </a:t>
            </a:r>
            <a:r>
              <a:rPr lang="cs-CZ" sz="1600" b="1" dirty="0" err="1"/>
              <a:t>catalães</a:t>
            </a:r>
            <a:r>
              <a:rPr lang="cs-CZ" sz="1600" dirty="0"/>
              <a:t> ,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mal→os</a:t>
            </a:r>
            <a:r>
              <a:rPr lang="cs-CZ" sz="1600" dirty="0"/>
              <a:t> </a:t>
            </a:r>
            <a:r>
              <a:rPr lang="cs-CZ" sz="1600" b="1" dirty="0" err="1"/>
              <a:t>males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botão→os</a:t>
            </a:r>
            <a:r>
              <a:rPr lang="cs-CZ" sz="1600" dirty="0"/>
              <a:t> </a:t>
            </a:r>
            <a:r>
              <a:rPr lang="cs-CZ" sz="1600" b="1" dirty="0" err="1"/>
              <a:t>botões</a:t>
            </a:r>
            <a:r>
              <a:rPr lang="cs-CZ" sz="1600" dirty="0"/>
              <a:t>, 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cidadão→os</a:t>
            </a:r>
            <a:r>
              <a:rPr lang="cs-CZ" sz="1600" dirty="0"/>
              <a:t> </a:t>
            </a:r>
            <a:r>
              <a:rPr lang="cs-CZ" sz="1600" b="1" dirty="0" err="1"/>
              <a:t>cidadãos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tórax→os</a:t>
            </a:r>
            <a:r>
              <a:rPr lang="cs-CZ" sz="1600" dirty="0"/>
              <a:t> </a:t>
            </a:r>
            <a:r>
              <a:rPr lang="cs-CZ" sz="1600" b="1" dirty="0" err="1"/>
              <a:t>tórax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sótão→os</a:t>
            </a:r>
            <a:r>
              <a:rPr lang="cs-CZ" sz="1600" dirty="0"/>
              <a:t> </a:t>
            </a:r>
            <a:r>
              <a:rPr lang="cs-CZ" sz="1600" b="1" dirty="0" err="1"/>
              <a:t>sótãos</a:t>
            </a:r>
            <a:r>
              <a:rPr lang="cs-CZ" sz="1600" dirty="0"/>
              <a:t>,</a:t>
            </a:r>
          </a:p>
          <a:p>
            <a:pPr marL="0" indent="0">
              <a:buNone/>
            </a:pPr>
            <a:r>
              <a:rPr lang="cs-CZ" sz="1600" dirty="0"/>
              <a:t> o </a:t>
            </a:r>
            <a:r>
              <a:rPr lang="cs-CZ" sz="1600" dirty="0" err="1"/>
              <a:t>português→os</a:t>
            </a:r>
            <a:r>
              <a:rPr lang="cs-CZ" sz="1600" dirty="0"/>
              <a:t> </a:t>
            </a:r>
            <a:r>
              <a:rPr lang="cs-CZ" sz="1600" b="1" dirty="0" err="1"/>
              <a:t>portugueses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a </a:t>
            </a:r>
            <a:r>
              <a:rPr lang="cs-CZ" sz="1600" dirty="0" err="1"/>
              <a:t>cal→</a:t>
            </a:r>
            <a:r>
              <a:rPr lang="cs-CZ" sz="1600" b="1" dirty="0" err="1"/>
              <a:t>as</a:t>
            </a:r>
            <a:r>
              <a:rPr lang="cs-CZ" sz="1600" b="1" dirty="0"/>
              <a:t> </a:t>
            </a:r>
            <a:r>
              <a:rPr lang="cs-CZ" sz="1600" b="1" dirty="0" err="1"/>
              <a:t>cais</a:t>
            </a:r>
            <a:r>
              <a:rPr lang="cs-CZ" sz="1600" b="1" dirty="0"/>
              <a:t>/as </a:t>
            </a:r>
            <a:r>
              <a:rPr lang="cs-CZ" sz="1600" b="1" dirty="0" err="1"/>
              <a:t>cales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irmão</a:t>
            </a:r>
            <a:r>
              <a:rPr lang="cs-CZ" sz="1600" dirty="0"/>
              <a:t> →os </a:t>
            </a:r>
            <a:r>
              <a:rPr lang="cs-CZ" sz="1600" b="1" dirty="0" err="1"/>
              <a:t>irmãos</a:t>
            </a:r>
            <a:r>
              <a:rPr lang="cs-CZ" sz="1600" dirty="0"/>
              <a:t>,</a:t>
            </a:r>
          </a:p>
          <a:p>
            <a:pPr marL="0" indent="0">
              <a:buNone/>
            </a:pPr>
            <a:r>
              <a:rPr lang="cs-CZ" sz="1600" dirty="0"/>
              <a:t> o </a:t>
            </a:r>
            <a:r>
              <a:rPr lang="cs-CZ" sz="1600" dirty="0" err="1"/>
              <a:t>papelzinho→os</a:t>
            </a:r>
            <a:r>
              <a:rPr lang="cs-CZ" sz="1600" dirty="0"/>
              <a:t> </a:t>
            </a:r>
            <a:r>
              <a:rPr lang="cs-CZ" sz="1600" b="1" dirty="0" err="1"/>
              <a:t>papéizinhos</a:t>
            </a:r>
            <a:r>
              <a:rPr lang="cs-CZ" sz="1600" dirty="0"/>
              <a:t>,</a:t>
            </a:r>
          </a:p>
          <a:p>
            <a:pPr marL="0" indent="0">
              <a:buNone/>
            </a:pPr>
            <a:r>
              <a:rPr lang="cs-CZ" sz="1600" dirty="0"/>
              <a:t> o </a:t>
            </a:r>
            <a:r>
              <a:rPr lang="cs-CZ" sz="1600" dirty="0" err="1"/>
              <a:t>irmãozinho→os</a:t>
            </a:r>
            <a:r>
              <a:rPr lang="cs-CZ" sz="1600" dirty="0"/>
              <a:t> </a:t>
            </a:r>
            <a:r>
              <a:rPr lang="cs-CZ" sz="1600" b="1" dirty="0" err="1"/>
              <a:t>irmãozinhos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chão→os</a:t>
            </a:r>
            <a:r>
              <a:rPr lang="cs-CZ" sz="1600" dirty="0"/>
              <a:t> </a:t>
            </a:r>
            <a:r>
              <a:rPr lang="cs-CZ" sz="1600" b="1" dirty="0" err="1"/>
              <a:t>chãos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vulcão→os</a:t>
            </a:r>
            <a:r>
              <a:rPr lang="cs-CZ" sz="1600" dirty="0"/>
              <a:t> </a:t>
            </a:r>
            <a:r>
              <a:rPr lang="cs-CZ" sz="1600" b="1" dirty="0" err="1"/>
              <a:t>vulcões</a:t>
            </a:r>
            <a:r>
              <a:rPr lang="cs-CZ" sz="1600" dirty="0"/>
              <a:t>.</a:t>
            </a:r>
          </a:p>
          <a:p>
            <a:pPr marL="0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44362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Singularia</a:t>
            </a:r>
            <a:r>
              <a:rPr lang="cs-CZ" b="1" dirty="0"/>
              <a:t> a pluralia tantum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 </a:t>
            </a:r>
            <a:r>
              <a:rPr lang="cs-CZ" dirty="0"/>
              <a:t>gramatická kategorie čísla nekoresponduje s jeho sémantickým obsahem v následujících případech: </a:t>
            </a:r>
          </a:p>
          <a:p>
            <a:pPr lvl="1" algn="just"/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U</a:t>
            </a:r>
            <a:r>
              <a:rPr lang="cs-CZ" b="1" i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b="1" i="1" u="sng" dirty="0">
                <a:solidFill>
                  <a:schemeClr val="bg2">
                    <a:lumMod val="10000"/>
                  </a:schemeClr>
                </a:solidFill>
              </a:rPr>
              <a:t>pluralia tantum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,  plurálová forma substantiva nemá v opozici žádný singulár a věcně žádné množství nemusí vyjadřovat (v češtině například 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</a:rPr>
              <a:t>nůžky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). </a:t>
            </a:r>
          </a:p>
          <a:p>
            <a:pPr lvl="1" algn="just"/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U </a:t>
            </a:r>
            <a:r>
              <a:rPr lang="cs-CZ" b="1" i="1" u="sng" dirty="0" err="1">
                <a:solidFill>
                  <a:schemeClr val="bg2">
                    <a:lumMod val="10000"/>
                  </a:schemeClr>
                </a:solidFill>
              </a:rPr>
              <a:t>singularia</a:t>
            </a:r>
            <a:r>
              <a:rPr lang="cs-CZ" b="1" i="1" u="sng" dirty="0">
                <a:solidFill>
                  <a:schemeClr val="bg2">
                    <a:lumMod val="10000"/>
                  </a:schemeClr>
                </a:solidFill>
              </a:rPr>
              <a:t> tantum</a:t>
            </a:r>
            <a:r>
              <a:rPr lang="cs-CZ" u="sng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 z různých důvodů plurál vyjádřit nelze </a:t>
            </a:r>
            <a:r>
              <a:rPr lang="cs-CZ" i="1" dirty="0">
                <a:solidFill>
                  <a:schemeClr val="bg2">
                    <a:lumMod val="10000"/>
                  </a:schemeClr>
                </a:solidFill>
              </a:rPr>
              <a:t>(„</a:t>
            </a:r>
            <a:r>
              <a:rPr lang="cs-CZ" i="1" dirty="0" err="1">
                <a:solidFill>
                  <a:schemeClr val="bg2">
                    <a:lumMod val="10000"/>
                  </a:schemeClr>
                </a:solidFill>
              </a:rPr>
              <a:t>paz</a:t>
            </a:r>
            <a:r>
              <a:rPr lang="cs-CZ" i="1" dirty="0">
                <a:solidFill>
                  <a:schemeClr val="bg2">
                    <a:lumMod val="10000"/>
                  </a:schemeClr>
                </a:solidFill>
              </a:rPr>
              <a:t>“-mír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).</a:t>
            </a:r>
          </a:p>
          <a:p>
            <a:pPr lvl="1" algn="just"/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Od těchto dvou případů se liší </a:t>
            </a:r>
            <a:r>
              <a:rPr lang="cs-CZ" b="1" i="1" u="sng" dirty="0">
                <a:solidFill>
                  <a:schemeClr val="bg2">
                    <a:lumMod val="10000"/>
                  </a:schemeClr>
                </a:solidFill>
              </a:rPr>
              <a:t>kolektivum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 (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</a:rPr>
              <a:t>substantivum hromadné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), které označuje neurčitý a tedy nepočitatelný celek (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</a:rPr>
              <a:t>listí, armáda, aristokracie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), který je vyjádřen 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</a:rPr>
              <a:t>sice v singuláru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, ale obsahuje význam 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</a:rPr>
              <a:t>hromadnosti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, tzv. kolektivum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8665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52536" y="0"/>
            <a:ext cx="8512624" cy="104016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Počitatelnost  - sémantická vlastnost substantiv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schopnost být počítán, tedy spojován s číslovkami, popř. členy. Z hlediska počitatelnosti dělíme substantiva na: </a:t>
            </a:r>
          </a:p>
          <a:p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b="1" i="1" dirty="0"/>
              <a:t>Počitatelná</a:t>
            </a:r>
            <a:r>
              <a:rPr lang="cs-CZ" dirty="0"/>
              <a:t> 		(osoby a zvířata)  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i="1" dirty="0"/>
              <a:t>Nepočitatelná	</a:t>
            </a:r>
            <a:r>
              <a:rPr lang="cs-CZ" dirty="0"/>
              <a:t>(látková a abstraktní)</a:t>
            </a:r>
          </a:p>
          <a:p>
            <a:endParaRPr lang="cs-CZ" dirty="0"/>
          </a:p>
          <a:p>
            <a:r>
              <a:rPr lang="cs-CZ" dirty="0"/>
              <a:t>J</a:t>
            </a:r>
            <a:r>
              <a:rPr lang="cs-CZ" b="1" dirty="0"/>
              <a:t>en počitatelná v zásadě umožňují vlastní užití plurálu. </a:t>
            </a:r>
          </a:p>
          <a:p>
            <a:endParaRPr lang="cs-CZ" b="1" dirty="0"/>
          </a:p>
          <a:p>
            <a:r>
              <a:rPr lang="cs-CZ" dirty="0"/>
              <a:t>V některých jazycích se rozdíl ne/počitatelnosti promítá i do existence a užití řad adverbií – </a:t>
            </a:r>
            <a:r>
              <a:rPr lang="cs-CZ" i="1" dirty="0"/>
              <a:t>much </a:t>
            </a:r>
            <a:r>
              <a:rPr lang="cs-CZ" i="1" dirty="0" err="1"/>
              <a:t>water</a:t>
            </a:r>
            <a:r>
              <a:rPr lang="cs-CZ" i="1" dirty="0"/>
              <a:t> x many </a:t>
            </a:r>
            <a:r>
              <a:rPr lang="cs-CZ" i="1" dirty="0" err="1"/>
              <a:t>books</a:t>
            </a:r>
            <a:r>
              <a:rPr lang="cs-CZ" dirty="0"/>
              <a:t>.“ V portugalštině se bude promítat do použití členu: </a:t>
            </a:r>
            <a:r>
              <a:rPr lang="cs-CZ" dirty="0" err="1"/>
              <a:t>água</a:t>
            </a:r>
            <a:r>
              <a:rPr lang="cs-CZ" dirty="0"/>
              <a:t> (voda jako látka) versus a </a:t>
            </a:r>
            <a:r>
              <a:rPr lang="cs-CZ" dirty="0" err="1"/>
              <a:t>água</a:t>
            </a:r>
            <a:r>
              <a:rPr lang="cs-CZ" dirty="0"/>
              <a:t> (omezené kvantum vody dáno kontextově)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189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Gramatická kategorie čísla v portugalštině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 portugalštině existuje </a:t>
            </a:r>
            <a:r>
              <a:rPr lang="cs-CZ" b="1" dirty="0"/>
              <a:t>číslo jednotné a číslo množné</a:t>
            </a:r>
          </a:p>
          <a:p>
            <a:r>
              <a:rPr lang="cs-CZ" b="1" dirty="0"/>
              <a:t>jednotné číslo </a:t>
            </a:r>
            <a:r>
              <a:rPr lang="cs-CZ" dirty="0"/>
              <a:t>nevyžaduje žádnou koncovku vyjadřující shodu</a:t>
            </a:r>
          </a:p>
          <a:p>
            <a:r>
              <a:rPr lang="cs-CZ" b="1" dirty="0"/>
              <a:t>množné číslo </a:t>
            </a:r>
            <a:r>
              <a:rPr lang="cs-CZ" dirty="0"/>
              <a:t>vyžaduje exponent </a:t>
            </a:r>
            <a:r>
              <a:rPr lang="cs-CZ" i="1" dirty="0"/>
              <a:t>–s, -es, -</a:t>
            </a:r>
            <a:r>
              <a:rPr lang="cs-CZ" i="1" dirty="0" err="1"/>
              <a:t>ns</a:t>
            </a:r>
            <a:r>
              <a:rPr lang="cs-CZ" i="1" dirty="0"/>
              <a:t>, -</a:t>
            </a:r>
            <a:r>
              <a:rPr lang="cs-CZ" i="1" dirty="0" err="1"/>
              <a:t>ães</a:t>
            </a:r>
            <a:r>
              <a:rPr lang="cs-CZ" i="1" dirty="0"/>
              <a:t>, -</a:t>
            </a:r>
            <a:r>
              <a:rPr lang="cs-CZ" i="1" dirty="0" err="1"/>
              <a:t>ãos</a:t>
            </a:r>
            <a:r>
              <a:rPr lang="cs-CZ" i="1" dirty="0"/>
              <a:t>, -</a:t>
            </a:r>
            <a:r>
              <a:rPr lang="cs-CZ" i="1" dirty="0" err="1"/>
              <a:t>ões</a:t>
            </a:r>
            <a:r>
              <a:rPr lang="cs-CZ" i="1" dirty="0"/>
              <a:t>, -.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Někdy je navíc plurál podstatných jmen </a:t>
            </a:r>
            <a:r>
              <a:rPr lang="cs-CZ" b="1" dirty="0"/>
              <a:t>doprovázen i fonetickou změnou vokalické kvality</a:t>
            </a:r>
            <a:r>
              <a:rPr lang="cs-CZ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1135812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Pravidla o tvoření množného čísla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 alomorf plurálu  se odvíjí od </a:t>
            </a:r>
            <a:r>
              <a:rPr lang="cs-CZ" b="1" dirty="0"/>
              <a:t>tvaru</a:t>
            </a:r>
            <a:r>
              <a:rPr lang="cs-CZ" dirty="0"/>
              <a:t> </a:t>
            </a:r>
            <a:r>
              <a:rPr lang="cs-CZ" b="1" dirty="0"/>
              <a:t>v jednotném čísle</a:t>
            </a:r>
          </a:p>
          <a:p>
            <a:r>
              <a:rPr lang="cs-CZ" b="1" dirty="0"/>
              <a:t>Podle zakončení na:</a:t>
            </a:r>
          </a:p>
          <a:p>
            <a:pPr lvl="1"/>
            <a:r>
              <a:rPr lang="cs-CZ" b="1" dirty="0">
                <a:solidFill>
                  <a:srgbClr val="00B050"/>
                </a:solidFill>
              </a:rPr>
              <a:t>samohlásku či diftong:                   </a:t>
            </a:r>
            <a:r>
              <a:rPr lang="cs-CZ" b="1" i="1" dirty="0">
                <a:solidFill>
                  <a:srgbClr val="00B050"/>
                </a:solidFill>
              </a:rPr>
              <a:t>-s</a:t>
            </a:r>
          </a:p>
          <a:p>
            <a:pPr lvl="1"/>
            <a:r>
              <a:rPr lang="cs-CZ" b="1" i="1" dirty="0">
                <a:solidFill>
                  <a:srgbClr val="00B050"/>
                </a:solidFill>
              </a:rPr>
              <a:t>m:             - </a:t>
            </a:r>
            <a:r>
              <a:rPr lang="cs-CZ" b="1" i="1" dirty="0" err="1">
                <a:solidFill>
                  <a:srgbClr val="00B050"/>
                </a:solidFill>
              </a:rPr>
              <a:t>ns</a:t>
            </a:r>
            <a:endParaRPr lang="cs-CZ" b="1" i="1" dirty="0">
              <a:solidFill>
                <a:srgbClr val="00B050"/>
              </a:solidFill>
            </a:endParaRPr>
          </a:p>
          <a:p>
            <a:pPr lvl="1"/>
            <a:r>
              <a:rPr lang="pt-PT" b="1" i="1" dirty="0" err="1">
                <a:solidFill>
                  <a:srgbClr val="00B050"/>
                </a:solidFill>
              </a:rPr>
              <a:t>ão</a:t>
            </a:r>
            <a:r>
              <a:rPr lang="pt-PT" b="1" i="1" dirty="0">
                <a:solidFill>
                  <a:srgbClr val="00B050"/>
                </a:solidFill>
              </a:rPr>
              <a:t>:</a:t>
            </a:r>
            <a:r>
              <a:rPr lang="cs-CZ" b="1" i="1" dirty="0">
                <a:solidFill>
                  <a:srgbClr val="00B050"/>
                </a:solidFill>
              </a:rPr>
              <a:t>            </a:t>
            </a:r>
            <a:r>
              <a:rPr lang="pt-PT" b="1" i="1" dirty="0">
                <a:solidFill>
                  <a:srgbClr val="00B050"/>
                </a:solidFill>
              </a:rPr>
              <a:t> - ãos, ões, ães</a:t>
            </a:r>
          </a:p>
          <a:p>
            <a:pPr lvl="1"/>
            <a:r>
              <a:rPr lang="pt-PT" b="1" dirty="0">
                <a:solidFill>
                  <a:srgbClr val="00B050"/>
                </a:solidFill>
              </a:rPr>
              <a:t>souhlásku</a:t>
            </a:r>
            <a:r>
              <a:rPr lang="pt-PT" b="1" i="1" dirty="0">
                <a:solidFill>
                  <a:srgbClr val="00B050"/>
                </a:solidFill>
              </a:rPr>
              <a:t> –n, -r, -s –z:</a:t>
            </a:r>
            <a:r>
              <a:rPr lang="cs-CZ" b="1" i="1" dirty="0">
                <a:solidFill>
                  <a:srgbClr val="00B050"/>
                </a:solidFill>
              </a:rPr>
              <a:t>               </a:t>
            </a:r>
            <a:r>
              <a:rPr lang="pt-PT" b="1" i="1" dirty="0">
                <a:solidFill>
                  <a:srgbClr val="00B050"/>
                </a:solidFill>
              </a:rPr>
              <a:t> es</a:t>
            </a:r>
          </a:p>
          <a:p>
            <a:pPr lvl="1"/>
            <a:r>
              <a:rPr lang="pt-PT" b="1" dirty="0">
                <a:solidFill>
                  <a:srgbClr val="00B050"/>
                </a:solidFill>
              </a:rPr>
              <a:t>souhlásku</a:t>
            </a:r>
            <a:r>
              <a:rPr lang="pt-PT" b="1" i="1" dirty="0">
                <a:solidFill>
                  <a:srgbClr val="00B050"/>
                </a:solidFill>
              </a:rPr>
              <a:t> –s,  x</a:t>
            </a:r>
            <a:r>
              <a:rPr lang="cs-CZ" b="1" i="1" dirty="0">
                <a:solidFill>
                  <a:srgbClr val="00B050"/>
                </a:solidFill>
              </a:rPr>
              <a:t>:                -nulový exponent</a:t>
            </a:r>
            <a:endParaRPr lang="pt-PT" b="1" i="1" dirty="0">
              <a:solidFill>
                <a:srgbClr val="00B050"/>
              </a:solidFill>
            </a:endParaRPr>
          </a:p>
          <a:p>
            <a:pPr lvl="1"/>
            <a:r>
              <a:rPr lang="cs-CZ" b="1" i="1" dirty="0">
                <a:solidFill>
                  <a:srgbClr val="00B050"/>
                </a:solidFill>
              </a:rPr>
              <a:t>-</a:t>
            </a:r>
            <a:r>
              <a:rPr lang="pt-PT" b="1" i="1" dirty="0">
                <a:solidFill>
                  <a:srgbClr val="00B050"/>
                </a:solidFill>
              </a:rPr>
              <a:t>al, -ol, -</a:t>
            </a:r>
            <a:r>
              <a:rPr lang="pt-PT" b="1" i="1" dirty="0" err="1">
                <a:solidFill>
                  <a:srgbClr val="00B050"/>
                </a:solidFill>
              </a:rPr>
              <a:t>ul</a:t>
            </a:r>
            <a:r>
              <a:rPr lang="pt-PT" b="1" i="1" dirty="0">
                <a:solidFill>
                  <a:srgbClr val="00B050"/>
                </a:solidFill>
              </a:rPr>
              <a:t>:</a:t>
            </a:r>
            <a:r>
              <a:rPr lang="cs-CZ" b="1" i="1" dirty="0">
                <a:solidFill>
                  <a:srgbClr val="00B050"/>
                </a:solidFill>
              </a:rPr>
              <a:t>          </a:t>
            </a:r>
            <a:r>
              <a:rPr lang="pt-PT" b="1" i="1" dirty="0">
                <a:solidFill>
                  <a:srgbClr val="00B050"/>
                </a:solidFill>
              </a:rPr>
              <a:t> </a:t>
            </a:r>
            <a:r>
              <a:rPr lang="cs-CZ" b="1" i="1" dirty="0">
                <a:solidFill>
                  <a:srgbClr val="00B050"/>
                </a:solidFill>
              </a:rPr>
              <a:t>  </a:t>
            </a:r>
            <a:r>
              <a:rPr lang="pt-PT" b="1" i="1" dirty="0">
                <a:solidFill>
                  <a:srgbClr val="00B050"/>
                </a:solidFill>
              </a:rPr>
              <a:t>- ais, óis, uis</a:t>
            </a:r>
          </a:p>
          <a:p>
            <a:pPr lvl="1"/>
            <a:r>
              <a:rPr lang="cs-CZ" b="1" i="1" dirty="0">
                <a:solidFill>
                  <a:srgbClr val="00B050"/>
                </a:solidFill>
              </a:rPr>
              <a:t>-</a:t>
            </a:r>
            <a:r>
              <a:rPr lang="pt-PT" b="1" i="1" dirty="0" err="1">
                <a:solidFill>
                  <a:srgbClr val="00B050"/>
                </a:solidFill>
              </a:rPr>
              <a:t>il</a:t>
            </a:r>
            <a:r>
              <a:rPr lang="cs-CZ" b="1" i="1" dirty="0">
                <a:solidFill>
                  <a:srgbClr val="00B050"/>
                </a:solidFill>
              </a:rPr>
              <a:t>:               </a:t>
            </a:r>
            <a:r>
              <a:rPr lang="pt-PT" b="1" i="1" dirty="0">
                <a:solidFill>
                  <a:srgbClr val="00B050"/>
                </a:solidFill>
              </a:rPr>
              <a:t> – is, éis</a:t>
            </a:r>
          </a:p>
          <a:p>
            <a:pPr marL="274320" lvl="1" indent="0">
              <a:buNone/>
            </a:pPr>
            <a:endParaRPr lang="cs-CZ" b="1" dirty="0"/>
          </a:p>
          <a:p>
            <a:r>
              <a:rPr lang="cs-CZ" b="1" dirty="0">
                <a:solidFill>
                  <a:schemeClr val="tx1"/>
                </a:solidFill>
              </a:rPr>
              <a:t>Měnící se výslovnost </a:t>
            </a:r>
            <a:r>
              <a:rPr lang="cs-CZ" b="1" i="1" dirty="0">
                <a:solidFill>
                  <a:schemeClr val="tx1"/>
                </a:solidFill>
              </a:rPr>
              <a:t>u </a:t>
            </a:r>
            <a:r>
              <a:rPr lang="cs-CZ" b="1" i="1" dirty="0">
                <a:solidFill>
                  <a:srgbClr val="00B050"/>
                </a:solidFill>
              </a:rPr>
              <a:t>o</a:t>
            </a:r>
          </a:p>
          <a:p>
            <a:pPr lvl="1"/>
            <a:endParaRPr lang="cs-CZ" b="1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32D90CC5-11D0-473A-9546-50D04614274C}"/>
              </a:ext>
            </a:extLst>
          </p:cNvPr>
          <p:cNvSpPr/>
          <p:nvPr/>
        </p:nvSpPr>
        <p:spPr>
          <a:xfrm>
            <a:off x="3995936" y="2852936"/>
            <a:ext cx="762384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88532A61-0172-4529-A7EE-0C27DBCD2EC1}"/>
              </a:ext>
            </a:extLst>
          </p:cNvPr>
          <p:cNvSpPr/>
          <p:nvPr/>
        </p:nvSpPr>
        <p:spPr>
          <a:xfrm>
            <a:off x="1403648" y="3158250"/>
            <a:ext cx="762384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9FEC34A2-DEC4-4F8E-B820-C7F327B2CF3E}"/>
              </a:ext>
            </a:extLst>
          </p:cNvPr>
          <p:cNvSpPr/>
          <p:nvPr/>
        </p:nvSpPr>
        <p:spPr>
          <a:xfrm>
            <a:off x="1427852" y="3500056"/>
            <a:ext cx="762384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5A203CDC-0DA1-42C3-9A34-488BD0772325}"/>
              </a:ext>
            </a:extLst>
          </p:cNvPr>
          <p:cNvSpPr/>
          <p:nvPr/>
        </p:nvSpPr>
        <p:spPr>
          <a:xfrm>
            <a:off x="3995552" y="3815947"/>
            <a:ext cx="762384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D7AEAE0D-903E-4EC3-80A7-8460AEAACF57}"/>
              </a:ext>
            </a:extLst>
          </p:cNvPr>
          <p:cNvSpPr/>
          <p:nvPr/>
        </p:nvSpPr>
        <p:spPr>
          <a:xfrm>
            <a:off x="1259632" y="4799552"/>
            <a:ext cx="762384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FCDCAC56-827B-4B67-BB4C-84DC434CED89}"/>
              </a:ext>
            </a:extLst>
          </p:cNvPr>
          <p:cNvSpPr/>
          <p:nvPr/>
        </p:nvSpPr>
        <p:spPr>
          <a:xfrm>
            <a:off x="2339752" y="4509120"/>
            <a:ext cx="762384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E72BD224-0799-4741-AD3E-84196DF5ADF8}"/>
              </a:ext>
            </a:extLst>
          </p:cNvPr>
          <p:cNvSpPr/>
          <p:nvPr/>
        </p:nvSpPr>
        <p:spPr>
          <a:xfrm>
            <a:off x="3233168" y="4178824"/>
            <a:ext cx="762384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028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Podstatná a přídavná jména zakončená na </a:t>
            </a:r>
            <a:r>
              <a:rPr lang="cs-CZ" b="1" dirty="0">
                <a:solidFill>
                  <a:srgbClr val="00B050"/>
                </a:solidFill>
              </a:rPr>
              <a:t>samohlásku či diftong</a:t>
            </a:r>
            <a:r>
              <a:rPr lang="cs-CZ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tvoří množné číslo pomocí připojení nominální koncovky </a:t>
            </a:r>
            <a:r>
              <a:rPr lang="cs-CZ" b="1" i="1" dirty="0"/>
              <a:t>-s:</a:t>
            </a:r>
            <a:r>
              <a:rPr lang="cs-CZ" dirty="0"/>
              <a:t>  </a:t>
            </a:r>
          </a:p>
          <a:p>
            <a:endParaRPr lang="cs-CZ" dirty="0"/>
          </a:p>
          <a:p>
            <a:pPr marL="548640" lvl="2" indent="0">
              <a:buNone/>
            </a:pPr>
            <a:r>
              <a:rPr lang="cs-CZ" sz="2400" i="1" dirty="0" err="1"/>
              <a:t>gat</a:t>
            </a:r>
            <a:r>
              <a:rPr lang="cs-CZ" sz="2400" i="1" dirty="0" err="1">
                <a:solidFill>
                  <a:srgbClr val="00B050"/>
                </a:solidFill>
              </a:rPr>
              <a:t>o</a:t>
            </a:r>
            <a:r>
              <a:rPr lang="cs-CZ" sz="2400" i="1" dirty="0"/>
              <a:t> – </a:t>
            </a:r>
            <a:r>
              <a:rPr lang="cs-CZ" sz="2400" i="1" dirty="0" err="1"/>
              <a:t>gato</a:t>
            </a:r>
            <a:r>
              <a:rPr lang="cs-CZ" sz="2400" b="1" i="1" dirty="0" err="1">
                <a:solidFill>
                  <a:srgbClr val="00B050"/>
                </a:solidFill>
              </a:rPr>
              <a:t>s</a:t>
            </a:r>
            <a:r>
              <a:rPr lang="cs-CZ" sz="2400" b="1" i="1" dirty="0"/>
              <a:t> </a:t>
            </a:r>
            <a:r>
              <a:rPr lang="cs-CZ" sz="2400" i="1" dirty="0"/>
              <a:t>(kocour, -</a:t>
            </a:r>
            <a:r>
              <a:rPr lang="cs-CZ" sz="2400" i="1" dirty="0" err="1"/>
              <a:t>ři</a:t>
            </a:r>
            <a:r>
              <a:rPr lang="cs-CZ" sz="2400" i="1" dirty="0"/>
              <a:t>) </a:t>
            </a:r>
          </a:p>
          <a:p>
            <a:pPr marL="548640" lvl="2" indent="0">
              <a:buNone/>
            </a:pPr>
            <a:r>
              <a:rPr lang="cs-CZ" sz="2400" i="1" dirty="0" err="1"/>
              <a:t>gat</a:t>
            </a:r>
            <a:r>
              <a:rPr lang="cs-CZ" sz="2400" i="1" dirty="0" err="1">
                <a:solidFill>
                  <a:srgbClr val="00B050"/>
                </a:solidFill>
              </a:rPr>
              <a:t>a</a:t>
            </a:r>
            <a:r>
              <a:rPr lang="cs-CZ" sz="2400" i="1" dirty="0"/>
              <a:t> – </a:t>
            </a:r>
            <a:r>
              <a:rPr lang="cs-CZ" sz="2400" i="1" dirty="0" err="1"/>
              <a:t>gata</a:t>
            </a:r>
            <a:r>
              <a:rPr lang="cs-CZ" sz="2400" b="1" i="1" dirty="0" err="1">
                <a:solidFill>
                  <a:srgbClr val="00B050"/>
                </a:solidFill>
              </a:rPr>
              <a:t>s</a:t>
            </a:r>
            <a:r>
              <a:rPr lang="cs-CZ" sz="2400" i="1" dirty="0"/>
              <a:t> (kočka,-y)</a:t>
            </a:r>
            <a:r>
              <a:rPr lang="cs-CZ" sz="2400" b="1" i="1" dirty="0"/>
              <a:t>  </a:t>
            </a:r>
          </a:p>
          <a:p>
            <a:pPr marL="548640" lvl="2" indent="0">
              <a:buNone/>
            </a:pPr>
            <a:r>
              <a:rPr lang="cs-CZ" sz="2400" i="1" dirty="0"/>
              <a:t>per</a:t>
            </a:r>
            <a:r>
              <a:rPr lang="cs-CZ" sz="2400" i="1" dirty="0">
                <a:solidFill>
                  <a:srgbClr val="00B050"/>
                </a:solidFill>
              </a:rPr>
              <a:t>u</a:t>
            </a:r>
            <a:r>
              <a:rPr lang="cs-CZ" sz="2400" i="1" dirty="0"/>
              <a:t> – </a:t>
            </a:r>
            <a:r>
              <a:rPr lang="cs-CZ" sz="2400" i="1" dirty="0" err="1"/>
              <a:t>peru</a:t>
            </a:r>
            <a:r>
              <a:rPr lang="cs-CZ" sz="2400" b="1" i="1" dirty="0" err="1">
                <a:solidFill>
                  <a:srgbClr val="00B050"/>
                </a:solidFill>
              </a:rPr>
              <a:t>s</a:t>
            </a:r>
            <a:r>
              <a:rPr lang="cs-CZ" sz="2400" i="1" dirty="0"/>
              <a:t> (krocan,-i)  </a:t>
            </a:r>
          </a:p>
          <a:p>
            <a:pPr marL="548640" lvl="2" indent="0">
              <a:buNone/>
            </a:pPr>
            <a:r>
              <a:rPr lang="cs-CZ" sz="2400" i="1" dirty="0" err="1"/>
              <a:t>irm</a:t>
            </a:r>
            <a:r>
              <a:rPr lang="cs-CZ" sz="2400" i="1" dirty="0" err="1">
                <a:solidFill>
                  <a:srgbClr val="00B050"/>
                </a:solidFill>
              </a:rPr>
              <a:t>ã</a:t>
            </a:r>
            <a:r>
              <a:rPr lang="cs-CZ" sz="2400" i="1" dirty="0"/>
              <a:t> – </a:t>
            </a:r>
            <a:r>
              <a:rPr lang="cs-CZ" sz="2400" i="1" dirty="0" err="1"/>
              <a:t>irmã</a:t>
            </a:r>
            <a:r>
              <a:rPr lang="cs-CZ" sz="2400" b="1" i="1" dirty="0" err="1">
                <a:solidFill>
                  <a:srgbClr val="00B050"/>
                </a:solidFill>
              </a:rPr>
              <a:t>s</a:t>
            </a:r>
            <a:r>
              <a:rPr lang="cs-CZ" sz="2400" b="1" i="1" dirty="0"/>
              <a:t> </a:t>
            </a:r>
            <a:r>
              <a:rPr lang="cs-CZ" sz="2400" i="1" dirty="0"/>
              <a:t>(sestra,-y), </a:t>
            </a:r>
          </a:p>
          <a:p>
            <a:pPr marL="548640" lvl="2" indent="0">
              <a:buNone/>
            </a:pPr>
            <a:r>
              <a:rPr lang="cs-CZ" sz="2400" i="1" dirty="0" err="1"/>
              <a:t>p</a:t>
            </a:r>
            <a:r>
              <a:rPr lang="cs-CZ" sz="2400" i="1" dirty="0" err="1">
                <a:solidFill>
                  <a:srgbClr val="00B050"/>
                </a:solidFill>
              </a:rPr>
              <a:t>ai</a:t>
            </a:r>
            <a:r>
              <a:rPr lang="cs-CZ" sz="2400" i="1" dirty="0"/>
              <a:t> –</a:t>
            </a:r>
            <a:r>
              <a:rPr lang="cs-CZ" sz="2400" i="1" dirty="0" err="1"/>
              <a:t>pai</a:t>
            </a:r>
            <a:r>
              <a:rPr lang="cs-CZ" sz="2400" b="1" i="1" dirty="0" err="1">
                <a:solidFill>
                  <a:srgbClr val="00B050"/>
                </a:solidFill>
              </a:rPr>
              <a:t>s</a:t>
            </a:r>
            <a:r>
              <a:rPr lang="cs-CZ" sz="2400" i="1" dirty="0"/>
              <a:t> (otec – rodiče)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8927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Podstatná a přídavná jména zakončená </a:t>
            </a:r>
            <a:br>
              <a:rPr lang="cs-CZ" dirty="0"/>
            </a:br>
            <a:r>
              <a:rPr lang="cs-CZ" dirty="0"/>
              <a:t>na </a:t>
            </a:r>
            <a:r>
              <a:rPr lang="cs-CZ" b="1" i="1" dirty="0"/>
              <a:t>-m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i="1" dirty="0"/>
              <a:t>M</a:t>
            </a:r>
            <a:r>
              <a:rPr lang="cs-CZ" dirty="0"/>
              <a:t> se mění na</a:t>
            </a:r>
            <a:r>
              <a:rPr lang="cs-CZ" i="1" dirty="0"/>
              <a:t> </a:t>
            </a:r>
            <a:r>
              <a:rPr lang="cs-CZ" b="1" i="1" dirty="0"/>
              <a:t>NS</a:t>
            </a:r>
            <a:r>
              <a:rPr lang="cs-CZ" b="1" dirty="0"/>
              <a:t>: </a:t>
            </a:r>
          </a:p>
          <a:p>
            <a:r>
              <a:rPr lang="cs-CZ" i="1" dirty="0" err="1"/>
              <a:t>armazé</a:t>
            </a:r>
            <a:r>
              <a:rPr lang="cs-CZ" b="1" i="1" dirty="0" err="1">
                <a:highlight>
                  <a:srgbClr val="00FF00"/>
                </a:highlight>
              </a:rPr>
              <a:t>m</a:t>
            </a:r>
            <a:r>
              <a:rPr lang="cs-CZ" i="1" dirty="0"/>
              <a:t> – </a:t>
            </a:r>
            <a:r>
              <a:rPr lang="cs-CZ" i="1" dirty="0" err="1"/>
              <a:t>armazé</a:t>
            </a:r>
            <a:r>
              <a:rPr lang="cs-CZ" b="1" i="1" dirty="0" err="1">
                <a:highlight>
                  <a:srgbClr val="00FF00"/>
                </a:highlight>
              </a:rPr>
              <a:t>ns</a:t>
            </a:r>
            <a:r>
              <a:rPr lang="cs-CZ" i="1" dirty="0"/>
              <a:t> (sklad,-y)</a:t>
            </a:r>
          </a:p>
          <a:p>
            <a:endParaRPr lang="cs-CZ" i="1" dirty="0"/>
          </a:p>
          <a:p>
            <a:pPr marL="548640" lvl="2" indent="0">
              <a:buNone/>
            </a:pPr>
            <a:r>
              <a:rPr lang="cs-CZ" sz="2400" i="1" dirty="0" err="1"/>
              <a:t>ite</a:t>
            </a:r>
            <a:r>
              <a:rPr lang="cs-CZ" sz="2400" b="1" i="1" dirty="0" err="1">
                <a:solidFill>
                  <a:srgbClr val="00B050"/>
                </a:solidFill>
              </a:rPr>
              <a:t>m</a:t>
            </a:r>
            <a:r>
              <a:rPr lang="cs-CZ" sz="2400" i="1" dirty="0"/>
              <a:t> 	– </a:t>
            </a:r>
            <a:r>
              <a:rPr lang="cs-CZ" sz="2400" i="1" dirty="0" err="1"/>
              <a:t>ite</a:t>
            </a:r>
            <a:r>
              <a:rPr lang="cs-CZ" sz="2400" b="1" i="1" dirty="0" err="1">
                <a:solidFill>
                  <a:srgbClr val="00B050"/>
                </a:solidFill>
              </a:rPr>
              <a:t>ns</a:t>
            </a:r>
            <a:r>
              <a:rPr lang="cs-CZ" sz="2400" i="1" dirty="0"/>
              <a:t> (položka,-y)</a:t>
            </a:r>
          </a:p>
          <a:p>
            <a:pPr marL="548640" lvl="2" indent="0">
              <a:buNone/>
            </a:pPr>
            <a:r>
              <a:rPr lang="cs-CZ" sz="2400" i="1" dirty="0" err="1"/>
              <a:t>jardi</a:t>
            </a:r>
            <a:r>
              <a:rPr lang="cs-CZ" sz="2400" b="1" i="1" dirty="0" err="1">
                <a:solidFill>
                  <a:srgbClr val="00B050"/>
                </a:solidFill>
              </a:rPr>
              <a:t>m</a:t>
            </a:r>
            <a:r>
              <a:rPr lang="cs-CZ" sz="2400" i="1" dirty="0"/>
              <a:t> 	– </a:t>
            </a:r>
            <a:r>
              <a:rPr lang="cs-CZ" sz="2400" i="1" dirty="0" err="1"/>
              <a:t>jardi</a:t>
            </a:r>
            <a:r>
              <a:rPr lang="cs-CZ" sz="2400" b="1" i="1" dirty="0" err="1">
                <a:solidFill>
                  <a:srgbClr val="00B050"/>
                </a:solidFill>
              </a:rPr>
              <a:t>ns</a:t>
            </a:r>
            <a:r>
              <a:rPr lang="cs-CZ" sz="2400" b="1" i="1" dirty="0"/>
              <a:t> </a:t>
            </a:r>
            <a:r>
              <a:rPr lang="cs-CZ" sz="2400" i="1" dirty="0"/>
              <a:t>(zahrada,-y)</a:t>
            </a:r>
          </a:p>
          <a:p>
            <a:pPr marL="548640" lvl="2" indent="0">
              <a:buNone/>
            </a:pPr>
            <a:r>
              <a:rPr lang="cs-CZ" sz="2400" i="1" dirty="0" err="1"/>
              <a:t>bombo</a:t>
            </a:r>
            <a:r>
              <a:rPr lang="cs-CZ" sz="2400" b="1" i="1" dirty="0" err="1">
                <a:solidFill>
                  <a:srgbClr val="00B050"/>
                </a:solidFill>
              </a:rPr>
              <a:t>m</a:t>
            </a:r>
            <a:r>
              <a:rPr lang="cs-CZ" sz="2400" i="1" dirty="0"/>
              <a:t> – </a:t>
            </a:r>
            <a:r>
              <a:rPr lang="cs-CZ" sz="2400" i="1" dirty="0" err="1"/>
              <a:t>bombo</a:t>
            </a:r>
            <a:r>
              <a:rPr lang="cs-CZ" sz="2400" b="1" i="1" dirty="0" err="1">
                <a:solidFill>
                  <a:srgbClr val="00B050"/>
                </a:solidFill>
              </a:rPr>
              <a:t>ns</a:t>
            </a:r>
            <a:endParaRPr lang="cs-CZ" sz="24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400" i="1" dirty="0" err="1"/>
              <a:t>álbu</a:t>
            </a:r>
            <a:r>
              <a:rPr lang="cs-CZ" sz="2400" b="1" i="1" dirty="0" err="1">
                <a:solidFill>
                  <a:srgbClr val="00B050"/>
                </a:solidFill>
              </a:rPr>
              <a:t>m</a:t>
            </a:r>
            <a:r>
              <a:rPr lang="cs-CZ" sz="2400" i="1" dirty="0"/>
              <a:t> 	– </a:t>
            </a:r>
            <a:r>
              <a:rPr lang="cs-CZ" sz="2400" i="1" dirty="0" err="1"/>
              <a:t>álbu</a:t>
            </a:r>
            <a:r>
              <a:rPr lang="cs-CZ" sz="2400" b="1" i="1" dirty="0" err="1">
                <a:solidFill>
                  <a:srgbClr val="00B050"/>
                </a:solidFill>
              </a:rPr>
              <a:t>ns</a:t>
            </a:r>
            <a:endParaRPr lang="cs-CZ" sz="24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400" i="1" dirty="0"/>
              <a:t> </a:t>
            </a:r>
            <a:r>
              <a:rPr lang="cs-CZ" sz="2400" i="1" dirty="0" err="1"/>
              <a:t>jeju</a:t>
            </a:r>
            <a:r>
              <a:rPr lang="cs-CZ" sz="2400" b="1" i="1" dirty="0" err="1">
                <a:solidFill>
                  <a:srgbClr val="00B050"/>
                </a:solidFill>
              </a:rPr>
              <a:t>m</a:t>
            </a:r>
            <a:r>
              <a:rPr lang="cs-CZ" sz="2400" i="1" dirty="0"/>
              <a:t> 	– </a:t>
            </a:r>
            <a:r>
              <a:rPr lang="cs-CZ" sz="2400" i="1" dirty="0" err="1"/>
              <a:t>jeju</a:t>
            </a:r>
            <a:r>
              <a:rPr lang="cs-CZ" sz="2400" b="1" i="1" dirty="0" err="1">
                <a:solidFill>
                  <a:srgbClr val="00B050"/>
                </a:solidFill>
              </a:rPr>
              <a:t>ns</a:t>
            </a:r>
            <a:r>
              <a:rPr lang="cs-CZ" sz="2400" i="1" dirty="0"/>
              <a:t> (půst,-y).</a:t>
            </a:r>
            <a:endParaRPr lang="cs-CZ" sz="2400" dirty="0"/>
          </a:p>
          <a:p>
            <a:pPr marL="548640" lvl="2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97318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203</TotalTime>
  <Words>2625</Words>
  <Application>Microsoft Office PowerPoint</Application>
  <PresentationFormat>Předvádění na obrazovce (4:3)</PresentationFormat>
  <Paragraphs>358</Paragraphs>
  <Slides>33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Calibri</vt:lpstr>
      <vt:lpstr>Georgia</vt:lpstr>
      <vt:lpstr>Wingdings</vt:lpstr>
      <vt:lpstr>Wingdings 2</vt:lpstr>
      <vt:lpstr>Administrativní</vt:lpstr>
      <vt:lpstr>MORFOLOGIE  PODSTATNÁ JMÉNA  -MNOŽNÉ ČÍSLO</vt:lpstr>
      <vt:lpstr>. Gramatická kategorie čísla – numerus obecné informace</vt:lpstr>
      <vt:lpstr>Další možnosti vyjádření množného čísla (obecně)</vt:lpstr>
      <vt:lpstr>Singularia a pluralia tantum</vt:lpstr>
      <vt:lpstr>Počitatelnost  - sémantická vlastnost substantiv</vt:lpstr>
      <vt:lpstr>Gramatická kategorie čísla v portugalštině</vt:lpstr>
      <vt:lpstr>Pravidla o tvoření množného čísla </vt:lpstr>
      <vt:lpstr>Podstatná a přídavná jména zakončená na samohlásku či diftong </vt:lpstr>
      <vt:lpstr>Podstatná a přídavná jména zakončená  na -m </vt:lpstr>
      <vt:lpstr>Podstatná jména zakončená   na -ão      ãos </vt:lpstr>
      <vt:lpstr>U substantiv zakončený na ão si lze pomoct také španělštinou </vt:lpstr>
      <vt:lpstr>Podstatná jména zakončená   na -ão      ães </vt:lpstr>
      <vt:lpstr>U substantiv zakončený na ão si lze pomoct opět španělštinou </vt:lpstr>
      <vt:lpstr>Podstatná jména zakončená   na -ão      ões (v90%)</vt:lpstr>
      <vt:lpstr>U substantiv zakončený na ão platí také analogie se španělštinou:</vt:lpstr>
      <vt:lpstr> Některá podstatná jména (není jich mnoho) zakončená   na –ão – mají v plurálu více možností</vt:lpstr>
      <vt:lpstr>Podstatná jména zakončená   na –n, -r-, s-, z      -es</vt:lpstr>
      <vt:lpstr>Paroxytona  zakončená   na –x, -s      zůstávají stejná</vt:lpstr>
      <vt:lpstr>Podstatná jména zakončena na   -al, -ol, -ul       –ais, -ois, -uis:</vt:lpstr>
      <vt:lpstr>Podstatná jména ukončena  na -el       -éis, eis</vt:lpstr>
      <vt:lpstr>Podstatná jména ukončena  na -il       -is, eis</vt:lpstr>
      <vt:lpstr>Zdrobněliny a plurál</vt:lpstr>
      <vt:lpstr>Přízvuk zůstává na stejném místě krom 3 výjiemk</vt:lpstr>
      <vt:lpstr>Množné číslo u kompozit</vt:lpstr>
      <vt:lpstr>Množné číslo u kompozit</vt:lpstr>
      <vt:lpstr>Pluralia tantum </vt:lpstr>
      <vt:lpstr>Singularia tantum– látková a abstraktní podstatná jména </vt:lpstr>
      <vt:lpstr>Pozor na možnosti změny významu  v případě kvantifikátorů</vt:lpstr>
      <vt:lpstr>Souborovost</vt:lpstr>
      <vt:lpstr>Souborová podstatná jména</vt:lpstr>
      <vt:lpstr>Terminologie, slovní zásoba</vt:lpstr>
      <vt:lpstr>Exercícios - cvičení</vt:lpstr>
      <vt:lpstr>Klíč - chave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MORFOLOGIE  PODSTATNÁ JMÉNA  -MNOŽNÉ ČÍSLO</dc:title>
  <dc:creator>win</dc:creator>
  <cp:lastModifiedBy>  </cp:lastModifiedBy>
  <cp:revision>20</cp:revision>
  <dcterms:created xsi:type="dcterms:W3CDTF">2018-10-11T07:57:16Z</dcterms:created>
  <dcterms:modified xsi:type="dcterms:W3CDTF">2020-03-10T16:18:52Z</dcterms:modified>
</cp:coreProperties>
</file>