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288" r:id="rId33"/>
    <p:sldId id="289" r:id="rId34"/>
    <p:sldId id="298" r:id="rId35"/>
    <p:sldId id="290" r:id="rId36"/>
    <p:sldId id="291" r:id="rId37"/>
    <p:sldId id="292" r:id="rId38"/>
    <p:sldId id="299" r:id="rId39"/>
    <p:sldId id="293" r:id="rId40"/>
    <p:sldId id="300" r:id="rId41"/>
    <p:sldId id="294" r:id="rId42"/>
    <p:sldId id="301" r:id="rId43"/>
    <p:sldId id="295" r:id="rId44"/>
    <p:sldId id="302" r:id="rId45"/>
    <p:sldId id="296" r:id="rId46"/>
    <p:sldId id="303" r:id="rId47"/>
    <p:sldId id="297" r:id="rId48"/>
    <p:sldId id="305" r:id="rId49"/>
    <p:sldId id="304" r:id="rId50"/>
    <p:sldId id="306" r:id="rId51"/>
    <p:sldId id="307" r:id="rId52"/>
    <p:sldId id="308" r:id="rId53"/>
    <p:sldId id="309" r:id="rId54"/>
    <p:sldId id="311" r:id="rId55"/>
    <p:sldId id="310" r:id="rId56"/>
    <p:sldId id="312" r:id="rId57"/>
    <p:sldId id="313" r:id="rId58"/>
    <p:sldId id="314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/>
              <a:t>7. </a:t>
            </a:r>
            <a:r>
              <a:rPr lang="cs-CZ" sz="2000" dirty="0"/>
              <a:t>HODINA</a:t>
            </a:r>
          </a:p>
          <a:p>
            <a:r>
              <a:rPr lang="cs-CZ" sz="2000" dirty="0"/>
              <a:t>6.3.2020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Přídavná jména - Adjektiva</a:t>
            </a:r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</a:t>
            </a:r>
            <a:r>
              <a:rPr lang="cs-CZ" dirty="0" err="1"/>
              <a:t>paroxytonní</a:t>
            </a:r>
            <a:r>
              <a:rPr lang="cs-CZ" dirty="0"/>
              <a:t>, která končí na</a:t>
            </a:r>
            <a:r>
              <a:rPr lang="cs-CZ" b="1" dirty="0"/>
              <a:t> -m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virgem</a:t>
            </a:r>
            <a:r>
              <a:rPr lang="cs-CZ" i="1" dirty="0"/>
              <a:t> „ panenský, neporušený, původní“</a:t>
            </a:r>
          </a:p>
          <a:p>
            <a:r>
              <a:rPr lang="cs-CZ" i="1" dirty="0" err="1"/>
              <a:t>ruim</a:t>
            </a:r>
            <a:r>
              <a:rPr lang="cs-CZ" i="1" dirty="0"/>
              <a:t> „mizerný“</a:t>
            </a:r>
          </a:p>
          <a:p>
            <a:r>
              <a:rPr lang="cs-CZ" i="1" dirty="0" err="1"/>
              <a:t>comum</a:t>
            </a:r>
            <a:r>
              <a:rPr lang="cs-CZ" i="1" dirty="0"/>
              <a:t> „obecný, společný“</a:t>
            </a:r>
          </a:p>
          <a:p>
            <a:r>
              <a:rPr lang="cs-CZ" i="1" dirty="0" err="1"/>
              <a:t>jovem</a:t>
            </a:r>
            <a:r>
              <a:rPr lang="cs-CZ" i="1" dirty="0"/>
              <a:t> „mladý“;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84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některá adjektiva zakončená na </a:t>
            </a:r>
            <a:r>
              <a:rPr lang="cs-CZ" b="1" dirty="0"/>
              <a:t>–u, -</a:t>
            </a:r>
            <a:r>
              <a:rPr lang="cs-CZ" b="1" dirty="0" err="1"/>
              <a:t>ês</a:t>
            </a:r>
            <a:r>
              <a:rPr lang="cs-CZ" dirty="0"/>
              <a:t>,</a:t>
            </a:r>
            <a:r>
              <a:rPr lang="cs-CZ" b="1" dirty="0"/>
              <a:t> -z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hind</a:t>
            </a:r>
            <a:r>
              <a:rPr lang="cs-CZ" b="1" i="1" dirty="0"/>
              <a:t>u</a:t>
            </a:r>
            <a:r>
              <a:rPr lang="cs-CZ" i="1" dirty="0"/>
              <a:t>, </a:t>
            </a:r>
            <a:r>
              <a:rPr lang="cs-CZ" i="1" dirty="0" err="1"/>
              <a:t>zul</a:t>
            </a:r>
            <a:r>
              <a:rPr lang="cs-CZ" b="1" i="1" dirty="0" err="1"/>
              <a:t>u</a:t>
            </a:r>
            <a:r>
              <a:rPr lang="cs-CZ" i="1" dirty="0"/>
              <a:t> (</a:t>
            </a:r>
            <a:r>
              <a:rPr lang="cs-CZ" i="1" dirty="0" err="1"/>
              <a:t>Zululândia</a:t>
            </a:r>
            <a:r>
              <a:rPr lang="cs-CZ" i="1" dirty="0"/>
              <a:t>)</a:t>
            </a:r>
            <a:r>
              <a:rPr lang="cs-CZ" dirty="0"/>
              <a:t> – jedno z dominantních etnik žijících v JAR (křesťané, zemědělci);</a:t>
            </a:r>
          </a:p>
          <a:p>
            <a:r>
              <a:rPr lang="cs-CZ" i="1" dirty="0" err="1"/>
              <a:t>cort</a:t>
            </a:r>
            <a:r>
              <a:rPr lang="cs-CZ" b="1" i="1" dirty="0" err="1"/>
              <a:t>ês</a:t>
            </a:r>
            <a:r>
              <a:rPr lang="cs-CZ" i="1" dirty="0"/>
              <a:t> „zdvořilý“ </a:t>
            </a:r>
            <a:r>
              <a:rPr lang="cs-CZ" i="1" dirty="0" err="1"/>
              <a:t>descort</a:t>
            </a:r>
            <a:r>
              <a:rPr lang="cs-CZ" b="1" i="1" dirty="0" err="1"/>
              <a:t>ês</a:t>
            </a:r>
            <a:r>
              <a:rPr lang="cs-CZ" i="1" dirty="0"/>
              <a:t> „nezdvořilý“, </a:t>
            </a:r>
            <a:r>
              <a:rPr lang="cs-CZ" i="1" dirty="0" err="1"/>
              <a:t>mont</a:t>
            </a:r>
            <a:r>
              <a:rPr lang="cs-CZ" b="1" i="1" dirty="0" err="1"/>
              <a:t>ês</a:t>
            </a:r>
            <a:r>
              <a:rPr lang="cs-CZ" i="1" dirty="0"/>
              <a:t> „horský“,  </a:t>
            </a:r>
            <a:r>
              <a:rPr lang="cs-CZ" i="1" dirty="0" err="1"/>
              <a:t>pedr</a:t>
            </a:r>
            <a:r>
              <a:rPr lang="cs-CZ" b="1" i="1" dirty="0" err="1"/>
              <a:t>ês</a:t>
            </a:r>
            <a:r>
              <a:rPr lang="cs-CZ" i="1" dirty="0"/>
              <a:t> „mourovatý“,</a:t>
            </a:r>
            <a:endParaRPr lang="cs-CZ" dirty="0"/>
          </a:p>
          <a:p>
            <a:r>
              <a:rPr lang="cs-CZ" i="1" dirty="0" err="1"/>
              <a:t>feli</a:t>
            </a:r>
            <a:r>
              <a:rPr lang="cs-CZ" b="1" i="1" dirty="0" err="1"/>
              <a:t>z</a:t>
            </a:r>
            <a:r>
              <a:rPr lang="cs-CZ" i="1" dirty="0"/>
              <a:t> “šťastný“, </a:t>
            </a:r>
            <a:r>
              <a:rPr lang="cs-CZ" i="1" dirty="0" err="1"/>
              <a:t>atro</a:t>
            </a:r>
            <a:r>
              <a:rPr lang="cs-CZ" b="1" i="1" dirty="0" err="1"/>
              <a:t>z</a:t>
            </a:r>
            <a:r>
              <a:rPr lang="cs-CZ" i="1" dirty="0"/>
              <a:t> „strašný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68603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dirty="0"/>
            </a:br>
            <a:br>
              <a:rPr lang="cs-CZ" b="1" i="1" dirty="0"/>
            </a:br>
            <a:r>
              <a:rPr lang="cs-CZ" b="1" i="1" dirty="0"/>
              <a:t>Amorfní</a:t>
            </a:r>
            <a:r>
              <a:rPr lang="cs-CZ" dirty="0"/>
              <a:t> jsou některá adjektiva </a:t>
            </a:r>
            <a:r>
              <a:rPr lang="cs-CZ" b="1" dirty="0" err="1"/>
              <a:t>paroxytonní</a:t>
            </a:r>
            <a:r>
              <a:rPr lang="cs-CZ" b="1" dirty="0"/>
              <a:t>, která končí na </a:t>
            </a:r>
            <a:r>
              <a:rPr lang="cs-CZ" b="1" i="1" dirty="0"/>
              <a:t>-s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reles</a:t>
            </a:r>
            <a:r>
              <a:rPr lang="cs-CZ" i="1" dirty="0"/>
              <a:t> „mizerný, špatný, bezcenný“</a:t>
            </a:r>
          </a:p>
          <a:p>
            <a:r>
              <a:rPr lang="cs-CZ" i="1" dirty="0" err="1"/>
              <a:t>simples</a:t>
            </a:r>
            <a:r>
              <a:rPr lang="cs-CZ" i="1" dirty="0"/>
              <a:t> „jednoduchý“.</a:t>
            </a:r>
            <a:endParaRPr lang="cs-CZ" dirty="0"/>
          </a:p>
          <a:p>
            <a:r>
              <a:rPr lang="cs-CZ" dirty="0"/>
              <a:t>základní číslovky adjektivní povahy (s výjimkou stovek od 200-900):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cinco</a:t>
            </a:r>
            <a:r>
              <a:rPr lang="cs-CZ" i="1" dirty="0"/>
              <a:t> </a:t>
            </a:r>
            <a:r>
              <a:rPr lang="cs-CZ" i="1" dirty="0" err="1"/>
              <a:t>livros</a:t>
            </a:r>
            <a:r>
              <a:rPr lang="cs-CZ" i="1" dirty="0"/>
              <a:t>, sete </a:t>
            </a:r>
            <a:r>
              <a:rPr lang="cs-CZ" i="1" dirty="0" err="1"/>
              <a:t>páginas</a:t>
            </a:r>
            <a:r>
              <a:rPr lang="cs-CZ" i="1" dirty="0"/>
              <a:t>, </a:t>
            </a:r>
            <a:r>
              <a:rPr lang="cs-CZ" i="1" dirty="0" err="1"/>
              <a:t>trinta</a:t>
            </a:r>
            <a:r>
              <a:rPr lang="cs-CZ" i="1" dirty="0"/>
              <a:t> </a:t>
            </a:r>
            <a:r>
              <a:rPr lang="cs-CZ" i="1" dirty="0" err="1"/>
              <a:t>euros</a:t>
            </a:r>
            <a:r>
              <a:rPr lang="cs-CZ" i="1" dirty="0"/>
              <a:t>, mil 	</a:t>
            </a:r>
            <a:r>
              <a:rPr lang="cs-CZ" i="1" dirty="0" err="1"/>
              <a:t>habitantes</a:t>
            </a:r>
            <a:r>
              <a:rPr lang="cs-CZ" dirty="0"/>
              <a:t>, </a:t>
            </a:r>
          </a:p>
          <a:p>
            <a:r>
              <a:rPr lang="cs-CZ" dirty="0"/>
              <a:t>tázací zájmena </a:t>
            </a:r>
            <a:r>
              <a:rPr lang="cs-CZ" i="1" dirty="0" err="1"/>
              <a:t>que</a:t>
            </a:r>
            <a:r>
              <a:rPr lang="cs-CZ" dirty="0"/>
              <a:t>, vymezovací zájmeno </a:t>
            </a:r>
            <a:r>
              <a:rPr lang="cs-CZ" i="1" dirty="0" err="1"/>
              <a:t>cada</a:t>
            </a:r>
            <a:r>
              <a:rPr lang="cs-CZ" dirty="0"/>
              <a:t>, apod.</a:t>
            </a:r>
          </a:p>
        </p:txBody>
      </p:sp>
    </p:spTree>
    <p:extLst>
      <p:ext uri="{BB962C8B-B14F-4D97-AF65-F5344CB8AC3E}">
        <p14:creationId xmlns:p14="http://schemas.microsoft.com/office/powerpoint/2010/main" val="14978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samohlásku</a:t>
            </a:r>
            <a:r>
              <a:rPr lang="cs-CZ" dirty="0"/>
              <a:t> přijímají exponent </a:t>
            </a:r>
            <a:r>
              <a:rPr lang="cs-CZ" b="1" dirty="0"/>
              <a:t>–s</a:t>
            </a:r>
            <a:r>
              <a:rPr lang="cs-CZ" dirty="0"/>
              <a:t>.: </a:t>
            </a:r>
          </a:p>
          <a:p>
            <a:pPr marL="0" indent="0">
              <a:buNone/>
            </a:pPr>
            <a:r>
              <a:rPr lang="cs-CZ" i="1" dirty="0"/>
              <a:t>	bonito → </a:t>
            </a:r>
            <a:r>
              <a:rPr lang="cs-CZ" i="1" dirty="0" err="1"/>
              <a:t>bonitos</a:t>
            </a:r>
            <a:r>
              <a:rPr lang="cs-CZ" i="1" dirty="0"/>
              <a:t>, forte → </a:t>
            </a:r>
            <a:r>
              <a:rPr lang="cs-CZ" i="1" dirty="0" err="1"/>
              <a:t>fortes</a:t>
            </a:r>
            <a:r>
              <a:rPr lang="cs-CZ" i="1" dirty="0"/>
              <a:t>, </a:t>
            </a:r>
            <a:r>
              <a:rPr lang="cs-CZ" i="1" dirty="0" err="1"/>
              <a:t>hebreu</a:t>
            </a:r>
            <a:r>
              <a:rPr lang="cs-CZ" i="1" dirty="0"/>
              <a:t> → </a:t>
            </a:r>
            <a:r>
              <a:rPr lang="cs-CZ" i="1" dirty="0" err="1"/>
              <a:t>hebreus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–</a:t>
            </a:r>
            <a:r>
              <a:rPr lang="cs-CZ" b="1" dirty="0" err="1"/>
              <a:t>em</a:t>
            </a:r>
            <a:r>
              <a:rPr lang="cs-CZ" b="1" dirty="0"/>
              <a:t>,-</a:t>
            </a:r>
            <a:r>
              <a:rPr lang="cs-CZ" b="1" dirty="0" err="1"/>
              <a:t>im</a:t>
            </a:r>
            <a:r>
              <a:rPr lang="cs-CZ" b="1" dirty="0"/>
              <a:t>,-</a:t>
            </a:r>
            <a:r>
              <a:rPr lang="cs-CZ" b="1" dirty="0" err="1"/>
              <a:t>om</a:t>
            </a:r>
            <a:r>
              <a:rPr lang="cs-CZ" b="1" dirty="0"/>
              <a:t>,-um</a:t>
            </a:r>
            <a:r>
              <a:rPr lang="cs-CZ" dirty="0"/>
              <a:t>, přijímají exponent plurálu: </a:t>
            </a:r>
            <a:r>
              <a:rPr lang="cs-CZ" b="1" dirty="0"/>
              <a:t>-ens, </a:t>
            </a:r>
            <a:r>
              <a:rPr lang="cs-CZ" b="1" dirty="0" err="1"/>
              <a:t>ins</a:t>
            </a:r>
            <a:r>
              <a:rPr lang="cs-CZ" b="1" dirty="0"/>
              <a:t>,-</a:t>
            </a:r>
            <a:r>
              <a:rPr lang="cs-CZ" b="1" dirty="0" err="1"/>
              <a:t>ons</a:t>
            </a:r>
            <a:r>
              <a:rPr lang="cs-CZ" b="1" dirty="0"/>
              <a:t>,-</a:t>
            </a:r>
            <a:r>
              <a:rPr lang="cs-CZ" b="1" dirty="0" err="1"/>
              <a:t>uns</a:t>
            </a:r>
            <a:r>
              <a:rPr lang="cs-CZ" dirty="0"/>
              <a:t>: 	</a:t>
            </a:r>
            <a:r>
              <a:rPr lang="cs-CZ" i="1" dirty="0" err="1"/>
              <a:t>virgem</a:t>
            </a:r>
            <a:r>
              <a:rPr lang="cs-CZ" i="1" dirty="0"/>
              <a:t> → </a:t>
            </a:r>
            <a:r>
              <a:rPr lang="cs-CZ" i="1" dirty="0" err="1"/>
              <a:t>virgens</a:t>
            </a:r>
            <a:r>
              <a:rPr lang="cs-CZ" i="1" dirty="0"/>
              <a:t>, </a:t>
            </a:r>
            <a:r>
              <a:rPr lang="cs-CZ" i="1" dirty="0" err="1"/>
              <a:t>ruim</a:t>
            </a:r>
            <a:r>
              <a:rPr lang="cs-CZ" i="1" dirty="0"/>
              <a:t> → </a:t>
            </a:r>
            <a:r>
              <a:rPr lang="cs-CZ" i="1" dirty="0" err="1"/>
              <a:t>ruins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 → </a:t>
            </a:r>
            <a:r>
              <a:rPr lang="cs-CZ" i="1" dirty="0" err="1"/>
              <a:t>bons</a:t>
            </a:r>
            <a:r>
              <a:rPr lang="cs-CZ" i="1" dirty="0"/>
              <a:t>,  </a:t>
            </a:r>
            <a:r>
              <a:rPr lang="cs-CZ" i="1" dirty="0" err="1"/>
              <a:t>comum</a:t>
            </a:r>
            <a:r>
              <a:rPr lang="cs-CZ" i="1" dirty="0"/>
              <a:t> → </a:t>
            </a:r>
            <a:r>
              <a:rPr lang="cs-CZ" i="1" dirty="0" err="1"/>
              <a:t>comuns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err="1"/>
              <a:t>ão</a:t>
            </a:r>
            <a:r>
              <a:rPr lang="cs-CZ" dirty="0"/>
              <a:t> přijímají exponent </a:t>
            </a:r>
            <a:r>
              <a:rPr lang="cs-CZ" b="1" dirty="0"/>
              <a:t>-</a:t>
            </a:r>
            <a:r>
              <a:rPr lang="cs-CZ" b="1" dirty="0" err="1"/>
              <a:t>ãos</a:t>
            </a:r>
            <a:r>
              <a:rPr lang="cs-CZ" dirty="0"/>
              <a:t> nebo </a:t>
            </a:r>
            <a:r>
              <a:rPr lang="cs-CZ" b="1" dirty="0"/>
              <a:t>-</a:t>
            </a:r>
            <a:r>
              <a:rPr lang="cs-CZ" b="1" dirty="0" err="1"/>
              <a:t>ães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cristão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cristãos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→</a:t>
            </a:r>
            <a:r>
              <a:rPr lang="cs-CZ" dirty="0"/>
              <a:t> </a:t>
            </a:r>
            <a:r>
              <a:rPr lang="cs-CZ" i="1" dirty="0"/>
              <a:t> </a:t>
            </a:r>
            <a:r>
              <a:rPr lang="cs-CZ" i="1" dirty="0" err="1"/>
              <a:t>alemão</a:t>
            </a:r>
            <a:r>
              <a:rPr lang="cs-CZ" i="1" dirty="0"/>
              <a:t>/os </a:t>
            </a:r>
            <a:r>
              <a:rPr lang="cs-CZ" i="1" dirty="0" err="1"/>
              <a:t>alemães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b="1" dirty="0"/>
              <a:t>al, -el,-</a:t>
            </a:r>
            <a:r>
              <a:rPr lang="cs-CZ" b="1" dirty="0" err="1"/>
              <a:t>ol</a:t>
            </a:r>
            <a:r>
              <a:rPr lang="cs-CZ" b="1" dirty="0"/>
              <a:t>,-</a:t>
            </a:r>
            <a:r>
              <a:rPr lang="cs-CZ" b="1" dirty="0" err="1"/>
              <a:t>ul</a:t>
            </a:r>
            <a:r>
              <a:rPr lang="cs-CZ" dirty="0"/>
              <a:t> přijímají koncovku </a:t>
            </a:r>
            <a:r>
              <a:rPr lang="cs-CZ" b="1" dirty="0"/>
              <a:t>-ais, -</a:t>
            </a:r>
            <a:r>
              <a:rPr lang="cs-CZ" b="1" dirty="0" err="1"/>
              <a:t>éis</a:t>
            </a:r>
            <a:r>
              <a:rPr lang="cs-CZ" b="1" dirty="0"/>
              <a:t>, -</a:t>
            </a:r>
            <a:r>
              <a:rPr lang="cs-CZ" b="1" dirty="0" err="1"/>
              <a:t>óis</a:t>
            </a:r>
            <a:r>
              <a:rPr lang="cs-CZ" b="1" dirty="0"/>
              <a:t>, -</a:t>
            </a:r>
            <a:r>
              <a:rPr lang="cs-CZ" b="1" dirty="0" err="1"/>
              <a:t>uis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sexual</a:t>
            </a:r>
            <a:r>
              <a:rPr lang="cs-CZ" i="1" dirty="0"/>
              <a:t> → </a:t>
            </a:r>
            <a:r>
              <a:rPr lang="cs-CZ" i="1" dirty="0" err="1"/>
              <a:t>sexuais</a:t>
            </a:r>
            <a:r>
              <a:rPr lang="cs-CZ" i="1" dirty="0"/>
              <a:t>, </a:t>
            </a:r>
            <a:r>
              <a:rPr lang="cs-CZ" i="1" dirty="0" err="1"/>
              <a:t>cruel</a:t>
            </a:r>
            <a:r>
              <a:rPr lang="cs-CZ" i="1" dirty="0"/>
              <a:t> → </a:t>
            </a:r>
            <a:r>
              <a:rPr lang="cs-CZ" i="1" dirty="0" err="1"/>
              <a:t>cruéis</a:t>
            </a:r>
            <a:r>
              <a:rPr lang="cs-CZ" i="1" dirty="0"/>
              <a:t>, </a:t>
            </a:r>
            <a:r>
              <a:rPr lang="cs-CZ" i="1" dirty="0" err="1"/>
              <a:t>azul</a:t>
            </a:r>
            <a:r>
              <a:rPr lang="cs-CZ" i="1" dirty="0"/>
              <a:t> → </a:t>
            </a:r>
            <a:r>
              <a:rPr lang="cs-CZ" i="1" dirty="0" err="1"/>
              <a:t>azuis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přízvučné</a:t>
            </a:r>
            <a:r>
              <a:rPr lang="cs-CZ" dirty="0"/>
              <a:t> </a:t>
            </a:r>
            <a:r>
              <a:rPr lang="cs-CZ" b="1" dirty="0"/>
              <a:t>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civil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civis</a:t>
            </a:r>
            <a:r>
              <a:rPr lang="cs-CZ" i="1" dirty="0"/>
              <a:t>, </a:t>
            </a:r>
            <a:r>
              <a:rPr lang="cs-CZ" i="1" dirty="0" err="1"/>
              <a:t>senil</a:t>
            </a:r>
            <a:r>
              <a:rPr lang="cs-CZ" dirty="0"/>
              <a:t>→ </a:t>
            </a:r>
            <a:r>
              <a:rPr lang="cs-CZ" i="1" dirty="0" err="1"/>
              <a:t>senis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nepřízvučné  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-eis: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 </a:t>
            </a:r>
            <a:r>
              <a:rPr lang="cs-CZ" i="1" dirty="0" err="1"/>
              <a:t>dócil</a:t>
            </a:r>
            <a:r>
              <a:rPr lang="cs-CZ" i="1" dirty="0"/>
              <a:t> „učenlivý“ → </a:t>
            </a:r>
            <a:r>
              <a:rPr lang="cs-CZ" i="1" dirty="0" err="1"/>
              <a:t>dóceis</a:t>
            </a:r>
            <a:r>
              <a:rPr lang="cs-CZ" i="1" dirty="0"/>
              <a:t>, </a:t>
            </a:r>
            <a:r>
              <a:rPr lang="cs-CZ" i="1" dirty="0" err="1"/>
              <a:t>fútil</a:t>
            </a:r>
            <a:r>
              <a:rPr lang="cs-CZ" i="1" dirty="0"/>
              <a:t> „zbytečný“ → 	</a:t>
            </a:r>
            <a:r>
              <a:rPr lang="cs-CZ" i="1" dirty="0" err="1"/>
              <a:t>fúteis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na jinou </a:t>
            </a:r>
            <a:r>
              <a:rPr lang="cs-CZ" b="1" dirty="0"/>
              <a:t>souhlásku</a:t>
            </a:r>
            <a:r>
              <a:rPr lang="cs-CZ" dirty="0"/>
              <a:t> přijímají exponent plurálu </a:t>
            </a:r>
            <a:r>
              <a:rPr lang="cs-CZ" b="1" dirty="0"/>
              <a:t>es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particular</a:t>
            </a:r>
            <a:r>
              <a:rPr lang="cs-CZ" i="1" dirty="0"/>
              <a:t> → </a:t>
            </a:r>
            <a:r>
              <a:rPr lang="cs-CZ" i="1" dirty="0" err="1"/>
              <a:t>particulares</a:t>
            </a:r>
            <a:r>
              <a:rPr lang="cs-CZ" i="1" dirty="0"/>
              <a:t>, </a:t>
            </a:r>
            <a:r>
              <a:rPr lang="cs-CZ" i="1" dirty="0" err="1"/>
              <a:t>feliz</a:t>
            </a:r>
            <a:r>
              <a:rPr lang="cs-CZ" i="1" dirty="0"/>
              <a:t> → </a:t>
            </a:r>
            <a:r>
              <a:rPr lang="cs-CZ" i="1" dirty="0" err="1"/>
              <a:t>felizes</a:t>
            </a:r>
            <a:r>
              <a:rPr lang="cs-CZ" i="1" dirty="0"/>
              <a:t>, 	</a:t>
            </a:r>
            <a:r>
              <a:rPr lang="cs-CZ" i="1" dirty="0" err="1"/>
              <a:t>português</a:t>
            </a:r>
            <a:r>
              <a:rPr lang="cs-CZ" i="1" dirty="0"/>
              <a:t> → </a:t>
            </a:r>
            <a:r>
              <a:rPr lang="cs-CZ" i="1" dirty="0" err="1"/>
              <a:t>portugueses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0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paroxytonní</a:t>
            </a:r>
            <a:r>
              <a:rPr lang="cs-CZ" dirty="0"/>
              <a:t> adjektiva zakončená na </a:t>
            </a:r>
            <a:r>
              <a:rPr lang="cs-CZ" b="1" dirty="0"/>
              <a:t>-s</a:t>
            </a:r>
            <a:r>
              <a:rPr lang="cs-CZ" dirty="0"/>
              <a:t>  jsou amorfní.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71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(FONETIKA)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Přídavná jména, která mění přízvučné [o] v mužském rodě na [ͻ] v ženském rodě, činí tak v obou rodech množného čísla. </a:t>
            </a:r>
          </a:p>
          <a:p>
            <a:r>
              <a:rPr lang="cs-CZ" dirty="0"/>
              <a:t>Přídavná jména s[o] v mužském i ženském rodě jednotného čísla mají toto [o] i v množném čísle.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0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Přídavná jména 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português-checo</a:t>
            </a:r>
            <a:r>
              <a:rPr lang="cs-CZ" i="1" dirty="0"/>
              <a:t>, um </a:t>
            </a: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checo-português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/>
              <a:t>um </a:t>
            </a:r>
            <a:r>
              <a:rPr lang="cs-CZ" i="1" dirty="0" err="1"/>
              <a:t>cardigan</a:t>
            </a:r>
            <a:r>
              <a:rPr lang="cs-CZ" i="1" dirty="0"/>
              <a:t> </a:t>
            </a:r>
            <a:r>
              <a:rPr lang="cs-CZ" i="1" dirty="0" err="1"/>
              <a:t>castanho-escuro</a:t>
            </a:r>
            <a:endParaRPr lang="cs-CZ" i="1" dirty="0"/>
          </a:p>
          <a:p>
            <a:pPr>
              <a:buFontTx/>
              <a:buChar char="-"/>
            </a:pPr>
            <a:r>
              <a:rPr lang="cs-CZ" i="1" dirty="0" err="1"/>
              <a:t>consultórios</a:t>
            </a:r>
            <a:r>
              <a:rPr lang="cs-CZ" i="1" dirty="0"/>
              <a:t> </a:t>
            </a:r>
            <a:r>
              <a:rPr lang="cs-CZ" i="1" dirty="0" err="1"/>
              <a:t>médico-cirúrgicos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 err="1"/>
              <a:t>institutos</a:t>
            </a:r>
            <a:r>
              <a:rPr lang="cs-CZ" i="1" dirty="0"/>
              <a:t> afro-</a:t>
            </a:r>
            <a:r>
              <a:rPr lang="cs-CZ" i="1" dirty="0" err="1"/>
              <a:t>asiáticos</a:t>
            </a:r>
            <a:r>
              <a:rPr lang="cs-CZ" i="1" dirty="0"/>
              <a:t>, </a:t>
            </a:r>
            <a:r>
              <a:rPr lang="cs-CZ" i="1" dirty="0" err="1"/>
              <a:t>letras</a:t>
            </a:r>
            <a:r>
              <a:rPr lang="cs-CZ" i="1" dirty="0"/>
              <a:t> </a:t>
            </a:r>
            <a:r>
              <a:rPr lang="cs-CZ" i="1" dirty="0" err="1"/>
              <a:t>anglo-germânicas</a:t>
            </a:r>
            <a:r>
              <a:rPr lang="cs-CZ" i="1" dirty="0"/>
              <a:t>.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496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Výjimka - barvy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kompozita označující barvu zůstávají neměnná:</a:t>
            </a:r>
          </a:p>
          <a:p>
            <a:r>
              <a:rPr lang="cs-CZ" i="1" dirty="0" err="1"/>
              <a:t>uniformes</a:t>
            </a:r>
            <a:r>
              <a:rPr lang="cs-CZ" i="1" dirty="0"/>
              <a:t> </a:t>
            </a:r>
            <a:r>
              <a:rPr lang="cs-CZ" i="1" dirty="0" err="1"/>
              <a:t>verde</a:t>
            </a:r>
            <a:r>
              <a:rPr lang="cs-CZ" i="1" dirty="0"/>
              <a:t>-oliva „olivově zelené uniformy“</a:t>
            </a:r>
          </a:p>
          <a:p>
            <a:r>
              <a:rPr lang="cs-CZ" i="1" dirty="0" err="1"/>
              <a:t>saias</a:t>
            </a:r>
            <a:r>
              <a:rPr lang="cs-CZ" i="1" dirty="0"/>
              <a:t> </a:t>
            </a:r>
            <a:r>
              <a:rPr lang="cs-CZ" i="1" dirty="0" err="1"/>
              <a:t>azul-ferrete</a:t>
            </a:r>
            <a:r>
              <a:rPr lang="cs-CZ" i="1" dirty="0"/>
              <a:t> „tyrkysově modré sukně“</a:t>
            </a:r>
          </a:p>
          <a:p>
            <a:r>
              <a:rPr lang="cs-CZ" i="1" dirty="0" err="1"/>
              <a:t>blusas</a:t>
            </a:r>
            <a:r>
              <a:rPr lang="cs-CZ" i="1" dirty="0"/>
              <a:t> </a:t>
            </a:r>
            <a:r>
              <a:rPr lang="cs-CZ" i="1" dirty="0" err="1"/>
              <a:t>vermelho-sanque</a:t>
            </a:r>
            <a:r>
              <a:rPr lang="cs-CZ" i="1" dirty="0"/>
              <a:t> „sytě červené halenky“, </a:t>
            </a:r>
          </a:p>
          <a:p>
            <a:r>
              <a:rPr lang="cs-CZ" i="1" dirty="0" err="1"/>
              <a:t>canários</a:t>
            </a:r>
            <a:r>
              <a:rPr lang="cs-CZ" i="1" dirty="0"/>
              <a:t> </a:t>
            </a:r>
            <a:r>
              <a:rPr lang="cs-CZ" i="1" dirty="0" err="1"/>
              <a:t>amarelo-ouro</a:t>
            </a:r>
            <a:r>
              <a:rPr lang="cs-CZ" i="1" dirty="0"/>
              <a:t> „křiklavě žlutí kanárci“</a:t>
            </a:r>
          </a:p>
          <a:p>
            <a:r>
              <a:rPr lang="cs-CZ" i="1" dirty="0" err="1"/>
              <a:t>cor</a:t>
            </a:r>
            <a:r>
              <a:rPr lang="cs-CZ" i="1" dirty="0"/>
              <a:t>-de-rosa, </a:t>
            </a:r>
            <a:r>
              <a:rPr lang="cs-CZ" i="1" dirty="0" err="1"/>
              <a:t>furta-cor</a:t>
            </a:r>
            <a:r>
              <a:rPr lang="cs-CZ" i="1" dirty="0"/>
              <a:t> „měnivá/proměnlivá barva</a:t>
            </a:r>
            <a:r>
              <a:rPr lang="cs-CZ" dirty="0"/>
              <a:t>“.  </a:t>
            </a:r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laranja</a:t>
            </a:r>
            <a:r>
              <a:rPr lang="cs-CZ" i="1" dirty="0"/>
              <a:t> „oranžová“ </a:t>
            </a:r>
            <a:endParaRPr lang="cs-CZ" dirty="0"/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vinho</a:t>
            </a:r>
            <a:r>
              <a:rPr lang="cs-CZ" i="1" dirty="0"/>
              <a:t> „vínově červená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88729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oblastem Portugalska: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0080603"/>
              </p:ext>
            </p:extLst>
          </p:nvPr>
        </p:nvGraphicFramePr>
        <p:xfrm>
          <a:off x="539552" y="1700809"/>
          <a:ext cx="8280920" cy="4289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Portugal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Alentejo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Algarve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Beira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beiroa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Douro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Extremadura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Minho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Ribatejo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Trás-os-Montes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transmontano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transmontana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3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adjektiv podle vyjádření morf k. rodu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Adjektiva, která mají oba rody, jsou </a:t>
            </a:r>
            <a:r>
              <a:rPr lang="cs-CZ" b="1" i="1" dirty="0"/>
              <a:t>adjektiva </a:t>
            </a:r>
            <a:r>
              <a:rPr lang="cs-CZ" b="1" i="1" dirty="0" err="1"/>
              <a:t>dvojvýchodná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dicatalécticos</a:t>
            </a:r>
            <a:r>
              <a:rPr lang="cs-CZ" i="1" dirty="0"/>
              <a:t>,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bigenéricos</a:t>
            </a:r>
            <a:r>
              <a:rPr lang="cs-CZ" dirty="0"/>
              <a:t>). </a:t>
            </a:r>
          </a:p>
          <a:p>
            <a:r>
              <a:rPr lang="cs-CZ" dirty="0"/>
              <a:t>Adjektiva, která nemají exponenty pro vyjádření obou rodu, se nazývají </a:t>
            </a:r>
            <a:r>
              <a:rPr lang="cs-CZ" b="1" i="1" dirty="0"/>
              <a:t>adjektiva jednovýchodná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unigenéricos</a:t>
            </a:r>
            <a:r>
              <a:rPr lang="cs-CZ" i="1" dirty="0"/>
              <a:t>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monocatelécticos</a:t>
            </a:r>
            <a:r>
              <a:rPr lang="cs-CZ" dirty="0"/>
              <a:t>). </a:t>
            </a:r>
          </a:p>
          <a:p>
            <a:endParaRPr lang="cs-CZ" dirty="0"/>
          </a:p>
          <a:p>
            <a:r>
              <a:rPr lang="cs-CZ" dirty="0"/>
              <a:t>Jak jednovýchodná tak </a:t>
            </a:r>
            <a:r>
              <a:rPr lang="cs-CZ" dirty="0" err="1"/>
              <a:t>dvojvýchodná</a:t>
            </a:r>
            <a:r>
              <a:rPr lang="cs-CZ" dirty="0"/>
              <a:t> adjektiva vyjadřují </a:t>
            </a:r>
            <a:r>
              <a:rPr lang="cs-CZ" b="1" dirty="0" err="1"/>
              <a:t>kongruenci</a:t>
            </a:r>
            <a:r>
              <a:rPr lang="cs-CZ" dirty="0"/>
              <a:t> v čísle.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694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bývalým koloniím Portugalska	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2758253"/>
              </p:ext>
            </p:extLst>
          </p:nvPr>
        </p:nvGraphicFramePr>
        <p:xfrm>
          <a:off x="395535" y="1556793"/>
          <a:ext cx="8424936" cy="4536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Angola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Cabo-Verde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Guiné-Bissau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Moçambique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30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Tomé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são-tomeense/são tomense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são-tomeense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tomense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3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9918692"/>
              </p:ext>
            </p:extLst>
          </p:nvPr>
        </p:nvGraphicFramePr>
        <p:xfrm>
          <a:off x="395536" y="1412776"/>
          <a:ext cx="8280919" cy="4612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</a:t>
                      </a:r>
                      <a:r>
                        <a:rPr lang="cs-CZ" sz="2000" baseline="0" dirty="0">
                          <a:effectLst/>
                        </a:rPr>
                        <a:t>  </a:t>
                      </a:r>
                      <a:r>
                        <a:rPr lang="cs-CZ" sz="1800" dirty="0">
                          <a:effectLst/>
                        </a:rPr>
                        <a:t>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Alemanha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alemão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alemã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Áustria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Balcãs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Bélgica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Canadá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Ceilão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Chipre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chinês/chino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chinesa/china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Dinamarca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dinamarquês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dinamarquesa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00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9803355"/>
              </p:ext>
            </p:extLst>
          </p:nvPr>
        </p:nvGraphicFramePr>
        <p:xfrm>
          <a:off x="539553" y="1297515"/>
          <a:ext cx="8352927" cy="4794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 </a:t>
                      </a:r>
                      <a:r>
                        <a:rPr lang="cs-CZ" sz="1800" dirty="0" err="1">
                          <a:effectLst/>
                        </a:rPr>
                        <a:t>Egipto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Espanha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Finlândia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França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Grã Bretanha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Grécia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grego/helénico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grega/helénica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Groenlândia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Inglaterra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Japão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Israel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israelino,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israelina,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Noruega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Nova Zelândia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neozelandês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neozelandesa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98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6883300"/>
              </p:ext>
            </p:extLst>
          </p:nvPr>
        </p:nvGraphicFramePr>
        <p:xfrm>
          <a:off x="683568" y="1628800"/>
          <a:ext cx="7848872" cy="4180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7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Polônia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polaco, polonês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placa/polonesa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braz. Tchêca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checo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Tunísia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tunesino/tunisino/tunisiano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tunesina/tunisina/tunisiana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Vietname, o Viet-name. O Vite-nam, o Vitnã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vientamita, vietnamês, vietnamiano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vientamita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vietnamesa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vietnamiana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5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kontinentů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8279199"/>
              </p:ext>
            </p:extLst>
          </p:nvPr>
        </p:nvGraphicFramePr>
        <p:xfrm>
          <a:off x="827583" y="1916831"/>
          <a:ext cx="7992888" cy="383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03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continente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América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Ásia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Austrália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Europa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europeu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África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africano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africana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2933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Kompozita´jsou</a:t>
            </a:r>
            <a:r>
              <a:rPr lang="cs-CZ" dirty="0"/>
              <a:t> složena ze dvou zeměpisných komponentů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anglo-inglês</a:t>
            </a:r>
            <a:r>
              <a:rPr lang="cs-CZ" i="1" dirty="0"/>
              <a:t>, </a:t>
            </a:r>
            <a:r>
              <a:rPr lang="cs-CZ" i="1" dirty="0" err="1"/>
              <a:t>austro</a:t>
            </a:r>
            <a:r>
              <a:rPr lang="cs-CZ" i="1" dirty="0"/>
              <a:t>=</a:t>
            </a:r>
            <a:r>
              <a:rPr lang="cs-CZ" i="1" dirty="0" err="1"/>
              <a:t>austríaco</a:t>
            </a:r>
            <a:r>
              <a:rPr lang="cs-CZ" i="1" dirty="0"/>
              <a:t>, euro=</a:t>
            </a:r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franco</a:t>
            </a:r>
            <a:r>
              <a:rPr lang="cs-CZ" i="1" dirty="0"/>
              <a:t>=</a:t>
            </a:r>
            <a:r>
              <a:rPr lang="cs-CZ" i="1" dirty="0" err="1"/>
              <a:t>francês</a:t>
            </a:r>
            <a:r>
              <a:rPr lang="cs-CZ" i="1" dirty="0"/>
              <a:t>, </a:t>
            </a:r>
            <a:r>
              <a:rPr lang="cs-CZ" i="1" dirty="0" err="1"/>
              <a:t>greco</a:t>
            </a:r>
            <a:r>
              <a:rPr lang="cs-CZ" i="1" dirty="0"/>
              <a:t>=</a:t>
            </a:r>
            <a:r>
              <a:rPr lang="cs-CZ" i="1" dirty="0" err="1"/>
              <a:t>grego</a:t>
            </a:r>
            <a:r>
              <a:rPr lang="cs-CZ" i="1" dirty="0"/>
              <a:t>, </a:t>
            </a:r>
            <a:r>
              <a:rPr lang="cs-CZ" i="1" dirty="0" err="1"/>
              <a:t>hispano</a:t>
            </a:r>
            <a:r>
              <a:rPr lang="cs-CZ" i="1" dirty="0"/>
              <a:t>=</a:t>
            </a:r>
            <a:r>
              <a:rPr lang="cs-CZ" i="1" dirty="0" err="1"/>
              <a:t>hispánico</a:t>
            </a:r>
            <a:r>
              <a:rPr lang="cs-CZ" i="1" dirty="0"/>
              <a:t>, </a:t>
            </a:r>
            <a:r>
              <a:rPr lang="cs-CZ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indo</a:t>
            </a:r>
            <a:r>
              <a:rPr lang="cs-CZ" i="1" dirty="0"/>
              <a:t>=</a:t>
            </a:r>
            <a:r>
              <a:rPr lang="cs-CZ" i="1" dirty="0" err="1"/>
              <a:t>indiano</a:t>
            </a:r>
            <a:r>
              <a:rPr lang="cs-CZ" i="1" dirty="0"/>
              <a:t>, </a:t>
            </a:r>
            <a:r>
              <a:rPr lang="cs-CZ" i="1" dirty="0" err="1"/>
              <a:t>ítalo</a:t>
            </a:r>
            <a:r>
              <a:rPr lang="cs-CZ" i="1" dirty="0"/>
              <a:t>=</a:t>
            </a:r>
            <a:r>
              <a:rPr lang="cs-CZ" i="1" dirty="0" err="1"/>
              <a:t>itáliano</a:t>
            </a:r>
            <a:r>
              <a:rPr lang="cs-CZ" i="1" dirty="0"/>
              <a:t>, </a:t>
            </a:r>
            <a:r>
              <a:rPr lang="cs-CZ" i="1" dirty="0" err="1"/>
              <a:t>galaico</a:t>
            </a:r>
            <a:r>
              <a:rPr lang="cs-CZ" i="1" dirty="0"/>
              <a:t>=</a:t>
            </a:r>
            <a:r>
              <a:rPr lang="cs-CZ" i="1" dirty="0" err="1"/>
              <a:t>galego</a:t>
            </a:r>
            <a:r>
              <a:rPr lang="cs-CZ" i="1" dirty="0"/>
              <a:t>, </a:t>
            </a:r>
            <a:r>
              <a:rPr lang="cs-CZ" i="1" dirty="0" err="1"/>
              <a:t>luso</a:t>
            </a:r>
            <a:r>
              <a:rPr lang="cs-CZ" i="1" dirty="0"/>
              <a:t>=</a:t>
            </a:r>
            <a:r>
              <a:rPr lang="cs-CZ" i="1" dirty="0" err="1"/>
              <a:t>lusitano</a:t>
            </a:r>
            <a:r>
              <a:rPr lang="cs-CZ" i="1" dirty="0"/>
              <a:t>, </a:t>
            </a:r>
            <a:r>
              <a:rPr lang="cs-CZ" i="1" dirty="0" err="1"/>
              <a:t>português</a:t>
            </a:r>
            <a:r>
              <a:rPr lang="cs-CZ" i="1" dirty="0"/>
              <a:t>, nipo=</a:t>
            </a:r>
            <a:r>
              <a:rPr lang="cs-CZ" i="1" dirty="0" err="1"/>
              <a:t>nipónico,japonês</a:t>
            </a:r>
            <a:r>
              <a:rPr lang="cs-CZ" i="1" dirty="0"/>
              <a:t>, </a:t>
            </a:r>
            <a:r>
              <a:rPr lang="cs-CZ" i="1" dirty="0" err="1"/>
              <a:t>sino</a:t>
            </a:r>
            <a:r>
              <a:rPr lang="cs-CZ" i="1" dirty="0"/>
              <a:t>=</a:t>
            </a:r>
            <a:r>
              <a:rPr lang="cs-CZ" i="1" dirty="0" err="1"/>
              <a:t>chinês</a:t>
            </a:r>
            <a:r>
              <a:rPr lang="cs-CZ" i="1" dirty="0"/>
              <a:t>, </a:t>
            </a:r>
            <a:r>
              <a:rPr lang="cs-CZ" i="1" dirty="0" err="1"/>
              <a:t>teuto</a:t>
            </a:r>
            <a:r>
              <a:rPr lang="cs-CZ" i="1" dirty="0"/>
              <a:t>=</a:t>
            </a:r>
            <a:r>
              <a:rPr lang="cs-CZ" i="1" dirty="0" err="1"/>
              <a:t>tetónico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83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Výsledná kompozita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amizades</a:t>
            </a:r>
            <a:r>
              <a:rPr lang="cs-CZ" i="1" dirty="0"/>
              <a:t> </a:t>
            </a:r>
            <a:r>
              <a:rPr lang="cs-CZ" i="1" dirty="0" err="1"/>
              <a:t>anglo-americanas</a:t>
            </a:r>
            <a:endParaRPr lang="cs-CZ" i="1" dirty="0"/>
          </a:p>
          <a:p>
            <a:r>
              <a:rPr lang="cs-CZ" i="1" dirty="0" err="1"/>
              <a:t>império</a:t>
            </a:r>
            <a:r>
              <a:rPr lang="cs-CZ" i="1" dirty="0"/>
              <a:t> </a:t>
            </a:r>
            <a:r>
              <a:rPr lang="cs-CZ" i="1" dirty="0" err="1"/>
              <a:t>austro-húngaro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i="1" dirty="0" err="1"/>
              <a:t>relações</a:t>
            </a:r>
            <a:r>
              <a:rPr lang="cs-CZ" i="1" dirty="0"/>
              <a:t> euro-</a:t>
            </a:r>
            <a:r>
              <a:rPr lang="cs-CZ" i="1" dirty="0" err="1"/>
              <a:t>africanas</a:t>
            </a:r>
            <a:endParaRPr lang="cs-CZ" i="1" dirty="0"/>
          </a:p>
          <a:p>
            <a:r>
              <a:rPr lang="cs-CZ" i="1" dirty="0" err="1"/>
              <a:t>falares</a:t>
            </a:r>
            <a:r>
              <a:rPr lang="cs-CZ" i="1" dirty="0"/>
              <a:t> </a:t>
            </a:r>
            <a:r>
              <a:rPr lang="cs-CZ" i="1" dirty="0" err="1"/>
              <a:t>franco-provençais</a:t>
            </a:r>
            <a:endParaRPr lang="cs-CZ" i="1" dirty="0"/>
          </a:p>
          <a:p>
            <a:r>
              <a:rPr lang="cs-CZ" i="1" dirty="0"/>
              <a:t>literatura </a:t>
            </a:r>
            <a:r>
              <a:rPr lang="cs-CZ" i="1" dirty="0" err="1"/>
              <a:t>luso-asiática</a:t>
            </a:r>
            <a:endParaRPr lang="cs-CZ" i="1" dirty="0"/>
          </a:p>
          <a:p>
            <a:r>
              <a:rPr lang="cs-CZ" i="1" dirty="0"/>
              <a:t>atlas </a:t>
            </a:r>
            <a:r>
              <a:rPr lang="cs-CZ" i="1" dirty="0" err="1"/>
              <a:t>ítalo-suíço</a:t>
            </a:r>
            <a:endParaRPr lang="cs-CZ" i="1" dirty="0"/>
          </a:p>
          <a:p>
            <a:r>
              <a:rPr lang="cs-CZ" i="1" dirty="0" err="1"/>
              <a:t>trovadores</a:t>
            </a:r>
            <a:r>
              <a:rPr lang="cs-CZ" i="1" dirty="0"/>
              <a:t> </a:t>
            </a:r>
            <a:r>
              <a:rPr lang="cs-CZ" i="1" dirty="0" err="1"/>
              <a:t>galaico-portugueses</a:t>
            </a:r>
            <a:endParaRPr lang="cs-CZ" i="1" dirty="0"/>
          </a:p>
          <a:p>
            <a:r>
              <a:rPr lang="cs-CZ" i="1" dirty="0" err="1"/>
              <a:t>glossário</a:t>
            </a:r>
            <a:r>
              <a:rPr lang="cs-CZ" i="1" dirty="0"/>
              <a:t> </a:t>
            </a:r>
            <a:r>
              <a:rPr lang="cs-CZ" i="1" dirty="0" err="1"/>
              <a:t>hispano-americano</a:t>
            </a:r>
            <a:endParaRPr lang="cs-CZ" i="1" dirty="0"/>
          </a:p>
          <a:p>
            <a:r>
              <a:rPr lang="cs-CZ" i="1" dirty="0" err="1"/>
              <a:t>guerra</a:t>
            </a:r>
            <a:r>
              <a:rPr lang="cs-CZ" i="1" dirty="0"/>
              <a:t> </a:t>
            </a:r>
            <a:r>
              <a:rPr lang="cs-CZ" i="1" dirty="0" err="1"/>
              <a:t>sino-japonesa</a:t>
            </a:r>
            <a:endParaRPr lang="cs-CZ" i="1" dirty="0"/>
          </a:p>
          <a:p>
            <a:r>
              <a:rPr lang="cs-CZ" i="1" dirty="0" err="1"/>
              <a:t>ginásio</a:t>
            </a:r>
            <a:r>
              <a:rPr lang="cs-CZ" i="1" dirty="0"/>
              <a:t> </a:t>
            </a:r>
            <a:r>
              <a:rPr lang="cs-CZ" i="1" dirty="0" err="1"/>
              <a:t>teuto-brasileiro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95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8152434"/>
              </p:ext>
            </p:extLst>
          </p:nvPr>
        </p:nvGraphicFramePr>
        <p:xfrm>
          <a:off x="611559" y="2060846"/>
          <a:ext cx="8064897" cy="255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pozitiv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komparativ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superlativ relativní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9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estudioso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 </a:t>
                      </a: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/o 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de  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3562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08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80750"/>
              </p:ext>
            </p:extLst>
          </p:nvPr>
        </p:nvGraphicFramePr>
        <p:xfrm>
          <a:off x="611560" y="2060848"/>
          <a:ext cx="8208911" cy="429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5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7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KOMPARATIV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nadřazenost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mais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 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podřazenost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menos 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rovnost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tão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como</a:t>
                      </a:r>
                      <a:r>
                        <a:rPr lang="cs-CZ" sz="2000" dirty="0">
                          <a:effectLst/>
                        </a:rPr>
                        <a:t>  (</a:t>
                      </a:r>
                      <a:r>
                        <a:rPr lang="cs-CZ" sz="2000" dirty="0" err="1">
                          <a:effectLst/>
                        </a:rPr>
                        <a:t>quanto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90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48094767"/>
              </p:ext>
            </p:extLst>
          </p:nvPr>
        </p:nvGraphicFramePr>
        <p:xfrm>
          <a:off x="611560" y="1340768"/>
          <a:ext cx="8136906" cy="515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pozitiv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komparativ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relativní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absolutní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bom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melhor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melhor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óptimo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mau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pior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/do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pior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péssimo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grande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maior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maior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máximo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pequeno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menor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menor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mínimo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21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Morfematická struktura portugalských </a:t>
            </a:r>
            <a:r>
              <a:rPr lang="cs-CZ" b="1" dirty="0" err="1"/>
              <a:t>dvojvýchodných</a:t>
            </a:r>
            <a:r>
              <a:rPr lang="cs-CZ" b="1" dirty="0"/>
              <a:t>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i="1" dirty="0" err="1"/>
              <a:t>Tetramorfní</a:t>
            </a:r>
            <a:r>
              <a:rPr lang="cs-CZ" b="1" i="1" dirty="0"/>
              <a:t> (čtyřčlennou) strukturu</a:t>
            </a:r>
            <a:r>
              <a:rPr lang="cs-CZ" dirty="0"/>
              <a:t> mají adjektiva </a:t>
            </a:r>
            <a:r>
              <a:rPr lang="cs-CZ" dirty="0" err="1"/>
              <a:t>dvouvýchodná</a:t>
            </a:r>
            <a:r>
              <a:rPr lang="cs-CZ" dirty="0"/>
              <a:t>, která mají dva tvary pro ženský rod (singulár a plurál) a dva tvary pro rod mužský (rovněž singulár y plurál). </a:t>
            </a:r>
          </a:p>
          <a:p>
            <a:pPr algn="just"/>
            <a:r>
              <a:rPr lang="cs-CZ" dirty="0"/>
              <a:t>K těmto adjektivum patří adjektiva zakončená v mužském rodě na </a:t>
            </a:r>
            <a:r>
              <a:rPr lang="cs-CZ" b="1" i="1" dirty="0"/>
              <a:t>–o, -e,-u, 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dirty="0"/>
              <a:t>a </a:t>
            </a:r>
            <a:r>
              <a:rPr lang="cs-CZ" b="1" i="1" dirty="0"/>
              <a:t>na souhlásku</a:t>
            </a:r>
            <a:r>
              <a:rPr lang="cs-CZ" dirty="0"/>
              <a:t>:</a:t>
            </a:r>
            <a:r>
              <a:rPr lang="cs-CZ" i="1" dirty="0"/>
              <a:t> </a:t>
            </a:r>
          </a:p>
          <a:p>
            <a:pPr algn="just"/>
            <a:r>
              <a:rPr lang="cs-CZ" i="1" dirty="0" err="1"/>
              <a:t>bom</a:t>
            </a:r>
            <a:r>
              <a:rPr lang="cs-CZ" i="1" dirty="0"/>
              <a:t>, boa, </a:t>
            </a:r>
            <a:r>
              <a:rPr lang="cs-CZ" i="1" dirty="0" err="1"/>
              <a:t>bons</a:t>
            </a:r>
            <a:r>
              <a:rPr lang="cs-CZ" i="1" dirty="0"/>
              <a:t>, </a:t>
            </a:r>
            <a:r>
              <a:rPr lang="cs-CZ" i="1" dirty="0" err="1"/>
              <a:t>boas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cru</a:t>
            </a:r>
            <a:r>
              <a:rPr lang="cs-CZ" i="1" dirty="0"/>
              <a:t>, </a:t>
            </a:r>
            <a:r>
              <a:rPr lang="cs-CZ" i="1" dirty="0" err="1"/>
              <a:t>crua</a:t>
            </a:r>
            <a:r>
              <a:rPr lang="cs-CZ" i="1" dirty="0"/>
              <a:t>, </a:t>
            </a:r>
            <a:r>
              <a:rPr lang="cs-CZ" i="1" dirty="0" err="1"/>
              <a:t>crus</a:t>
            </a:r>
            <a:r>
              <a:rPr lang="cs-CZ" i="1" dirty="0"/>
              <a:t>, </a:t>
            </a:r>
            <a:r>
              <a:rPr lang="cs-CZ" i="1" dirty="0" err="1"/>
              <a:t>cruas</a:t>
            </a:r>
            <a:r>
              <a:rPr lang="cs-CZ" i="1" dirty="0"/>
              <a:t>; </a:t>
            </a:r>
          </a:p>
          <a:p>
            <a:pPr algn="just"/>
            <a:r>
              <a:rPr lang="cs-CZ" i="1" dirty="0"/>
              <a:t>nu, </a:t>
            </a:r>
            <a:r>
              <a:rPr lang="cs-CZ" i="1" dirty="0" err="1"/>
              <a:t>nua</a:t>
            </a:r>
            <a:r>
              <a:rPr lang="cs-CZ" i="1" dirty="0"/>
              <a:t>, </a:t>
            </a:r>
            <a:r>
              <a:rPr lang="cs-CZ" i="1" dirty="0" err="1"/>
              <a:t>nus</a:t>
            </a:r>
            <a:r>
              <a:rPr lang="cs-CZ" i="1" dirty="0"/>
              <a:t>, </a:t>
            </a:r>
            <a:r>
              <a:rPr lang="cs-CZ" i="1" dirty="0" err="1"/>
              <a:t>nuas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europeia</a:t>
            </a:r>
            <a:r>
              <a:rPr lang="cs-CZ" i="1" dirty="0"/>
              <a:t>, </a:t>
            </a:r>
            <a:r>
              <a:rPr lang="cs-CZ" i="1" dirty="0" err="1"/>
              <a:t>europeus</a:t>
            </a:r>
            <a:r>
              <a:rPr lang="cs-CZ" i="1" dirty="0"/>
              <a:t>, </a:t>
            </a:r>
            <a:r>
              <a:rPr lang="cs-CZ" i="1" dirty="0" err="1"/>
              <a:t>europeias</a:t>
            </a:r>
            <a:r>
              <a:rPr lang="cs-CZ" i="1" dirty="0"/>
              <a:t>,</a:t>
            </a:r>
          </a:p>
          <a:p>
            <a:pPr algn="just"/>
            <a:r>
              <a:rPr lang="cs-CZ" i="1" dirty="0"/>
              <a:t> </a:t>
            </a:r>
            <a:r>
              <a:rPr lang="cs-CZ" i="1" dirty="0" err="1"/>
              <a:t>catalão</a:t>
            </a:r>
            <a:r>
              <a:rPr lang="cs-CZ" i="1" dirty="0"/>
              <a:t>, </a:t>
            </a:r>
            <a:r>
              <a:rPr lang="cs-CZ" i="1" dirty="0" err="1"/>
              <a:t>catalã</a:t>
            </a:r>
            <a:r>
              <a:rPr lang="cs-CZ" i="1" dirty="0"/>
              <a:t> /</a:t>
            </a:r>
            <a:r>
              <a:rPr lang="cs-CZ" i="1" dirty="0" err="1"/>
              <a:t>catalães</a:t>
            </a:r>
            <a:r>
              <a:rPr lang="cs-CZ" i="1" dirty="0"/>
              <a:t> – </a:t>
            </a:r>
            <a:r>
              <a:rPr lang="cs-CZ" i="1" dirty="0" err="1"/>
              <a:t>catalãs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193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Superlativní absolutní</a:t>
            </a:r>
            <a:r>
              <a:rPr lang="cs-CZ" dirty="0"/>
              <a:t>, nebo také </a:t>
            </a:r>
            <a:r>
              <a:rPr lang="cs-CZ" b="1" i="1" dirty="0"/>
              <a:t>elativ</a:t>
            </a:r>
            <a:r>
              <a:rPr lang="cs-CZ" dirty="0"/>
              <a:t>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udává vysokou míru vlastnosti neimplikující srovnání. </a:t>
            </a:r>
          </a:p>
          <a:p>
            <a:r>
              <a:rPr lang="cs-CZ" dirty="0"/>
              <a:t>1. Základním výrazovým prostředkem superlativu </a:t>
            </a:r>
            <a:r>
              <a:rPr lang="cs-CZ" b="1" dirty="0"/>
              <a:t>absolutního syntetického </a:t>
            </a:r>
            <a:r>
              <a:rPr lang="cs-CZ" dirty="0"/>
              <a:t>je derivační alomorf </a:t>
            </a:r>
            <a:r>
              <a:rPr lang="cs-CZ" b="1" dirty="0"/>
              <a:t>-</a:t>
            </a:r>
            <a:r>
              <a:rPr lang="cs-CZ" b="1" dirty="0" err="1"/>
              <a:t>íssim</a:t>
            </a:r>
            <a:r>
              <a:rPr lang="cs-CZ" b="1" dirty="0"/>
              <a:t>-</a:t>
            </a:r>
            <a:r>
              <a:rPr lang="cs-CZ" dirty="0"/>
              <a:t> (</a:t>
            </a:r>
            <a:r>
              <a:rPr lang="cs-CZ" i="1" dirty="0" err="1"/>
              <a:t>lindíssimo</a:t>
            </a:r>
            <a:r>
              <a:rPr lang="cs-CZ" dirty="0"/>
              <a:t>). </a:t>
            </a:r>
          </a:p>
          <a:p>
            <a:r>
              <a:rPr lang="cs-CZ" dirty="0"/>
              <a:t>V omezenějším počtu případů se uplatňuje latinismus -</a:t>
            </a:r>
            <a:r>
              <a:rPr lang="cs-CZ" b="1" dirty="0" err="1"/>
              <a:t>érrim</a:t>
            </a:r>
            <a:r>
              <a:rPr lang="cs-CZ" b="1" dirty="0"/>
              <a:t> –</a:t>
            </a:r>
            <a:r>
              <a:rPr lang="cs-CZ" dirty="0"/>
              <a:t> </a:t>
            </a:r>
            <a:r>
              <a:rPr lang="cs-CZ" i="1" dirty="0" err="1"/>
              <a:t>paupérrimo</a:t>
            </a:r>
            <a:r>
              <a:rPr lang="cs-CZ" i="1" dirty="0"/>
              <a:t> „velmi chudý“.</a:t>
            </a:r>
            <a:r>
              <a:rPr lang="cs-CZ" dirty="0"/>
              <a:t> </a:t>
            </a:r>
          </a:p>
          <a:p>
            <a:r>
              <a:rPr lang="cs-CZ" dirty="0"/>
              <a:t>2. analyticky, neboli opisně: </a:t>
            </a:r>
            <a:r>
              <a:rPr lang="cs-CZ" i="1" dirty="0" err="1"/>
              <a:t>muito</a:t>
            </a:r>
            <a:r>
              <a:rPr lang="cs-CZ" i="1" dirty="0"/>
              <a:t>, </a:t>
            </a:r>
            <a:r>
              <a:rPr lang="cs-CZ" i="1" dirty="0" err="1"/>
              <a:t>extremamente</a:t>
            </a:r>
            <a:r>
              <a:rPr lang="cs-CZ" i="1" dirty="0"/>
              <a:t>, </a:t>
            </a:r>
            <a:r>
              <a:rPr lang="cs-CZ" i="1" dirty="0" err="1"/>
              <a:t>inensamente</a:t>
            </a:r>
            <a:r>
              <a:rPr lang="cs-CZ" i="1" dirty="0"/>
              <a:t>, </a:t>
            </a:r>
            <a:r>
              <a:rPr lang="cs-CZ" i="1" dirty="0" err="1"/>
              <a:t>grandemente</a:t>
            </a:r>
            <a:r>
              <a:rPr lang="cs-CZ" i="1" dirty="0"/>
              <a:t>, </a:t>
            </a:r>
            <a:r>
              <a:rPr lang="cs-CZ" i="1" dirty="0" err="1"/>
              <a:t>excessivamente</a:t>
            </a:r>
            <a:r>
              <a:rPr lang="cs-CZ" i="1" dirty="0"/>
              <a:t>, </a:t>
            </a:r>
            <a:r>
              <a:rPr lang="cs-CZ" i="1" dirty="0" err="1"/>
              <a:t>extraordinariamente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4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872755"/>
              </p:ext>
            </p:extLst>
          </p:nvPr>
        </p:nvGraphicFramePr>
        <p:xfrm>
          <a:off x="539552" y="1412775"/>
          <a:ext cx="8352929" cy="439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8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pozitiv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superlativ absolutní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hořký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hořký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přátelský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amicíssimo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přátelský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antiquíssimo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cruel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crudelíssimo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doce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sladký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dulcíssimo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sladký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studený, chladný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frigidíssimo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studený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4963" y="2041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7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879818"/>
              </p:ext>
            </p:extLst>
          </p:nvPr>
        </p:nvGraphicFramePr>
        <p:xfrm>
          <a:off x="827584" y="2060849"/>
          <a:ext cx="7848871" cy="3816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geral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generalíssimo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magnífico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úžasný, skvělý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magnificentíssimo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okázalý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nobre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šlechtený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nobilíssimo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šlechetný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pessoal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ososbní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personalíssimo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osobní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sábio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sapientíssimo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jednoduchý, prostý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simplicíssimo/simplíssimo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prostý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094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adjektiv (změna významu)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0263182"/>
              </p:ext>
            </p:extLst>
          </p:nvPr>
        </p:nvGraphicFramePr>
        <p:xfrm>
          <a:off x="395536" y="1556790"/>
          <a:ext cx="8064896" cy="528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adjektivum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antepozici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postpozici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bývalý (antigo presidente)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starožitný (uma cadeira antiga)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caro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milý, drahý (Caro  João)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drahý (cenově) (calças caras)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upřímný (francas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volný (zona franca)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grande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velký, slavný (grande homem)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 (casa grande)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leve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bezvýznamný (leve pressentimento)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lehký (comida leve)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maior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největší (o maior problema)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nejstarší (o meu irmão maior)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menor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(nej)menší (a menor causa)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(nej)mladší (a minha irmã menor)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nový-další v pořadí (um novo carro)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nový-nepoužitý (um carro novo)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próprio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vlastní (em próprias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vhodný (palavras próprias)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puro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pouhý, čirý, ryzí (puro ouro)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čistý (ar puro)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 (uma simples observação)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prostý, prostoduchý (um homem simples)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verdadeiro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pravý (verdadeiro cará(c)ter)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opravdový (um </a:t>
                      </a:r>
                      <a:r>
                        <a:rPr lang="cs-CZ" sz="1600" dirty="0" err="1">
                          <a:effectLst/>
                        </a:rPr>
                        <a:t>amigo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verdadeiro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342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F3220-C987-4BEA-89C6-25050206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Slovní zásoba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E3298-56AB-4333-9FBD-727BEF0861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adjektivum			</a:t>
            </a:r>
            <a:r>
              <a:rPr lang="cs-CZ" dirty="0" err="1"/>
              <a:t>adjetivo</a:t>
            </a:r>
            <a:endParaRPr lang="cs-CZ" dirty="0"/>
          </a:p>
          <a:p>
            <a:r>
              <a:rPr lang="cs-CZ" dirty="0"/>
              <a:t>adjektivum </a:t>
            </a:r>
            <a:r>
              <a:rPr lang="cs-CZ" dirty="0" err="1"/>
              <a:t>dvojvýchodné</a:t>
            </a:r>
            <a:r>
              <a:rPr lang="cs-CZ" dirty="0"/>
              <a:t>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biforme</a:t>
            </a:r>
            <a:r>
              <a:rPr lang="cs-CZ" dirty="0"/>
              <a:t>  </a:t>
            </a:r>
          </a:p>
          <a:p>
            <a:r>
              <a:rPr lang="cs-CZ" dirty="0"/>
              <a:t>adjektivum jednovýchodné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uniforme</a:t>
            </a:r>
            <a:r>
              <a:rPr lang="cs-CZ" dirty="0"/>
              <a:t>    </a:t>
            </a:r>
          </a:p>
          <a:p>
            <a:r>
              <a:rPr lang="cs-CZ" dirty="0" err="1"/>
              <a:t>tetramorfní</a:t>
            </a:r>
            <a:r>
              <a:rPr lang="cs-CZ" dirty="0"/>
              <a:t> (čtyřčlenná)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tetramorfológica</a:t>
            </a:r>
            <a:endParaRPr lang="cs-CZ" dirty="0"/>
          </a:p>
          <a:p>
            <a:r>
              <a:rPr lang="cs-CZ" dirty="0"/>
              <a:t>dimorfní (dvoučlenná)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bimorfológica</a:t>
            </a:r>
            <a:endParaRPr lang="cs-CZ" dirty="0"/>
          </a:p>
          <a:p>
            <a:r>
              <a:rPr lang="cs-CZ" dirty="0"/>
              <a:t>adjektiva označující národnost </a:t>
            </a:r>
          </a:p>
          <a:p>
            <a:pPr marL="0" indent="0">
              <a:buNone/>
            </a:pPr>
            <a:r>
              <a:rPr lang="cs-CZ" dirty="0"/>
              <a:t>      a zeměpisný původ  		</a:t>
            </a:r>
            <a:r>
              <a:rPr lang="cs-CZ" dirty="0" err="1"/>
              <a:t>adjetivos</a:t>
            </a:r>
            <a:r>
              <a:rPr lang="cs-CZ" dirty="0"/>
              <a:t> </a:t>
            </a:r>
            <a:r>
              <a:rPr lang="cs-CZ" dirty="0" err="1"/>
              <a:t>pátrios</a:t>
            </a:r>
            <a:endParaRPr lang="cs-CZ" dirty="0"/>
          </a:p>
          <a:p>
            <a:r>
              <a:rPr lang="cs-CZ" dirty="0"/>
              <a:t>komparativ			</a:t>
            </a:r>
            <a:r>
              <a:rPr lang="cs-CZ" dirty="0" err="1"/>
              <a:t>comparativo</a:t>
            </a:r>
            <a:endParaRPr lang="cs-CZ" dirty="0"/>
          </a:p>
          <a:p>
            <a:r>
              <a:rPr lang="cs-CZ" dirty="0"/>
              <a:t>komparativ nadřazenosti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superioridade</a:t>
            </a:r>
            <a:r>
              <a:rPr lang="cs-CZ" dirty="0"/>
              <a:t> </a:t>
            </a:r>
          </a:p>
          <a:p>
            <a:r>
              <a:rPr lang="cs-CZ" dirty="0"/>
              <a:t>komparativ podřazenosti 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inferioridade</a:t>
            </a:r>
            <a:r>
              <a:rPr lang="cs-CZ" dirty="0"/>
              <a:t> </a:t>
            </a:r>
          </a:p>
          <a:p>
            <a:r>
              <a:rPr lang="cs-CZ" dirty="0"/>
              <a:t>komparativ rovnosti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igualdade</a:t>
            </a:r>
            <a:r>
              <a:rPr lang="cs-CZ" dirty="0"/>
              <a:t> </a:t>
            </a:r>
          </a:p>
          <a:p>
            <a:r>
              <a:rPr lang="cs-CZ" dirty="0"/>
              <a:t>superlativ 			</a:t>
            </a:r>
            <a:r>
              <a:rPr lang="cs-CZ" dirty="0" err="1"/>
              <a:t>superlativo</a:t>
            </a:r>
            <a:endParaRPr lang="cs-CZ" dirty="0"/>
          </a:p>
          <a:p>
            <a:r>
              <a:rPr lang="cs-CZ" dirty="0"/>
              <a:t>relativní superlativ 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relativo</a:t>
            </a:r>
            <a:endParaRPr lang="cs-CZ" dirty="0"/>
          </a:p>
          <a:p>
            <a:r>
              <a:rPr lang="cs-CZ" dirty="0"/>
              <a:t>absolutní superlativ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endParaRPr lang="cs-CZ" dirty="0"/>
          </a:p>
          <a:p>
            <a:r>
              <a:rPr lang="cs-CZ" dirty="0"/>
              <a:t>absolutní superlativ syntetický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sintético</a:t>
            </a:r>
            <a:endParaRPr lang="cs-CZ" dirty="0"/>
          </a:p>
          <a:p>
            <a:r>
              <a:rPr lang="cs-CZ" dirty="0"/>
              <a:t>absolutní superlativ analytický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analítico</a:t>
            </a:r>
            <a:endParaRPr lang="cs-CZ" dirty="0"/>
          </a:p>
          <a:p>
            <a:r>
              <a:rPr lang="cs-CZ" dirty="0"/>
              <a:t>adjektivum kvalitativní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modificador</a:t>
            </a:r>
            <a:r>
              <a:rPr lang="cs-CZ" dirty="0"/>
              <a:t>, </a:t>
            </a:r>
            <a:r>
              <a:rPr lang="cs-CZ" dirty="0" err="1"/>
              <a:t>qualificativo</a:t>
            </a:r>
            <a:endParaRPr lang="cs-CZ" dirty="0"/>
          </a:p>
          <a:p>
            <a:r>
              <a:rPr lang="cs-CZ" dirty="0"/>
              <a:t> adjektivum relační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relacional</a:t>
            </a: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191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12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Nahraďte předložkové konstrukce relačními adjektivy: 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dirty="0"/>
              <a:t>Vytvořte množné číslo od následujících adjektiv:</a:t>
            </a:r>
          </a:p>
          <a:p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komparativ od následujících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interessante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superlativ relativní a pak absolutní od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elativ od adjektiv: </a:t>
            </a:r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1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603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51-0ED7-42BF-BB41-60B9EAEC6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1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939EC-93E9-4428-927B-16A6A360CE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47500" lnSpcReduction="20000"/>
          </a:bodyPr>
          <a:lstStyle/>
          <a:p>
            <a:r>
              <a:rPr lang="cs-CZ" dirty="0" err="1"/>
              <a:t>bonito</a:t>
            </a:r>
            <a:r>
              <a:rPr lang="cs-CZ" b="1" dirty="0" err="1"/>
              <a:t>→bonita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</a:t>
            </a:r>
            <a:r>
              <a:rPr lang="cs-CZ" dirty="0"/>
              <a:t>, </a:t>
            </a:r>
          </a:p>
          <a:p>
            <a:r>
              <a:rPr lang="cs-CZ" dirty="0" err="1"/>
              <a:t>beirão</a:t>
            </a:r>
            <a:r>
              <a:rPr lang="cs-CZ" b="1" dirty="0" err="1"/>
              <a:t>→beiroa</a:t>
            </a:r>
            <a:r>
              <a:rPr lang="cs-CZ" dirty="0"/>
              <a:t>, </a:t>
            </a:r>
          </a:p>
          <a:p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b="1" dirty="0"/>
              <a:t>(U)</a:t>
            </a:r>
          </a:p>
          <a:p>
            <a:r>
              <a:rPr lang="cs-CZ" dirty="0" err="1"/>
              <a:t>comum</a:t>
            </a:r>
            <a:r>
              <a:rPr lang="cs-CZ" dirty="0"/>
              <a:t>, </a:t>
            </a:r>
          </a:p>
          <a:p>
            <a:r>
              <a:rPr lang="cs-CZ" dirty="0" err="1"/>
              <a:t>loquaz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</a:t>
            </a:r>
            <a:r>
              <a:rPr lang="cs-CZ" dirty="0"/>
              <a:t>, </a:t>
            </a:r>
          </a:p>
          <a:p>
            <a:r>
              <a:rPr lang="cs-CZ" dirty="0" err="1"/>
              <a:t>montês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cru</a:t>
            </a:r>
            <a:r>
              <a:rPr lang="cs-CZ" b="1" dirty="0" err="1"/>
              <a:t>→crua</a:t>
            </a:r>
            <a:r>
              <a:rPr lang="cs-CZ" dirty="0"/>
              <a:t>, </a:t>
            </a:r>
          </a:p>
          <a:p>
            <a:r>
              <a:rPr lang="cs-CZ" dirty="0" err="1"/>
              <a:t>só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cortês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europeu</a:t>
            </a:r>
            <a:r>
              <a:rPr lang="cs-CZ" b="1" dirty="0" err="1"/>
              <a:t>→europeia</a:t>
            </a:r>
            <a:r>
              <a:rPr lang="cs-CZ" dirty="0"/>
              <a:t>, </a:t>
            </a:r>
          </a:p>
          <a:p>
            <a:r>
              <a:rPr lang="cs-CZ" dirty="0" err="1"/>
              <a:t>português</a:t>
            </a:r>
            <a:r>
              <a:rPr lang="cs-CZ" b="1" dirty="0" err="1"/>
              <a:t>→portuguesa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pedrês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espanhol</a:t>
            </a:r>
            <a:r>
              <a:rPr lang="cs-CZ" b="1" dirty="0" err="1"/>
              <a:t>→espanhola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andaluz</a:t>
            </a:r>
            <a:r>
              <a:rPr lang="cs-CZ" b="1" dirty="0" err="1"/>
              <a:t>→andaluza</a:t>
            </a:r>
            <a:r>
              <a:rPr lang="cs-CZ" dirty="0"/>
              <a:t>, </a:t>
            </a:r>
          </a:p>
          <a:p>
            <a:r>
              <a:rPr lang="cs-CZ" dirty="0" err="1"/>
              <a:t>canadense</a:t>
            </a:r>
            <a:r>
              <a:rPr lang="cs-CZ" b="1" dirty="0"/>
              <a:t> (U)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trabalhador</a:t>
            </a:r>
            <a:r>
              <a:rPr lang="cs-CZ" b="1" dirty="0" err="1"/>
              <a:t>→trabalhadora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bom</a:t>
            </a:r>
            <a:r>
              <a:rPr lang="cs-CZ" b="1" dirty="0" err="1"/>
              <a:t>→boa</a:t>
            </a:r>
            <a:r>
              <a:rPr lang="cs-CZ" dirty="0"/>
              <a:t>,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mau</a:t>
            </a:r>
            <a:r>
              <a:rPr lang="cs-CZ" b="1" dirty="0" err="1"/>
              <a:t>→má</a:t>
            </a:r>
            <a:r>
              <a:rPr lang="cs-CZ" dirty="0"/>
              <a:t>, </a:t>
            </a:r>
          </a:p>
          <a:p>
            <a:r>
              <a:rPr lang="cs-CZ" dirty="0" err="1"/>
              <a:t>simples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burguês</a:t>
            </a:r>
            <a:r>
              <a:rPr lang="cs-CZ" b="1" dirty="0" err="1"/>
              <a:t>→burguesa</a:t>
            </a:r>
            <a:r>
              <a:rPr lang="cs-CZ" dirty="0"/>
              <a:t>, </a:t>
            </a:r>
          </a:p>
          <a:p>
            <a:r>
              <a:rPr lang="cs-CZ" dirty="0" err="1"/>
              <a:t>tricolor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camponês</a:t>
            </a:r>
            <a:r>
              <a:rPr lang="cs-CZ" b="1" dirty="0" err="1"/>
              <a:t>→camponesa</a:t>
            </a:r>
            <a:r>
              <a:rPr lang="cs-CZ" dirty="0"/>
              <a:t>, </a:t>
            </a:r>
          </a:p>
          <a:p>
            <a:r>
              <a:rPr lang="cs-CZ" dirty="0" err="1"/>
              <a:t>exterior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falador</a:t>
            </a:r>
            <a:r>
              <a:rPr lang="cs-CZ" b="1" dirty="0" err="1"/>
              <a:t>→faladora</a:t>
            </a:r>
            <a:r>
              <a:rPr lang="cs-CZ" dirty="0"/>
              <a:t>, </a:t>
            </a:r>
          </a:p>
          <a:p>
            <a:r>
              <a:rPr lang="cs-CZ" dirty="0" err="1"/>
              <a:t>pior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notável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judeu</a:t>
            </a:r>
            <a:r>
              <a:rPr lang="cs-CZ" b="1" dirty="0" err="1"/>
              <a:t>→judia</a:t>
            </a:r>
            <a:r>
              <a:rPr lang="cs-CZ" dirty="0"/>
              <a:t>, </a:t>
            </a:r>
          </a:p>
          <a:p>
            <a:r>
              <a:rPr lang="cs-CZ" dirty="0" err="1"/>
              <a:t>ateu</a:t>
            </a:r>
            <a:r>
              <a:rPr lang="cs-CZ" b="1" dirty="0" err="1"/>
              <a:t>→ateia</a:t>
            </a:r>
            <a:r>
              <a:rPr lang="cs-CZ" dirty="0"/>
              <a:t>, </a:t>
            </a:r>
          </a:p>
          <a:p>
            <a:r>
              <a:rPr lang="cs-CZ" dirty="0" err="1"/>
              <a:t>ruim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espertalhão</a:t>
            </a:r>
            <a:r>
              <a:rPr lang="cs-CZ" b="1" dirty="0" err="1"/>
              <a:t>→espertalhona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b="1" dirty="0" err="1"/>
              <a:t>→charlatã</a:t>
            </a:r>
            <a:r>
              <a:rPr lang="cs-CZ" b="1" dirty="0"/>
              <a:t>, </a:t>
            </a:r>
            <a:r>
              <a:rPr lang="cs-CZ" b="1" dirty="0" err="1"/>
              <a:t>charlatona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reles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capaz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brincalhão</a:t>
            </a:r>
            <a:r>
              <a:rPr lang="cs-CZ" b="1" dirty="0" err="1"/>
              <a:t>→brincalhona</a:t>
            </a:r>
            <a:r>
              <a:rPr lang="cs-CZ" dirty="0"/>
              <a:t>, </a:t>
            </a:r>
          </a:p>
          <a:p>
            <a:r>
              <a:rPr lang="cs-CZ" dirty="0" err="1"/>
              <a:t>parvo</a:t>
            </a:r>
            <a:r>
              <a:rPr lang="cs-CZ" b="1" dirty="0" err="1"/>
              <a:t>→parva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b="1" dirty="0" err="1"/>
              <a:t>→sã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673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2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/>
              <a:t>Nahraďte předložkové konstrukce relačními adjektivy:  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62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Morfematická struktura portugalských jednovýchodných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Dimorfní adjektiva (dvoučlenná)</a:t>
            </a:r>
            <a:r>
              <a:rPr lang="cs-CZ" dirty="0"/>
              <a:t> jsou adjektiva jednovýchodná. Patří k nim následující adjektiva zakončená na: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- a, </a:t>
            </a:r>
            <a:r>
              <a:rPr lang="cs-CZ" dirty="0"/>
              <a:t> </a:t>
            </a:r>
            <a:r>
              <a:rPr lang="cs-CZ" b="1" dirty="0"/>
              <a:t>–e,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r>
              <a:rPr lang="cs-CZ" b="1" dirty="0"/>
              <a:t>, -l, –ar, -</a:t>
            </a:r>
            <a:r>
              <a:rPr lang="cs-CZ" b="1" dirty="0" err="1"/>
              <a:t>or</a:t>
            </a:r>
            <a:r>
              <a:rPr lang="cs-CZ" b="1" dirty="0"/>
              <a:t>, -m,</a:t>
            </a:r>
            <a:r>
              <a:rPr lang="cs-CZ" i="1" dirty="0"/>
              <a:t> </a:t>
            </a:r>
            <a:r>
              <a:rPr lang="cs-CZ" b="1" dirty="0"/>
              <a:t>-u, -z</a:t>
            </a:r>
            <a:r>
              <a:rPr lang="cs-CZ" dirty="0"/>
              <a:t> </a:t>
            </a: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11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47CFC-1EB8-4849-83B8-3D8A211C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E5352-C404-4584-AA9F-DBFCB598CCD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b="1" dirty="0" err="1"/>
              <a:t>→férrea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b="1" dirty="0" err="1"/>
              <a:t>→televisivo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b="1" dirty="0" err="1"/>
              <a:t>→cristã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b="1" dirty="0" err="1"/>
              <a:t>→invernal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</a:t>
            </a:r>
            <a:r>
              <a:rPr lang="cs-CZ" i="1" dirty="0" err="1"/>
              <a:t>atmosfera</a:t>
            </a:r>
            <a:r>
              <a:rPr lang="cs-CZ" b="1" dirty="0" err="1"/>
              <a:t>→atmosférica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b="1" dirty="0" err="1"/>
              <a:t>→automóvel</a:t>
            </a:r>
            <a:r>
              <a:rPr lang="cs-CZ" b="1" dirty="0"/>
              <a:t>, </a:t>
            </a:r>
            <a:r>
              <a:rPr lang="cs-CZ" b="1" dirty="0" err="1"/>
              <a:t>automobilística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b="1" dirty="0" err="1"/>
              <a:t>→provincial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Sol</a:t>
            </a:r>
            <a:r>
              <a:rPr lang="cs-CZ" b="1" dirty="0" err="1"/>
              <a:t>→solares</a:t>
            </a:r>
            <a:r>
              <a:rPr lang="cs-CZ" i="1" dirty="0"/>
              <a:t>, </a:t>
            </a:r>
          </a:p>
          <a:p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b="1" dirty="0" err="1"/>
              <a:t>→lunar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b="1" dirty="0" err="1"/>
              <a:t>→estagiário</a:t>
            </a:r>
            <a:r>
              <a:rPr lang="cs-CZ" b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b="1" dirty="0" err="1"/>
              <a:t>→inicial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b="1" dirty="0" err="1"/>
              <a:t>→petroleira</a:t>
            </a:r>
            <a:r>
              <a:rPr lang="cs-CZ" i="1" dirty="0"/>
              <a:t>, 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b="1" dirty="0" err="1"/>
              <a:t>→rotineiro</a:t>
            </a:r>
            <a:r>
              <a:rPr lang="cs-CZ" i="1" dirty="0"/>
              <a:t>, </a:t>
            </a:r>
          </a:p>
          <a:p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b="1" dirty="0" err="1"/>
              <a:t>→publicitárias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b="1" dirty="0" err="1"/>
              <a:t>→pulmonares</a:t>
            </a:r>
            <a:r>
              <a:rPr lang="cs-CZ" i="1" dirty="0"/>
              <a:t>, </a:t>
            </a:r>
          </a:p>
          <a:p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b="1" dirty="0" err="1"/>
              <a:t>→artificiais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b="1" dirty="0" err="1"/>
              <a:t>→outonal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b="1" dirty="0" err="1"/>
              <a:t>→reais</a:t>
            </a:r>
            <a:r>
              <a:rPr lang="cs-CZ" i="1" dirty="0"/>
              <a:t> </a:t>
            </a:r>
          </a:p>
          <a:p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b="1" dirty="0" err="1"/>
              <a:t>→juvenil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b="1" dirty="0" err="1"/>
              <a:t>→papal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b="1" dirty="0" err="1"/>
              <a:t>→salarial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b="1" dirty="0" err="1"/>
              <a:t>→celeste</a:t>
            </a:r>
            <a:r>
              <a:rPr lang="cs-CZ" i="1" dirty="0"/>
              <a:t>, </a:t>
            </a:r>
          </a:p>
          <a:p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b="1" dirty="0" err="1"/>
              <a:t>→materno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b="1" dirty="0" err="1"/>
              <a:t>→habituais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b="1" dirty="0" err="1"/>
              <a:t>→cardíaca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10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3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158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C597E-6788-4AB3-81D1-130BA14B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DC0E-59E1-445D-8F30-89C776FF55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senil</a:t>
            </a:r>
            <a:r>
              <a:rPr lang="cs-CZ" b="1" dirty="0" err="1"/>
              <a:t>→senis</a:t>
            </a:r>
            <a:r>
              <a:rPr lang="cs-CZ" dirty="0"/>
              <a:t>, </a:t>
            </a:r>
          </a:p>
          <a:p>
            <a:r>
              <a:rPr lang="cs-CZ" dirty="0" err="1"/>
              <a:t>trabalhador</a:t>
            </a:r>
            <a:r>
              <a:rPr lang="cs-CZ" b="1" dirty="0" err="1"/>
              <a:t>→trabalhadores</a:t>
            </a:r>
            <a:r>
              <a:rPr lang="cs-CZ" dirty="0"/>
              <a:t>, </a:t>
            </a:r>
          </a:p>
          <a:p>
            <a:r>
              <a:rPr lang="cs-CZ" dirty="0" err="1"/>
              <a:t>cortês</a:t>
            </a:r>
            <a:r>
              <a:rPr lang="cs-CZ" b="1" dirty="0" err="1"/>
              <a:t>→corteses</a:t>
            </a:r>
            <a:r>
              <a:rPr lang="cs-CZ" dirty="0"/>
              <a:t>, </a:t>
            </a:r>
          </a:p>
          <a:p>
            <a:r>
              <a:rPr lang="cs-CZ" dirty="0" err="1"/>
              <a:t>verde-oliva</a:t>
            </a:r>
            <a:r>
              <a:rPr lang="cs-CZ" b="1" dirty="0" err="1"/>
              <a:t>→verde-oliva</a:t>
            </a:r>
            <a:r>
              <a:rPr lang="cs-CZ" dirty="0"/>
              <a:t>, </a:t>
            </a:r>
          </a:p>
          <a:p>
            <a:r>
              <a:rPr lang="cs-CZ" dirty="0" err="1"/>
              <a:t>médico-cirúrgico</a:t>
            </a:r>
            <a:r>
              <a:rPr lang="cs-CZ" b="1" dirty="0" err="1"/>
              <a:t>→médico-cirúrgicos</a:t>
            </a:r>
            <a:r>
              <a:rPr lang="cs-CZ" dirty="0"/>
              <a:t>, </a:t>
            </a:r>
          </a:p>
          <a:p>
            <a:r>
              <a:rPr lang="cs-CZ" dirty="0" err="1"/>
              <a:t>surdo-mudo</a:t>
            </a:r>
            <a:r>
              <a:rPr lang="cs-CZ" b="1" dirty="0" err="1"/>
              <a:t>→surdos-mudos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b="1" dirty="0" err="1"/>
              <a:t>→azuis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→cristãos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→alemães</a:t>
            </a:r>
            <a:r>
              <a:rPr lang="cs-CZ" dirty="0"/>
              <a:t>, </a:t>
            </a:r>
          </a:p>
          <a:p>
            <a:r>
              <a:rPr lang="cs-CZ" dirty="0" err="1"/>
              <a:t>comum</a:t>
            </a:r>
            <a:r>
              <a:rPr lang="cs-CZ" b="1" dirty="0" err="1"/>
              <a:t>→comuns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1328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1123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8D84F-E4F3-4C1C-B92D-5A6377C3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B51C0-E356-4A66-B454-D6D99F388C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Suíça</a:t>
            </a:r>
            <a:r>
              <a:rPr lang="cs-CZ" b="1" dirty="0" err="1"/>
              <a:t>→suíço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Portugal</a:t>
            </a:r>
            <a:r>
              <a:rPr lang="cs-CZ" b="1" dirty="0" err="1"/>
              <a:t>→português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Brasil</a:t>
            </a:r>
            <a:r>
              <a:rPr lang="cs-CZ" b="1" dirty="0" err="1"/>
              <a:t>→brasileiro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b="1" dirty="0" err="1"/>
              <a:t>→checo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Canadá</a:t>
            </a:r>
            <a:r>
              <a:rPr lang="cs-CZ" b="1" dirty="0" err="1"/>
              <a:t>→canadense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Europa</a:t>
            </a:r>
            <a:r>
              <a:rPr lang="cs-CZ" b="1" dirty="0" err="1"/>
              <a:t>→</a:t>
            </a:r>
            <a:r>
              <a:rPr lang="cs-CZ" dirty="0" err="1"/>
              <a:t>europeu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err="1"/>
              <a:t>África</a:t>
            </a:r>
            <a:r>
              <a:rPr lang="cs-CZ" b="1" dirty="0" err="1"/>
              <a:t>→africano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b="1" dirty="0" err="1"/>
              <a:t>→são-tomeense</a:t>
            </a:r>
            <a:r>
              <a:rPr lang="cs-CZ" b="1" dirty="0"/>
              <a:t> </a:t>
            </a:r>
            <a:r>
              <a:rPr lang="cs-CZ" b="1" dirty="0" err="1"/>
              <a:t>são-tomense</a:t>
            </a:r>
            <a:r>
              <a:rPr lang="cs-CZ" dirty="0"/>
              <a:t>, </a:t>
            </a:r>
            <a:r>
              <a:rPr lang="cs-CZ" dirty="0" err="1"/>
              <a:t>Angola</a:t>
            </a:r>
            <a:r>
              <a:rPr lang="cs-CZ" b="1" dirty="0" err="1"/>
              <a:t>→angolano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Macau</a:t>
            </a:r>
            <a:r>
              <a:rPr lang="cs-CZ" b="1" dirty="0" err="1"/>
              <a:t>→macaense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Madeira</a:t>
            </a:r>
            <a:r>
              <a:rPr lang="cs-CZ" b="1" dirty="0" err="1"/>
              <a:t>→madeirense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os </a:t>
            </a:r>
            <a:r>
              <a:rPr lang="cs-CZ" dirty="0" err="1"/>
              <a:t>Açores</a:t>
            </a:r>
            <a:r>
              <a:rPr lang="cs-CZ" b="1" dirty="0" err="1"/>
              <a:t>→açoreano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011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b="1" dirty="0" err="1"/>
              <a:t>bom</a:t>
            </a:r>
            <a:r>
              <a:rPr lang="cs-CZ" b="1" dirty="0"/>
              <a:t>, </a:t>
            </a:r>
            <a:r>
              <a:rPr lang="cs-CZ" b="1" dirty="0" err="1"/>
              <a:t>mau</a:t>
            </a:r>
            <a:r>
              <a:rPr lang="cs-CZ" b="1" dirty="0"/>
              <a:t>, grande, </a:t>
            </a:r>
            <a:r>
              <a:rPr lang="cs-CZ" b="1" dirty="0" err="1"/>
              <a:t>pequeno</a:t>
            </a:r>
            <a:r>
              <a:rPr lang="cs-CZ" b="1" dirty="0"/>
              <a:t>, </a:t>
            </a:r>
            <a:r>
              <a:rPr lang="cs-CZ" b="1" dirty="0" err="1"/>
              <a:t>interessante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001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→melhor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→pior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→maior</a:t>
            </a:r>
            <a:r>
              <a:rPr lang="cs-CZ" dirty="0"/>
              <a:t>, </a:t>
            </a:r>
          </a:p>
          <a:p>
            <a:r>
              <a:rPr lang="cs-CZ" dirty="0" err="1"/>
              <a:t>pequeno</a:t>
            </a:r>
            <a:r>
              <a:rPr lang="cs-CZ" b="1" dirty="0" err="1"/>
              <a:t>→menor</a:t>
            </a:r>
            <a:r>
              <a:rPr lang="cs-CZ" dirty="0"/>
              <a:t>, </a:t>
            </a:r>
          </a:p>
          <a:p>
            <a:r>
              <a:rPr lang="cs-CZ" dirty="0" err="1"/>
              <a:t>interessante</a:t>
            </a:r>
            <a:r>
              <a:rPr lang="cs-CZ" b="1" dirty="0" err="1"/>
              <a:t>→mais</a:t>
            </a:r>
            <a:r>
              <a:rPr lang="cs-CZ" b="1" dirty="0"/>
              <a:t>/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interessante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0919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superlativ relativní a pak absolutní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453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Vytvořte superlativ relativní a pak superlativ absolutní od adjektiv: 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melhor→ó</a:t>
            </a:r>
            <a:r>
              <a:rPr lang="cs-CZ" b="1" dirty="0"/>
              <a:t>(p)</a:t>
            </a:r>
            <a:r>
              <a:rPr lang="cs-CZ" b="1" dirty="0" err="1"/>
              <a:t>timo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→o</a:t>
            </a:r>
            <a:r>
              <a:rPr lang="cs-CZ" b="1" dirty="0"/>
              <a:t>  </a:t>
            </a:r>
            <a:r>
              <a:rPr lang="cs-CZ" b="1" dirty="0" err="1"/>
              <a:t>pior→péssimo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maior→máximo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pequeno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menor→mínimo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estudioso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mais</a:t>
            </a:r>
            <a:r>
              <a:rPr lang="cs-CZ" b="1" dirty="0"/>
              <a:t>/ o 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estudioso→estudiosíssimo</a:t>
            </a:r>
            <a:r>
              <a:rPr lang="cs-CZ" b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484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7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 err="1"/>
              <a:t>hipócrita</a:t>
            </a:r>
            <a:r>
              <a:rPr lang="cs-CZ" i="1" dirty="0"/>
              <a:t> „</a:t>
            </a:r>
            <a:r>
              <a:rPr lang="cs-CZ" i="1" dirty="0" err="1"/>
              <a:t>hipokratický</a:t>
            </a:r>
            <a:r>
              <a:rPr lang="cs-CZ" i="1" dirty="0"/>
              <a:t>“</a:t>
            </a:r>
          </a:p>
          <a:p>
            <a:pPr marL="0" indent="0">
              <a:buNone/>
            </a:pPr>
            <a:r>
              <a:rPr lang="cs-CZ" i="1" dirty="0" err="1"/>
              <a:t>homicida</a:t>
            </a:r>
            <a:r>
              <a:rPr lang="cs-CZ" i="1" dirty="0"/>
              <a:t> „vražedný“</a:t>
            </a:r>
          </a:p>
          <a:p>
            <a:pPr marL="0" indent="0">
              <a:buNone/>
            </a:pPr>
            <a:r>
              <a:rPr lang="cs-CZ" i="1" dirty="0" err="1"/>
              <a:t>indígena</a:t>
            </a:r>
            <a:r>
              <a:rPr lang="cs-CZ" i="1" dirty="0"/>
              <a:t> „ domorodý, Indiánský</a:t>
            </a:r>
          </a:p>
          <a:p>
            <a:pPr marL="0" indent="0">
              <a:buNone/>
            </a:pPr>
            <a:r>
              <a:rPr lang="cs-CZ" i="1" dirty="0" err="1"/>
              <a:t>asteca</a:t>
            </a:r>
            <a:r>
              <a:rPr lang="cs-CZ" i="1" dirty="0"/>
              <a:t> – „aztécký“</a:t>
            </a:r>
          </a:p>
          <a:p>
            <a:pPr marL="0" indent="0">
              <a:buNone/>
            </a:pPr>
            <a:r>
              <a:rPr lang="cs-CZ" i="1" dirty="0"/>
              <a:t>celta „keltský“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israelita</a:t>
            </a:r>
            <a:r>
              <a:rPr lang="cs-CZ" i="1" dirty="0"/>
              <a:t> „izraelský“</a:t>
            </a:r>
          </a:p>
          <a:p>
            <a:pPr marL="0" indent="0">
              <a:buNone/>
            </a:pPr>
            <a:r>
              <a:rPr lang="cs-CZ" i="1" dirty="0" err="1"/>
              <a:t>maia</a:t>
            </a:r>
            <a:r>
              <a:rPr lang="cs-CZ" i="1" dirty="0"/>
              <a:t>  „mayský“,</a:t>
            </a:r>
          </a:p>
          <a:p>
            <a:pPr marL="0" indent="0">
              <a:buNone/>
            </a:pPr>
            <a:r>
              <a:rPr lang="cs-CZ" i="1" dirty="0" err="1"/>
              <a:t>persa</a:t>
            </a:r>
            <a:r>
              <a:rPr lang="cs-CZ" i="1" dirty="0"/>
              <a:t> „perský</a:t>
            </a:r>
          </a:p>
          <a:p>
            <a:pPr marL="0" indent="0">
              <a:buNone/>
            </a:pPr>
            <a:r>
              <a:rPr lang="cs-CZ" i="1" dirty="0" err="1"/>
              <a:t>agrícola</a:t>
            </a:r>
            <a:r>
              <a:rPr lang="cs-CZ" i="1" dirty="0"/>
              <a:t> „zemědělský“</a:t>
            </a:r>
          </a:p>
          <a:p>
            <a:pPr marL="0" indent="0">
              <a:buNone/>
            </a:pPr>
            <a:r>
              <a:rPr lang="cs-CZ" i="1" dirty="0" err="1"/>
              <a:t>silvícola</a:t>
            </a:r>
            <a:r>
              <a:rPr lang="cs-CZ" i="1" dirty="0"/>
              <a:t> „lesní“</a:t>
            </a:r>
          </a:p>
          <a:p>
            <a:pPr marL="0" indent="0">
              <a:buNone/>
            </a:pPr>
            <a:r>
              <a:rPr lang="cs-CZ" i="1" dirty="0" err="1"/>
              <a:t>vinícola</a:t>
            </a:r>
            <a:r>
              <a:rPr lang="cs-CZ" i="1" dirty="0"/>
              <a:t> „vinařský“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060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b="1" dirty="0" err="1"/>
              <a:t>→amabilíssimo</a:t>
            </a:r>
            <a:endParaRPr lang="cs-CZ" b="1" dirty="0"/>
          </a:p>
          <a:p>
            <a:pPr lvl="0"/>
            <a:r>
              <a:rPr lang="cs-CZ" dirty="0" err="1"/>
              <a:t>fácil</a:t>
            </a:r>
            <a:r>
              <a:rPr lang="cs-CZ" b="1" dirty="0" err="1"/>
              <a:t>→facilíssímo</a:t>
            </a:r>
            <a:r>
              <a:rPr lang="cs-CZ" b="1" dirty="0"/>
              <a:t>/</a:t>
            </a:r>
            <a:r>
              <a:rPr lang="cs-CZ" b="1" dirty="0" err="1"/>
              <a:t>facílimo</a:t>
            </a:r>
            <a:endParaRPr lang="cs-CZ" b="1" dirty="0"/>
          </a:p>
          <a:p>
            <a:pPr lvl="0"/>
            <a:r>
              <a:rPr lang="cs-CZ" dirty="0" err="1"/>
              <a:t>pobre</a:t>
            </a:r>
            <a:r>
              <a:rPr lang="cs-CZ" b="1" dirty="0" err="1"/>
              <a:t>→paupérrimo</a:t>
            </a:r>
            <a:r>
              <a:rPr lang="cs-CZ" b="1" dirty="0"/>
              <a:t>, </a:t>
            </a:r>
            <a:r>
              <a:rPr lang="cs-CZ" b="1" dirty="0" err="1"/>
              <a:t>pobríssimo</a:t>
            </a:r>
            <a:endParaRPr lang="cs-CZ" b="1" dirty="0"/>
          </a:p>
          <a:p>
            <a:pPr lvl="0"/>
            <a:r>
              <a:rPr lang="cs-CZ" dirty="0" err="1"/>
              <a:t>cruel</a:t>
            </a:r>
            <a:r>
              <a:rPr lang="cs-CZ" b="1" dirty="0" err="1"/>
              <a:t>→crudelíssimo</a:t>
            </a:r>
            <a:endParaRPr lang="cs-CZ" b="1" dirty="0"/>
          </a:p>
          <a:p>
            <a:pPr lvl="0"/>
            <a:r>
              <a:rPr lang="cs-CZ" dirty="0" err="1"/>
              <a:t>doce</a:t>
            </a:r>
            <a:r>
              <a:rPr lang="cs-CZ" b="1" dirty="0" err="1"/>
              <a:t>→dulcíssimo</a:t>
            </a:r>
            <a:endParaRPr lang="cs-CZ" b="1" dirty="0"/>
          </a:p>
          <a:p>
            <a:pPr lvl="0"/>
            <a:r>
              <a:rPr lang="cs-CZ" dirty="0" err="1"/>
              <a:t>fiel</a:t>
            </a:r>
            <a:r>
              <a:rPr lang="cs-CZ" b="1" dirty="0" err="1"/>
              <a:t>→fidelíssimo</a:t>
            </a:r>
            <a:endParaRPr lang="cs-CZ" dirty="0"/>
          </a:p>
          <a:p>
            <a:pPr lvl="0"/>
            <a:r>
              <a:rPr lang="cs-CZ" dirty="0" err="1"/>
              <a:t>frio</a:t>
            </a:r>
            <a:r>
              <a:rPr lang="cs-CZ" b="1" dirty="0" err="1"/>
              <a:t>→frigíssimo</a:t>
            </a:r>
            <a:endParaRPr lang="cs-CZ" dirty="0"/>
          </a:p>
          <a:p>
            <a:pPr lvl="0"/>
            <a:r>
              <a:rPr lang="cs-CZ" dirty="0" err="1"/>
              <a:t>nobre</a:t>
            </a:r>
            <a:r>
              <a:rPr lang="cs-CZ" b="1" dirty="0" err="1"/>
              <a:t>→nobilíssimo</a:t>
            </a:r>
            <a:endParaRPr lang="cs-CZ" dirty="0"/>
          </a:p>
          <a:p>
            <a:pPr lvl="0"/>
            <a:r>
              <a:rPr lang="cs-CZ" dirty="0" err="1"/>
              <a:t>sábio</a:t>
            </a:r>
            <a:r>
              <a:rPr lang="cs-CZ" b="1" dirty="0" err="1"/>
              <a:t>→sapientíssimo</a:t>
            </a:r>
            <a:endParaRPr lang="cs-CZ" dirty="0"/>
          </a:p>
          <a:p>
            <a:pPr lvl="0"/>
            <a:r>
              <a:rPr lang="cs-CZ" dirty="0" err="1"/>
              <a:t>célebre</a:t>
            </a:r>
            <a:r>
              <a:rPr lang="cs-CZ" b="1" dirty="0" err="1"/>
              <a:t>→celebérrimo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2512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komparativu.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8FAC74-1E62-454F-A609-0496BE477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18" y="2480900"/>
            <a:ext cx="846005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470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8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BE9B9ED-E5D9-491A-B1A3-D5F5C95CBD8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2037" y="1916832"/>
            <a:ext cx="8504238" cy="75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25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absolutního.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6AE794-E5EE-405E-8938-44034A6DD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64904"/>
            <a:ext cx="6236523" cy="33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03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9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398DC32-495D-4E3C-A8A9-5BE31EB401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95578" y="1772816"/>
            <a:ext cx="8504238" cy="89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00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relativního.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8B9084D-890F-41AE-AA88-66FC36182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42" y="2547581"/>
            <a:ext cx="8388424" cy="281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57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10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192394C-8317-4663-A93F-4DE333C989E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31914" y="1988840"/>
            <a:ext cx="8504238" cy="9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034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2232" y="1484784"/>
            <a:ext cx="8503920" cy="4572000"/>
          </a:xfrm>
        </p:spPr>
        <p:txBody>
          <a:bodyPr/>
          <a:lstStyle/>
          <a:p>
            <a:r>
              <a:rPr lang="cs-CZ" dirty="0"/>
              <a:t>Převeďte věty do rovnosti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8DE10-B76D-4232-9DA3-FA47CC2A4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8" y="2492896"/>
            <a:ext cx="8676456" cy="161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859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10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B7F54B-4DC3-43CA-87EB-780EC5316EF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9794" y="2060848"/>
            <a:ext cx="8504238" cy="68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árabe</a:t>
            </a:r>
            <a:r>
              <a:rPr lang="cs-CZ" i="1" dirty="0"/>
              <a:t> „arabský“</a:t>
            </a:r>
          </a:p>
          <a:p>
            <a:pPr marL="0" indent="0">
              <a:buNone/>
            </a:pPr>
            <a:r>
              <a:rPr lang="cs-CZ" i="1" dirty="0"/>
              <a:t>breve „krátký“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cafre</a:t>
            </a:r>
            <a:r>
              <a:rPr lang="cs-CZ" i="1" dirty="0"/>
              <a:t> „kafrový“ ( zastaralý název pro jihoafrické bantuské černochy – Zambie), </a:t>
            </a:r>
          </a:p>
          <a:p>
            <a:pPr marL="0" indent="0">
              <a:buNone/>
            </a:pPr>
            <a:r>
              <a:rPr lang="cs-CZ" i="1" dirty="0" err="1"/>
              <a:t>doce</a:t>
            </a:r>
            <a:r>
              <a:rPr lang="cs-CZ" i="1" dirty="0"/>
              <a:t> „sladký“,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humilde</a:t>
            </a:r>
            <a:r>
              <a:rPr lang="cs-CZ" i="1" dirty="0"/>
              <a:t> „pokorný, skromný“, </a:t>
            </a:r>
          </a:p>
          <a:p>
            <a:pPr marL="0" indent="0">
              <a:buNone/>
            </a:pPr>
            <a:r>
              <a:rPr lang="cs-CZ" i="1" dirty="0" err="1"/>
              <a:t>terrestre</a:t>
            </a:r>
            <a:r>
              <a:rPr lang="cs-CZ" i="1" dirty="0"/>
              <a:t> „zemní, zemský“, </a:t>
            </a:r>
          </a:p>
          <a:p>
            <a:pPr marL="0" indent="0">
              <a:buNone/>
            </a:pPr>
            <a:r>
              <a:rPr lang="cs-CZ" i="1" dirty="0" err="1"/>
              <a:t>torpe</a:t>
            </a:r>
            <a:r>
              <a:rPr lang="cs-CZ" i="1" dirty="0"/>
              <a:t> „hanebný, hnusný, nestydatý, nečestný,“  </a:t>
            </a:r>
          </a:p>
          <a:p>
            <a:pPr marL="0" indent="0">
              <a:buNone/>
            </a:pPr>
            <a:r>
              <a:rPr lang="cs-CZ" i="1" dirty="0" err="1"/>
              <a:t>triste</a:t>
            </a:r>
            <a:r>
              <a:rPr lang="cs-CZ" i="1" dirty="0"/>
              <a:t> „smutný“;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35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constante</a:t>
            </a:r>
            <a:r>
              <a:rPr lang="cs-CZ" i="1" dirty="0"/>
              <a:t> „konstantní“</a:t>
            </a:r>
          </a:p>
          <a:p>
            <a:pPr marL="0" indent="0">
              <a:buNone/>
            </a:pPr>
            <a:r>
              <a:rPr lang="cs-CZ" i="1" dirty="0" err="1"/>
              <a:t>crescente</a:t>
            </a:r>
            <a:r>
              <a:rPr lang="cs-CZ" i="1" dirty="0"/>
              <a:t> „</a:t>
            </a:r>
            <a:r>
              <a:rPr lang="cs-CZ" i="1"/>
              <a:t>rostoucí“,</a:t>
            </a:r>
          </a:p>
          <a:p>
            <a:pPr marL="0" indent="0">
              <a:buNone/>
            </a:pPr>
            <a:r>
              <a:rPr lang="cs-CZ" i="1"/>
              <a:t>pedinte</a:t>
            </a:r>
            <a:r>
              <a:rPr lang="cs-CZ" i="1" dirty="0"/>
              <a:t> „prosebný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0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zakončená</a:t>
            </a:r>
            <a:r>
              <a:rPr lang="cs-CZ" b="1" dirty="0"/>
              <a:t> </a:t>
            </a:r>
            <a:r>
              <a:rPr lang="cs-CZ" dirty="0"/>
              <a:t>na</a:t>
            </a:r>
            <a:r>
              <a:rPr lang="cs-CZ" b="1" dirty="0"/>
              <a:t> -l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cordial</a:t>
            </a:r>
            <a:r>
              <a:rPr lang="cs-CZ" i="1" dirty="0"/>
              <a:t> „srdečný“</a:t>
            </a:r>
          </a:p>
          <a:p>
            <a:pPr marL="0" indent="0">
              <a:buNone/>
            </a:pPr>
            <a:r>
              <a:rPr lang="cs-CZ" i="1" dirty="0" err="1"/>
              <a:t>infiel</a:t>
            </a:r>
            <a:r>
              <a:rPr lang="cs-CZ" i="1" dirty="0"/>
              <a:t> „nevěrný“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amável</a:t>
            </a:r>
            <a:r>
              <a:rPr lang="cs-CZ" i="1" dirty="0"/>
              <a:t> „příjemný, laskavý“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pueril</a:t>
            </a:r>
            <a:r>
              <a:rPr lang="cs-CZ" i="1" dirty="0"/>
              <a:t> „dětský“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ágil</a:t>
            </a:r>
            <a:r>
              <a:rPr lang="cs-CZ" i="1" dirty="0"/>
              <a:t> „hbitý, mrštný“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reinol</a:t>
            </a:r>
            <a:r>
              <a:rPr lang="cs-CZ" i="1" dirty="0"/>
              <a:t> „královský“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azul</a:t>
            </a:r>
            <a:r>
              <a:rPr lang="cs-CZ" i="1" dirty="0"/>
              <a:t> „modrý“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fácil</a:t>
            </a:r>
            <a:r>
              <a:rPr lang="cs-CZ" i="1" dirty="0"/>
              <a:t> „snadný“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difícil</a:t>
            </a:r>
            <a:r>
              <a:rPr lang="cs-CZ" i="1" dirty="0"/>
              <a:t> „obtížný“</a:t>
            </a:r>
            <a:r>
              <a:rPr lang="cs-CZ" dirty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4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</a:t>
            </a:r>
            <a:r>
              <a:rPr lang="cs-CZ" dirty="0" err="1"/>
              <a:t>adj</a:t>
            </a:r>
            <a:r>
              <a:rPr lang="cs-CZ" dirty="0"/>
              <a:t>. zakončená na</a:t>
            </a:r>
            <a:r>
              <a:rPr lang="cs-CZ" b="1" dirty="0"/>
              <a:t> –ar, -</a:t>
            </a:r>
            <a:r>
              <a:rPr lang="cs-CZ" b="1" dirty="0" err="1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maior „větší“</a:t>
            </a:r>
          </a:p>
          <a:p>
            <a:r>
              <a:rPr lang="cs-CZ" i="1" dirty="0" err="1"/>
              <a:t>menor</a:t>
            </a:r>
            <a:r>
              <a:rPr lang="cs-CZ" i="1" dirty="0"/>
              <a:t> „menší“</a:t>
            </a:r>
          </a:p>
          <a:p>
            <a:r>
              <a:rPr lang="cs-CZ" i="1" dirty="0" err="1"/>
              <a:t>melhor</a:t>
            </a:r>
            <a:r>
              <a:rPr lang="cs-CZ" i="1" dirty="0"/>
              <a:t> „lepší“</a:t>
            </a:r>
          </a:p>
          <a:p>
            <a:r>
              <a:rPr lang="cs-CZ" i="1" dirty="0" err="1"/>
              <a:t>pior</a:t>
            </a:r>
            <a:r>
              <a:rPr lang="cs-CZ" i="1" dirty="0"/>
              <a:t> „horší“ superior „vyšší“</a:t>
            </a:r>
          </a:p>
          <a:p>
            <a:r>
              <a:rPr lang="cs-CZ" i="1" dirty="0" err="1"/>
              <a:t>inferior</a:t>
            </a:r>
            <a:r>
              <a:rPr lang="cs-CZ" i="1" dirty="0"/>
              <a:t> „nižší“</a:t>
            </a:r>
          </a:p>
          <a:p>
            <a:r>
              <a:rPr lang="cs-CZ" i="1" dirty="0" err="1"/>
              <a:t>posterior</a:t>
            </a:r>
            <a:r>
              <a:rPr lang="cs-CZ" i="1" dirty="0"/>
              <a:t> „následný“ </a:t>
            </a:r>
          </a:p>
          <a:p>
            <a:r>
              <a:rPr lang="cs-CZ" i="1" dirty="0" err="1"/>
              <a:t>ulterior</a:t>
            </a:r>
            <a:r>
              <a:rPr lang="cs-CZ" i="1" dirty="0"/>
              <a:t> „poslední“</a:t>
            </a:r>
          </a:p>
          <a:p>
            <a:r>
              <a:rPr lang="cs-CZ" i="1" dirty="0"/>
              <a:t> par „sudý“</a:t>
            </a:r>
          </a:p>
          <a:p>
            <a:r>
              <a:rPr lang="cs-CZ" i="1" dirty="0" err="1"/>
              <a:t>ímpar</a:t>
            </a:r>
            <a:r>
              <a:rPr lang="cs-CZ" i="1" dirty="0"/>
              <a:t> „lichý“ </a:t>
            </a:r>
          </a:p>
        </p:txBody>
      </p:sp>
    </p:spTree>
    <p:extLst>
      <p:ext uri="{BB962C8B-B14F-4D97-AF65-F5344CB8AC3E}">
        <p14:creationId xmlns:p14="http://schemas.microsoft.com/office/powerpoint/2010/main" val="3211251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3421</Words>
  <Application>Microsoft Office PowerPoint</Application>
  <PresentationFormat>Předvádění na obrazovce (4:3)</PresentationFormat>
  <Paragraphs>645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4" baseType="lpstr">
      <vt:lpstr>Arial</vt:lpstr>
      <vt:lpstr>Georgia</vt:lpstr>
      <vt:lpstr>Times New Roman</vt:lpstr>
      <vt:lpstr>Wingdings</vt:lpstr>
      <vt:lpstr>Wingdings 2</vt:lpstr>
      <vt:lpstr>Administrativní</vt:lpstr>
      <vt:lpstr>MORFOLOGIE  Přídavná jména - Adjektiva</vt:lpstr>
      <vt:lpstr>Dělení adjektiv podle vyjádření morf k. rodu</vt:lpstr>
      <vt:lpstr>     Morfematická struktura portugalských dvojvýchodných adjektiv</vt:lpstr>
      <vt:lpstr>Morfematická struktura portugalských jednovýchodných adjektiv</vt:lpstr>
      <vt:lpstr>Jednovýchodná adjektiva zakončená na -a</vt:lpstr>
      <vt:lpstr>Jednovýchodná adjektiva zakončená na -e</vt:lpstr>
      <vt:lpstr>Jednovýchodná adjektiva zakončená na -ense, -ante, -inte, -ente</vt:lpstr>
      <vt:lpstr>adjektiva zakončená na -l</vt:lpstr>
      <vt:lpstr>Komparativní adj. zakončená na –ar, -or</vt:lpstr>
      <vt:lpstr>adjektiva paroxytonní, která končí na -m</vt:lpstr>
      <vt:lpstr>některá adjektiva zakončená na –u, -ês, -z</vt:lpstr>
      <vt:lpstr>  Amorfní jsou některá adjektiva paroxytonní, která končí na -s</vt:lpstr>
      <vt:lpstr>Množné číslo - Adjektiva zakončená na</vt:lpstr>
      <vt:lpstr>Množné číslo - Adjektiva zakončená na</vt:lpstr>
      <vt:lpstr>MNOŽNÉ ČÍSLO</vt:lpstr>
      <vt:lpstr>MNOŽNÉ ČÍSLO (FONETIKA)</vt:lpstr>
      <vt:lpstr>Přídavná jména složená</vt:lpstr>
      <vt:lpstr>Výjimka - barvy</vt:lpstr>
      <vt:lpstr>Přídavná jména vztahující se k oblastem Portugalska:</vt:lpstr>
      <vt:lpstr>Přídavná jména vztahující se k bývalým koloniím Portugalska </vt:lpstr>
      <vt:lpstr>Přídavná jména odvozená od důležitých zemí a krajů</vt:lpstr>
      <vt:lpstr>Přídavná jména odvozená od důležitých zemí a krajů</vt:lpstr>
      <vt:lpstr>Přídavná jména odvozená od důležitých zemí</vt:lpstr>
      <vt:lpstr>Přídavná jména odvozená od kontinentů</vt:lpstr>
      <vt:lpstr>Kompozita´jsou složena ze dvou zeměpisných komponentů</vt:lpstr>
      <vt:lpstr>Výsledná kompozita</vt:lpstr>
      <vt:lpstr>Kategorie stupně</vt:lpstr>
      <vt:lpstr>Komparativ </vt:lpstr>
      <vt:lpstr>Kategorie stupně</vt:lpstr>
      <vt:lpstr>Superlativní absolutní, nebo také elativ, </vt:lpstr>
      <vt:lpstr>Nepravidelný superlativ</vt:lpstr>
      <vt:lpstr>Nepravidelný superlativ</vt:lpstr>
      <vt:lpstr>Postavení adjektiv (změna významu)</vt:lpstr>
      <vt:lpstr>Slovní zásoba  </vt:lpstr>
      <vt:lpstr>Exercícios – Cvičení </vt:lpstr>
      <vt:lpstr>Exercícios – Cvičení </vt:lpstr>
      <vt:lpstr>Exercícios – Cvičení 1</vt:lpstr>
      <vt:lpstr>Řešení – cvičení 1 </vt:lpstr>
      <vt:lpstr>Exercícios – Cvičení 2 </vt:lpstr>
      <vt:lpstr>Řešení – cvičení 2</vt:lpstr>
      <vt:lpstr>Exercícios – Cvičení 3 </vt:lpstr>
      <vt:lpstr>Řešení – cvičení 3</vt:lpstr>
      <vt:lpstr>Exercícios – Cvičení 4</vt:lpstr>
      <vt:lpstr>Řešení – cvičení 4</vt:lpstr>
      <vt:lpstr>Exercícios – Cvičení 5</vt:lpstr>
      <vt:lpstr>Řešení - cvičení 5</vt:lpstr>
      <vt:lpstr>Exercícios – cvičení 6</vt:lpstr>
      <vt:lpstr>Řešení - cvičení 6</vt:lpstr>
      <vt:lpstr>Exercícios – cvičení 7</vt:lpstr>
      <vt:lpstr>Řešení - cvičení 7</vt:lpstr>
      <vt:lpstr>Exercícios – cvičení 8</vt:lpstr>
      <vt:lpstr>Řešení-cvičení 8</vt:lpstr>
      <vt:lpstr>Exercícios – cvičení 9</vt:lpstr>
      <vt:lpstr>Řešení-cvičení 9</vt:lpstr>
      <vt:lpstr>Exercícios – cvičení 10</vt:lpstr>
      <vt:lpstr>Řešení-cvičení 10</vt:lpstr>
      <vt:lpstr>Exercícios – cvičení 11</vt:lpstr>
      <vt:lpstr>Řešení-cvičení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  </cp:lastModifiedBy>
  <cp:revision>21</cp:revision>
  <dcterms:created xsi:type="dcterms:W3CDTF">2018-10-11T09:33:35Z</dcterms:created>
  <dcterms:modified xsi:type="dcterms:W3CDTF">2020-04-03T07:23:37Z</dcterms:modified>
</cp:coreProperties>
</file>