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8" r:id="rId33"/>
    <p:sldId id="292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14" r:id="rId48"/>
    <p:sldId id="315" r:id="rId49"/>
    <p:sldId id="303" r:id="rId50"/>
    <p:sldId id="304" r:id="rId51"/>
    <p:sldId id="306" r:id="rId52"/>
    <p:sldId id="307" r:id="rId53"/>
    <p:sldId id="305" r:id="rId54"/>
    <p:sldId id="308" r:id="rId55"/>
    <p:sldId id="309" r:id="rId56"/>
    <p:sldId id="310" r:id="rId57"/>
    <p:sldId id="311" r:id="rId58"/>
    <p:sldId id="312" r:id="rId59"/>
    <p:sldId id="313" r:id="rId6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14" autoAdjust="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8CB6F-604D-406F-B003-ADC5EDD4C999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64511-8C9B-4CF9-8D6D-2E4C23726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80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64511-8C9B-4CF9-8D6D-2E4C2372655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6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2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35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29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2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0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0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5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65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42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95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4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C4CA5-C83B-4101-A8DF-EC4393C75E8A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AB17-4F63-4355-9DDC-E7D4F4AB7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97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MORFOLOGIE I</a:t>
            </a:r>
            <a:br>
              <a:rPr lang="cs-CZ" dirty="0"/>
            </a:br>
            <a:r>
              <a:rPr lang="cs-CZ" dirty="0"/>
              <a:t>SLOVOTVORBA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1.10.2018</a:t>
            </a:r>
          </a:p>
          <a:p>
            <a:r>
              <a:rPr lang="cs-CZ" dirty="0"/>
              <a:t>2. HODINA</a:t>
            </a:r>
          </a:p>
        </p:txBody>
      </p:sp>
    </p:spTree>
    <p:extLst>
      <p:ext uri="{BB962C8B-B14F-4D97-AF65-F5344CB8AC3E}">
        <p14:creationId xmlns:p14="http://schemas.microsoft.com/office/powerpoint/2010/main" val="186062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SUFIXNÍ</a:t>
            </a:r>
            <a:r>
              <a:rPr lang="cs-CZ" b="1" dirty="0"/>
              <a:t> 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odvozování pomocí přípon neboli tzv. </a:t>
            </a:r>
            <a:r>
              <a:rPr lang="cs-CZ" b="1" i="1" dirty="0"/>
              <a:t>sufixální derivace</a:t>
            </a:r>
            <a:r>
              <a:rPr lang="cs-CZ" dirty="0"/>
              <a:t>, spočívá v použití přípon, které se připojují ke slovnímu základu </a:t>
            </a:r>
            <a:r>
              <a:rPr lang="cs-CZ" b="1" dirty="0"/>
              <a:t>[</a:t>
            </a:r>
            <a:r>
              <a:rPr lang="cs-CZ" b="1" dirty="0" err="1"/>
              <a:t>Ra</a:t>
            </a:r>
            <a:r>
              <a:rPr lang="cs-CZ" b="1" dirty="0"/>
              <a:t>]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547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PŘÍPON z HLEDISKA MORFOLOGICKÉHO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JMENNÉ</a:t>
            </a:r>
            <a:r>
              <a:rPr lang="cs-CZ" dirty="0"/>
              <a:t>: </a:t>
            </a:r>
            <a:r>
              <a:rPr lang="cs-CZ" i="1" dirty="0" err="1"/>
              <a:t>sapato</a:t>
            </a:r>
            <a:r>
              <a:rPr lang="cs-CZ" i="1" dirty="0"/>
              <a:t>:  „</a:t>
            </a:r>
            <a:r>
              <a:rPr lang="cs-CZ" i="1" dirty="0" err="1"/>
              <a:t>sapat-</a:t>
            </a:r>
            <a:r>
              <a:rPr lang="cs-CZ" b="1" i="1" dirty="0" err="1"/>
              <a:t>ada</a:t>
            </a:r>
            <a:r>
              <a:rPr lang="cs-CZ" i="1" dirty="0"/>
              <a:t> „střevíček“, </a:t>
            </a:r>
            <a:r>
              <a:rPr lang="cs-CZ" i="1" dirty="0" err="1"/>
              <a:t>sapat-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i="1" dirty="0"/>
              <a:t>„baganče“, </a:t>
            </a:r>
            <a:r>
              <a:rPr lang="cs-CZ" i="1" dirty="0" err="1"/>
              <a:t>sapat-</a:t>
            </a:r>
            <a:r>
              <a:rPr lang="cs-CZ" b="1" i="1" dirty="0" err="1"/>
              <a:t>aria</a:t>
            </a:r>
            <a:r>
              <a:rPr lang="cs-CZ" b="1" i="1" dirty="0"/>
              <a:t> </a:t>
            </a:r>
            <a:r>
              <a:rPr lang="cs-CZ" i="1" dirty="0"/>
              <a:t>„prodejna obuvi“, </a:t>
            </a:r>
            <a:r>
              <a:rPr lang="cs-CZ" i="1" dirty="0" err="1"/>
              <a:t>sapat-</a:t>
            </a:r>
            <a:r>
              <a:rPr lang="cs-CZ" b="1" i="1" dirty="0" err="1"/>
              <a:t>eiro</a:t>
            </a:r>
            <a:r>
              <a:rPr lang="cs-CZ" i="1" dirty="0"/>
              <a:t> „švec“, </a:t>
            </a:r>
            <a:r>
              <a:rPr lang="cs-CZ" i="1" dirty="0" err="1"/>
              <a:t>sapat-</a:t>
            </a:r>
            <a:r>
              <a:rPr lang="cs-CZ" b="1" i="1" dirty="0" err="1"/>
              <a:t>eira</a:t>
            </a:r>
            <a:r>
              <a:rPr lang="cs-CZ" b="1" i="1" dirty="0"/>
              <a:t> </a:t>
            </a:r>
            <a:r>
              <a:rPr lang="cs-CZ" i="1" dirty="0"/>
              <a:t>„botník“, </a:t>
            </a:r>
            <a:r>
              <a:rPr lang="cs-CZ" i="1" dirty="0" err="1"/>
              <a:t>sapat-</a:t>
            </a:r>
            <a:r>
              <a:rPr lang="cs-CZ" b="1" i="1" dirty="0" err="1"/>
              <a:t>ilha</a:t>
            </a:r>
            <a:r>
              <a:rPr lang="cs-CZ" i="1" dirty="0"/>
              <a:t>, „cvička“ </a:t>
            </a:r>
            <a:r>
              <a:rPr lang="cs-CZ" i="1" dirty="0" err="1"/>
              <a:t>sapat-</a:t>
            </a:r>
            <a:r>
              <a:rPr lang="cs-CZ" b="1" i="1" dirty="0" err="1"/>
              <a:t>eada</a:t>
            </a:r>
            <a:r>
              <a:rPr lang="cs-CZ" i="1" dirty="0"/>
              <a:t>, </a:t>
            </a:r>
            <a:r>
              <a:rPr lang="cs-CZ" i="1" dirty="0" err="1"/>
              <a:t>sapat-</a:t>
            </a:r>
            <a:r>
              <a:rPr lang="cs-CZ" b="1" i="1" dirty="0" err="1"/>
              <a:t>eado</a:t>
            </a:r>
            <a:r>
              <a:rPr lang="cs-CZ" b="1" i="1" dirty="0"/>
              <a:t>, </a:t>
            </a:r>
            <a:r>
              <a:rPr lang="cs-CZ" i="1" dirty="0"/>
              <a:t>„stepování“,</a:t>
            </a:r>
            <a:r>
              <a:rPr lang="cs-CZ" dirty="0"/>
              <a:t> </a:t>
            </a:r>
            <a:r>
              <a:rPr lang="cs-CZ" i="1" dirty="0" err="1"/>
              <a:t>sapat-</a:t>
            </a:r>
            <a:r>
              <a:rPr lang="cs-CZ" b="1" i="1" dirty="0" err="1"/>
              <a:t>eador</a:t>
            </a:r>
            <a:r>
              <a:rPr lang="cs-CZ" i="1" dirty="0"/>
              <a:t>, „stepař</a:t>
            </a:r>
            <a:r>
              <a:rPr lang="cs-CZ" dirty="0"/>
              <a:t>“</a:t>
            </a:r>
          </a:p>
          <a:p>
            <a:r>
              <a:rPr lang="cs-CZ" b="1" dirty="0"/>
              <a:t>SLOVESNÉ</a:t>
            </a:r>
            <a:r>
              <a:rPr lang="cs-CZ" dirty="0"/>
              <a:t>:  </a:t>
            </a:r>
            <a:r>
              <a:rPr lang="cs-CZ" i="1" dirty="0"/>
              <a:t>a </a:t>
            </a:r>
            <a:r>
              <a:rPr lang="cs-CZ" i="1" dirty="0" err="1"/>
              <a:t>manhã</a:t>
            </a:r>
            <a:r>
              <a:rPr lang="cs-CZ" dirty="0"/>
              <a:t> : </a:t>
            </a:r>
            <a:r>
              <a:rPr lang="cs-CZ" i="1" dirty="0" err="1"/>
              <a:t>amanh-</a:t>
            </a:r>
            <a:r>
              <a:rPr lang="cs-CZ" b="1" i="1" dirty="0" err="1"/>
              <a:t>ecer</a:t>
            </a:r>
            <a:r>
              <a:rPr lang="cs-CZ" b="1" i="1" dirty="0"/>
              <a:t> </a:t>
            </a:r>
            <a:r>
              <a:rPr lang="cs-CZ" i="1" dirty="0"/>
              <a:t>„svítat“</a:t>
            </a:r>
          </a:p>
          <a:p>
            <a:r>
              <a:rPr lang="cs-CZ" b="1" dirty="0"/>
              <a:t>PŘÍSLOVEČNÉ</a:t>
            </a:r>
            <a:r>
              <a:rPr lang="cs-CZ" dirty="0"/>
              <a:t>: </a:t>
            </a:r>
            <a:r>
              <a:rPr lang="cs-CZ" i="1" dirty="0" err="1"/>
              <a:t>perigosa-</a:t>
            </a:r>
            <a:r>
              <a:rPr lang="cs-CZ" b="1" i="1" dirty="0" err="1"/>
              <a:t>mente</a:t>
            </a:r>
            <a:r>
              <a:rPr lang="cs-CZ" b="1" dirty="0"/>
              <a:t>, „</a:t>
            </a:r>
            <a:r>
              <a:rPr lang="cs-CZ" dirty="0"/>
              <a:t>nebezpečně“ nebo  </a:t>
            </a:r>
            <a:r>
              <a:rPr lang="cs-CZ" i="1" dirty="0" err="1"/>
              <a:t>linda-</a:t>
            </a:r>
            <a:r>
              <a:rPr lang="cs-CZ" b="1" i="1" dirty="0" err="1"/>
              <a:t>mente</a:t>
            </a:r>
            <a:r>
              <a:rPr lang="cs-CZ" b="1" dirty="0"/>
              <a:t>, „</a:t>
            </a:r>
            <a:r>
              <a:rPr lang="cs-CZ" dirty="0"/>
              <a:t>pěkně“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862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PŘÍPON Z HLEDISKA SÉMANTICKÉHO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sufixy </a:t>
            </a:r>
            <a:r>
              <a:rPr lang="cs-CZ" b="1" i="1" dirty="0"/>
              <a:t>nocionální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poukazují na objektivní význam slova, 	(například stavit – stavitel)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sufixy </a:t>
            </a:r>
            <a:r>
              <a:rPr lang="cs-CZ" b="1" i="1" dirty="0"/>
              <a:t>pragmatické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zahrnují pragmaticko-subjektivní a expresivní 	složku významu (například hebký – 	heboučký).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405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AUGMENTATIVNÍ – zveličelé</a:t>
            </a:r>
          </a:p>
          <a:p>
            <a:pPr marL="0" indent="0">
              <a:buNone/>
            </a:pPr>
            <a:r>
              <a:rPr lang="cs-CZ" b="1" dirty="0" err="1"/>
              <a:t>ão</a:t>
            </a:r>
            <a:r>
              <a:rPr lang="cs-CZ" b="1" dirty="0"/>
              <a:t>, </a:t>
            </a:r>
            <a:r>
              <a:rPr lang="cs-CZ" b="1" dirty="0" err="1"/>
              <a:t>alhão</a:t>
            </a:r>
            <a:r>
              <a:rPr lang="cs-CZ" b="1" dirty="0"/>
              <a:t>, -(z)</a:t>
            </a:r>
            <a:r>
              <a:rPr lang="cs-CZ" b="1" dirty="0" err="1"/>
              <a:t>arrão</a:t>
            </a:r>
            <a:r>
              <a:rPr lang="cs-CZ" b="1" dirty="0"/>
              <a:t>, -</a:t>
            </a:r>
            <a:r>
              <a:rPr lang="cs-CZ" b="1" dirty="0" err="1"/>
              <a:t>eirão</a:t>
            </a:r>
            <a:r>
              <a:rPr lang="cs-CZ" b="1" dirty="0"/>
              <a:t>, -</a:t>
            </a:r>
            <a:r>
              <a:rPr lang="cs-CZ" b="1" dirty="0" err="1"/>
              <a:t>aça</a:t>
            </a:r>
            <a:r>
              <a:rPr lang="cs-CZ" b="1" dirty="0"/>
              <a:t>, -</a:t>
            </a:r>
            <a:r>
              <a:rPr lang="cs-CZ" b="1" dirty="0" err="1"/>
              <a:t>aço</a:t>
            </a:r>
            <a:r>
              <a:rPr lang="cs-CZ" b="1" dirty="0"/>
              <a:t>, - </a:t>
            </a:r>
            <a:r>
              <a:rPr lang="cs-CZ" b="1" dirty="0" err="1"/>
              <a:t>árzio</a:t>
            </a:r>
            <a:r>
              <a:rPr lang="cs-CZ" b="1" dirty="0"/>
              <a:t>, - </a:t>
            </a:r>
            <a:r>
              <a:rPr lang="cs-CZ" b="1" dirty="0" err="1"/>
              <a:t>uça</a:t>
            </a:r>
            <a:r>
              <a:rPr lang="cs-CZ" b="1" dirty="0"/>
              <a:t>, -</a:t>
            </a:r>
            <a:r>
              <a:rPr lang="cs-CZ" b="1" dirty="0" err="1"/>
              <a:t>anzil</a:t>
            </a:r>
            <a:r>
              <a:rPr lang="cs-CZ" b="1" dirty="0"/>
              <a:t>, -</a:t>
            </a:r>
            <a:r>
              <a:rPr lang="cs-CZ" b="1" dirty="0" err="1"/>
              <a:t>aréu</a:t>
            </a:r>
            <a:r>
              <a:rPr lang="cs-CZ" b="1" dirty="0"/>
              <a:t>, -</a:t>
            </a:r>
            <a:r>
              <a:rPr lang="cs-CZ" b="1" dirty="0" err="1"/>
              <a:t>arra</a:t>
            </a:r>
            <a:r>
              <a:rPr lang="cs-CZ" b="1" dirty="0"/>
              <a:t>, -</a:t>
            </a:r>
            <a:r>
              <a:rPr lang="cs-CZ" b="1" dirty="0" err="1"/>
              <a:t>orra</a:t>
            </a:r>
            <a:r>
              <a:rPr lang="cs-CZ" b="1" dirty="0"/>
              <a:t>, -astro, - </a:t>
            </a:r>
            <a:r>
              <a:rPr lang="cs-CZ" b="1" dirty="0" err="1"/>
              <a:t>az</a:t>
            </a:r>
            <a:r>
              <a:rPr lang="cs-CZ" b="1" dirty="0"/>
              <a:t>, -</a:t>
            </a:r>
            <a:r>
              <a:rPr lang="cs-CZ" b="1" dirty="0" err="1"/>
              <a:t>alhaz</a:t>
            </a:r>
            <a:r>
              <a:rPr lang="cs-CZ" b="1" dirty="0"/>
              <a:t>, -</a:t>
            </a:r>
            <a:r>
              <a:rPr lang="cs-CZ" b="1" dirty="0" err="1"/>
              <a:t>arraz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DEMINUTIVNÍ – zdrobnělé</a:t>
            </a:r>
          </a:p>
          <a:p>
            <a:pPr marL="0" indent="0">
              <a:buNone/>
            </a:pPr>
            <a:r>
              <a:rPr lang="cs-CZ" b="1" dirty="0" err="1"/>
              <a:t>zinho</a:t>
            </a:r>
            <a:r>
              <a:rPr lang="cs-CZ" b="1" dirty="0"/>
              <a:t>, -</a:t>
            </a:r>
            <a:r>
              <a:rPr lang="cs-CZ" b="1" dirty="0" err="1"/>
              <a:t>inho</a:t>
            </a:r>
            <a:r>
              <a:rPr lang="cs-CZ" b="1" dirty="0"/>
              <a:t>, - </a:t>
            </a:r>
            <a:r>
              <a:rPr lang="cs-CZ" b="1" dirty="0" err="1"/>
              <a:t>ino</a:t>
            </a:r>
            <a:r>
              <a:rPr lang="cs-CZ" b="1" dirty="0"/>
              <a:t>, -</a:t>
            </a:r>
            <a:r>
              <a:rPr lang="cs-CZ" b="1" dirty="0" err="1"/>
              <a:t>im</a:t>
            </a:r>
            <a:r>
              <a:rPr lang="cs-CZ" b="1" dirty="0"/>
              <a:t>,-</a:t>
            </a:r>
            <a:r>
              <a:rPr lang="cs-CZ" b="1" dirty="0" err="1"/>
              <a:t>acho</a:t>
            </a:r>
            <a:r>
              <a:rPr lang="cs-CZ" b="1" dirty="0"/>
              <a:t>, -</a:t>
            </a:r>
            <a:r>
              <a:rPr lang="cs-CZ" b="1" dirty="0" err="1"/>
              <a:t>icho</a:t>
            </a:r>
            <a:r>
              <a:rPr lang="cs-CZ" b="1" dirty="0"/>
              <a:t>,  -ucho, -</a:t>
            </a:r>
            <a:r>
              <a:rPr lang="cs-CZ" b="1" dirty="0" err="1"/>
              <a:t>ebre</a:t>
            </a:r>
            <a:r>
              <a:rPr lang="cs-CZ" b="1" dirty="0"/>
              <a:t>, -</a:t>
            </a:r>
            <a:r>
              <a:rPr lang="cs-CZ" b="1" dirty="0" err="1"/>
              <a:t>eco</a:t>
            </a:r>
            <a:r>
              <a:rPr lang="cs-CZ" b="1" dirty="0"/>
              <a:t>,-</a:t>
            </a:r>
            <a:r>
              <a:rPr lang="cs-CZ" b="1" dirty="0" err="1"/>
              <a:t>ico</a:t>
            </a:r>
            <a:r>
              <a:rPr lang="cs-CZ" b="1" dirty="0"/>
              <a:t>, -</a:t>
            </a:r>
            <a:r>
              <a:rPr lang="cs-CZ" b="1" dirty="0" err="1"/>
              <a:t>ela</a:t>
            </a:r>
            <a:r>
              <a:rPr lang="cs-CZ" b="1" dirty="0"/>
              <a:t>, -</a:t>
            </a:r>
            <a:r>
              <a:rPr lang="cs-CZ" b="1" dirty="0" err="1"/>
              <a:t>elho</a:t>
            </a:r>
            <a:r>
              <a:rPr lang="cs-CZ" b="1" dirty="0"/>
              <a:t>, -</a:t>
            </a:r>
            <a:r>
              <a:rPr lang="cs-CZ" b="1" dirty="0" err="1"/>
              <a:t>ilho</a:t>
            </a:r>
            <a:r>
              <a:rPr lang="cs-CZ" b="1" dirty="0"/>
              <a:t>, - </a:t>
            </a:r>
            <a:r>
              <a:rPr lang="cs-CZ" b="1" dirty="0" err="1"/>
              <a:t>ete</a:t>
            </a:r>
            <a:r>
              <a:rPr lang="cs-CZ" b="1" dirty="0"/>
              <a:t>, -</a:t>
            </a:r>
            <a:r>
              <a:rPr lang="cs-CZ" b="1" dirty="0" err="1"/>
              <a:t>eto</a:t>
            </a:r>
            <a:r>
              <a:rPr lang="cs-CZ" b="1" dirty="0"/>
              <a:t>, -</a:t>
            </a:r>
            <a:r>
              <a:rPr lang="cs-CZ" b="1" dirty="0" err="1"/>
              <a:t>zito-ito</a:t>
            </a:r>
            <a:r>
              <a:rPr lang="cs-CZ" b="1" dirty="0"/>
              <a:t>, -</a:t>
            </a:r>
            <a:r>
              <a:rPr lang="cs-CZ" b="1" dirty="0" err="1"/>
              <a:t>ote</a:t>
            </a:r>
            <a:r>
              <a:rPr lang="cs-CZ" b="1" dirty="0"/>
              <a:t>,-</a:t>
            </a:r>
            <a:r>
              <a:rPr lang="cs-CZ" b="1" dirty="0" err="1"/>
              <a:t>isco</a:t>
            </a:r>
            <a:r>
              <a:rPr lang="cs-CZ" b="1" dirty="0"/>
              <a:t>,-</a:t>
            </a:r>
            <a:r>
              <a:rPr lang="cs-CZ" b="1" dirty="0" err="1"/>
              <a:t>usco</a:t>
            </a:r>
            <a:r>
              <a:rPr lang="cs-CZ" b="1" dirty="0"/>
              <a:t>.-</a:t>
            </a:r>
            <a:r>
              <a:rPr lang="cs-CZ" b="1" dirty="0" err="1"/>
              <a:t>ola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02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2705"/>
            <a:ext cx="8229600" cy="1143000"/>
          </a:xfrm>
        </p:spPr>
        <p:txBody>
          <a:bodyPr/>
          <a:lstStyle/>
          <a:p>
            <a:r>
              <a:rPr lang="cs-CZ" dirty="0"/>
              <a:t>Příklady DEMINUTIV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 err="1"/>
              <a:t>papel</a:t>
            </a:r>
            <a:r>
              <a:rPr lang="cs-CZ" sz="7200" dirty="0"/>
              <a:t>		</a:t>
            </a:r>
            <a:r>
              <a:rPr lang="cs-CZ" sz="7200" dirty="0" err="1"/>
              <a:t>papelinho</a:t>
            </a:r>
            <a:r>
              <a:rPr lang="cs-CZ" sz="7200" dirty="0"/>
              <a:t>	 </a:t>
            </a:r>
          </a:p>
          <a:p>
            <a:pPr marL="0" indent="0">
              <a:buNone/>
            </a:pPr>
            <a:r>
              <a:rPr lang="cs-CZ" sz="7200" b="1" dirty="0" err="1"/>
              <a:t>lugar</a:t>
            </a:r>
            <a:r>
              <a:rPr lang="cs-CZ" sz="7200" dirty="0"/>
              <a:t>		</a:t>
            </a:r>
            <a:r>
              <a:rPr lang="cs-CZ" sz="7200" dirty="0" err="1"/>
              <a:t>lugarejo</a:t>
            </a:r>
            <a:r>
              <a:rPr lang="cs-CZ" sz="7200" dirty="0"/>
              <a:t>					</a:t>
            </a:r>
            <a:r>
              <a:rPr lang="cs-CZ" sz="7200" b="1" dirty="0"/>
              <a:t> 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burro</a:t>
            </a:r>
            <a:r>
              <a:rPr lang="cs-CZ" sz="7200" dirty="0"/>
              <a:t>		</a:t>
            </a:r>
            <a:r>
              <a:rPr lang="cs-CZ" sz="7200" dirty="0" err="1"/>
              <a:t>burrico</a:t>
            </a:r>
            <a:r>
              <a:rPr lang="cs-CZ" sz="7200" dirty="0"/>
              <a:t>		</a:t>
            </a:r>
          </a:p>
          <a:p>
            <a:pPr marL="0" indent="0">
              <a:buNone/>
            </a:pPr>
            <a:r>
              <a:rPr lang="cs-CZ" sz="7200" b="1" dirty="0" err="1"/>
              <a:t>mosca</a:t>
            </a:r>
            <a:r>
              <a:rPr lang="cs-CZ" sz="7200" dirty="0"/>
              <a:t>		</a:t>
            </a:r>
            <a:r>
              <a:rPr lang="cs-CZ" sz="7200" dirty="0" err="1"/>
              <a:t>mosquito</a:t>
            </a:r>
            <a:r>
              <a:rPr lang="cs-CZ" sz="7200" dirty="0"/>
              <a:t>				</a:t>
            </a:r>
          </a:p>
          <a:p>
            <a:pPr marL="0" indent="0">
              <a:buNone/>
            </a:pPr>
            <a:r>
              <a:rPr lang="cs-CZ" sz="7200" b="1" dirty="0" err="1"/>
              <a:t>folha</a:t>
            </a:r>
            <a:r>
              <a:rPr lang="cs-CZ" sz="7200" dirty="0"/>
              <a:t>		</a:t>
            </a:r>
            <a:r>
              <a:rPr lang="cs-CZ" sz="7200" dirty="0" err="1"/>
              <a:t>folhete</a:t>
            </a:r>
            <a:r>
              <a:rPr lang="cs-CZ" sz="7200" dirty="0"/>
              <a:t>					 </a:t>
            </a:r>
            <a:r>
              <a:rPr lang="cs-CZ" sz="7200" b="1" dirty="0"/>
              <a:t> 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chuva</a:t>
            </a:r>
            <a:r>
              <a:rPr lang="cs-CZ" sz="7200" dirty="0"/>
              <a:t>		</a:t>
            </a:r>
            <a:r>
              <a:rPr lang="cs-CZ" sz="7200" dirty="0" err="1"/>
              <a:t>chuvisco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rio</a:t>
            </a:r>
            <a:r>
              <a:rPr lang="cs-CZ" sz="7200" dirty="0"/>
              <a:t>		</a:t>
            </a:r>
            <a:r>
              <a:rPr lang="cs-CZ" sz="7200" dirty="0" err="1"/>
              <a:t>riacho</a:t>
            </a:r>
            <a:r>
              <a:rPr lang="cs-CZ" sz="7200" dirty="0"/>
              <a:t>					</a:t>
            </a:r>
          </a:p>
          <a:p>
            <a:pPr marL="0" indent="0">
              <a:buNone/>
            </a:pPr>
            <a:r>
              <a:rPr lang="cs-CZ" sz="7200" b="1" dirty="0" err="1"/>
              <a:t>globo</a:t>
            </a:r>
            <a:r>
              <a:rPr lang="cs-CZ" sz="7200" dirty="0"/>
              <a:t>		</a:t>
            </a:r>
            <a:r>
              <a:rPr lang="cs-CZ" sz="7200" dirty="0" err="1"/>
              <a:t>glóbulo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/>
              <a:t>forte</a:t>
            </a:r>
            <a:r>
              <a:rPr lang="cs-CZ" sz="7200" dirty="0"/>
              <a:t>		</a:t>
            </a:r>
            <a:r>
              <a:rPr lang="cs-CZ" sz="7200" dirty="0" err="1"/>
              <a:t>fortim</a:t>
            </a:r>
            <a:r>
              <a:rPr lang="cs-CZ" sz="7200" dirty="0"/>
              <a:t>		</a:t>
            </a:r>
          </a:p>
          <a:p>
            <a:pPr marL="0" indent="0">
              <a:buNone/>
            </a:pPr>
            <a:r>
              <a:rPr lang="pt-BR" sz="7200" b="1" dirty="0"/>
              <a:t>rapaz</a:t>
            </a:r>
            <a:r>
              <a:rPr lang="pt-BR" sz="7200" dirty="0"/>
              <a:t>		rapazote	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 err="1"/>
              <a:t>janela</a:t>
            </a:r>
            <a:r>
              <a:rPr lang="cs-CZ" sz="7200" dirty="0"/>
              <a:t>		</a:t>
            </a:r>
            <a:r>
              <a:rPr lang="cs-CZ" sz="7200" dirty="0" err="1"/>
              <a:t>janelinha</a:t>
            </a:r>
            <a:r>
              <a:rPr lang="cs-CZ" sz="7200" dirty="0"/>
              <a:t>					</a:t>
            </a:r>
          </a:p>
          <a:p>
            <a:pPr marL="0" indent="0">
              <a:buNone/>
            </a:pPr>
            <a:r>
              <a:rPr lang="cs-CZ" sz="7200" b="1" dirty="0" err="1"/>
              <a:t>rua</a:t>
            </a:r>
            <a:r>
              <a:rPr lang="cs-CZ" sz="7200" dirty="0"/>
              <a:t>		</a:t>
            </a:r>
            <a:r>
              <a:rPr lang="cs-CZ" sz="7200" dirty="0" err="1"/>
              <a:t>ruela</a:t>
            </a:r>
            <a:r>
              <a:rPr lang="cs-CZ" sz="7200" dirty="0"/>
              <a:t>		</a:t>
            </a:r>
          </a:p>
          <a:p>
            <a:pPr marL="0" indent="0">
              <a:buNone/>
            </a:pPr>
            <a:r>
              <a:rPr lang="cs-CZ" sz="7200" b="1" dirty="0" err="1"/>
              <a:t>grão</a:t>
            </a:r>
            <a:r>
              <a:rPr lang="cs-CZ" sz="7200" dirty="0"/>
              <a:t>		</a:t>
            </a:r>
            <a:r>
              <a:rPr lang="cs-CZ" sz="7200" dirty="0" err="1"/>
              <a:t>grânulo</a:t>
            </a:r>
            <a:r>
              <a:rPr lang="cs-CZ" sz="7200" dirty="0"/>
              <a:t>					</a:t>
            </a:r>
          </a:p>
          <a:p>
            <a:pPr marL="0" indent="0">
              <a:buNone/>
            </a:pPr>
            <a:r>
              <a:rPr lang="cs-CZ" sz="7200" b="1" dirty="0" err="1"/>
              <a:t>pequeno</a:t>
            </a:r>
            <a:r>
              <a:rPr lang="cs-CZ" sz="7200" dirty="0"/>
              <a:t>		</a:t>
            </a:r>
            <a:r>
              <a:rPr lang="cs-CZ" sz="7200" dirty="0" err="1"/>
              <a:t>pequenino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palácio</a:t>
            </a:r>
            <a:r>
              <a:rPr lang="cs-CZ" sz="7200" dirty="0"/>
              <a:t>		</a:t>
            </a:r>
            <a:r>
              <a:rPr lang="cs-CZ" sz="7200" dirty="0" err="1"/>
              <a:t>palacete</a:t>
            </a:r>
            <a:r>
              <a:rPr lang="cs-CZ" sz="7200" dirty="0"/>
              <a:t>						</a:t>
            </a:r>
            <a:r>
              <a:rPr lang="cs-CZ" sz="7200" b="1" dirty="0"/>
              <a:t> 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/>
              <a:t>cela</a:t>
            </a:r>
            <a:r>
              <a:rPr lang="cs-CZ" sz="7200" dirty="0"/>
              <a:t>		</a:t>
            </a:r>
            <a:r>
              <a:rPr lang="cs-CZ" sz="7200" dirty="0" err="1"/>
              <a:t>célula</a:t>
            </a:r>
            <a:r>
              <a:rPr lang="cs-CZ" sz="7200" dirty="0"/>
              <a:t>		</a:t>
            </a:r>
          </a:p>
          <a:p>
            <a:pPr marL="0" indent="0">
              <a:buNone/>
            </a:pPr>
            <a:r>
              <a:rPr lang="cs-CZ" sz="7200" b="1" dirty="0" err="1"/>
              <a:t>diabo</a:t>
            </a:r>
            <a:r>
              <a:rPr lang="cs-CZ" sz="7200" dirty="0"/>
              <a:t>		</a:t>
            </a:r>
            <a:r>
              <a:rPr lang="cs-CZ" sz="7200" dirty="0" err="1"/>
              <a:t>diabrete</a:t>
            </a:r>
            <a:r>
              <a:rPr lang="cs-CZ" sz="7200" dirty="0"/>
              <a:t>				</a:t>
            </a:r>
            <a:r>
              <a:rPr lang="cs-CZ" sz="7200" b="1" dirty="0"/>
              <a:t> 	 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/>
              <a:t>café</a:t>
            </a:r>
            <a:r>
              <a:rPr lang="cs-CZ" sz="7200" dirty="0"/>
              <a:t>		</a:t>
            </a:r>
            <a:r>
              <a:rPr lang="cs-CZ" sz="7200" dirty="0" err="1"/>
              <a:t>cafezito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casa</a:t>
            </a:r>
            <a:r>
              <a:rPr lang="cs-CZ" sz="7200" dirty="0"/>
              <a:t>		</a:t>
            </a:r>
            <a:r>
              <a:rPr lang="cs-CZ" sz="7200" dirty="0" err="1"/>
              <a:t>casebre</a:t>
            </a:r>
            <a:r>
              <a:rPr lang="cs-CZ" sz="7200" dirty="0"/>
              <a:t>				</a:t>
            </a:r>
            <a:r>
              <a:rPr lang="cs-CZ" sz="7200" b="1" dirty="0"/>
              <a:t> </a:t>
            </a:r>
            <a:r>
              <a:rPr lang="cs-CZ" sz="7200" dirty="0"/>
              <a:t>	</a:t>
            </a:r>
          </a:p>
          <a:p>
            <a:pPr marL="0" indent="0">
              <a:buNone/>
            </a:pPr>
            <a:r>
              <a:rPr lang="cs-CZ" sz="7200" b="1" dirty="0" err="1"/>
              <a:t>ilha</a:t>
            </a:r>
            <a:r>
              <a:rPr lang="cs-CZ" sz="7200" dirty="0"/>
              <a:t>		</a:t>
            </a:r>
            <a:r>
              <a:rPr lang="cs-CZ" sz="7200" dirty="0" err="1"/>
              <a:t>ilhota</a:t>
            </a:r>
            <a:r>
              <a:rPr lang="cs-CZ" sz="7200" dirty="0"/>
              <a:t>	</a:t>
            </a:r>
            <a:r>
              <a:rPr lang="cs-CZ" dirty="0"/>
              <a:t>	D</a:t>
            </a:r>
          </a:p>
        </p:txBody>
      </p:sp>
      <p:sp>
        <p:nvSpPr>
          <p:cNvPr id="4" name="Ovál 3"/>
          <p:cNvSpPr/>
          <p:nvPr/>
        </p:nvSpPr>
        <p:spPr>
          <a:xfrm>
            <a:off x="3923928" y="1412776"/>
            <a:ext cx="4320480" cy="4608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err="1"/>
              <a:t>zinho</a:t>
            </a:r>
            <a:r>
              <a:rPr lang="cs-CZ" sz="2400" b="1" dirty="0"/>
              <a:t>, -</a:t>
            </a:r>
            <a:r>
              <a:rPr lang="cs-CZ" sz="2400" b="1" dirty="0" err="1"/>
              <a:t>inho</a:t>
            </a:r>
            <a:r>
              <a:rPr lang="cs-CZ" sz="2400" b="1" dirty="0"/>
              <a:t>, - </a:t>
            </a:r>
            <a:r>
              <a:rPr lang="cs-CZ" sz="2400" b="1" dirty="0" err="1"/>
              <a:t>ino</a:t>
            </a:r>
            <a:r>
              <a:rPr lang="cs-CZ" sz="2400" b="1" dirty="0"/>
              <a:t>, -</a:t>
            </a:r>
            <a:r>
              <a:rPr lang="cs-CZ" sz="2400" b="1" dirty="0" err="1"/>
              <a:t>im</a:t>
            </a:r>
            <a:r>
              <a:rPr lang="cs-CZ" sz="2400" b="1" dirty="0"/>
              <a:t>,-</a:t>
            </a:r>
            <a:r>
              <a:rPr lang="cs-CZ" sz="2400" b="1" dirty="0" err="1"/>
              <a:t>acho</a:t>
            </a:r>
            <a:r>
              <a:rPr lang="cs-CZ" sz="2400" b="1" dirty="0"/>
              <a:t>, -</a:t>
            </a:r>
            <a:r>
              <a:rPr lang="cs-CZ" sz="2400" b="1" dirty="0" err="1"/>
              <a:t>icho</a:t>
            </a:r>
            <a:r>
              <a:rPr lang="cs-CZ" sz="2400" b="1" dirty="0"/>
              <a:t>,  -ucho, -</a:t>
            </a:r>
            <a:r>
              <a:rPr lang="cs-CZ" sz="2400" b="1" dirty="0" err="1"/>
              <a:t>ebre</a:t>
            </a:r>
            <a:r>
              <a:rPr lang="cs-CZ" sz="2400" b="1" dirty="0"/>
              <a:t>, -</a:t>
            </a:r>
            <a:r>
              <a:rPr lang="cs-CZ" sz="2400" b="1" dirty="0" err="1"/>
              <a:t>eco</a:t>
            </a:r>
            <a:r>
              <a:rPr lang="cs-CZ" sz="2400" b="1" dirty="0"/>
              <a:t>,-</a:t>
            </a:r>
            <a:r>
              <a:rPr lang="cs-CZ" sz="2400" b="1" dirty="0" err="1"/>
              <a:t>ico</a:t>
            </a:r>
            <a:r>
              <a:rPr lang="cs-CZ" sz="2400" b="1" dirty="0"/>
              <a:t>, -</a:t>
            </a:r>
            <a:r>
              <a:rPr lang="cs-CZ" sz="2400" b="1" dirty="0" err="1"/>
              <a:t>ela</a:t>
            </a:r>
            <a:r>
              <a:rPr lang="cs-CZ" sz="2400" b="1" dirty="0"/>
              <a:t>, -</a:t>
            </a:r>
            <a:r>
              <a:rPr lang="cs-CZ" sz="2400" b="1" dirty="0" err="1"/>
              <a:t>elho</a:t>
            </a:r>
            <a:r>
              <a:rPr lang="cs-CZ" sz="2400" b="1" dirty="0"/>
              <a:t>, -</a:t>
            </a:r>
            <a:r>
              <a:rPr lang="cs-CZ" sz="2400" b="1" dirty="0" err="1"/>
              <a:t>ilho</a:t>
            </a:r>
            <a:r>
              <a:rPr lang="cs-CZ" sz="2400" b="1" dirty="0"/>
              <a:t>, - </a:t>
            </a:r>
            <a:r>
              <a:rPr lang="cs-CZ" sz="2400" b="1" dirty="0" err="1"/>
              <a:t>ete</a:t>
            </a:r>
            <a:r>
              <a:rPr lang="cs-CZ" sz="2400" b="1" dirty="0"/>
              <a:t>, -</a:t>
            </a:r>
            <a:r>
              <a:rPr lang="cs-CZ" sz="2400" b="1" dirty="0" err="1"/>
              <a:t>eto</a:t>
            </a:r>
            <a:r>
              <a:rPr lang="cs-CZ" sz="2400" b="1" dirty="0"/>
              <a:t>, -</a:t>
            </a:r>
            <a:r>
              <a:rPr lang="cs-CZ" sz="2400" b="1" dirty="0" err="1"/>
              <a:t>zito-ito</a:t>
            </a:r>
            <a:r>
              <a:rPr lang="cs-CZ" sz="2400" b="1" dirty="0"/>
              <a:t>, -</a:t>
            </a:r>
            <a:r>
              <a:rPr lang="cs-CZ" sz="2400" b="1" dirty="0" err="1"/>
              <a:t>ote</a:t>
            </a:r>
            <a:r>
              <a:rPr lang="cs-CZ" sz="2400" b="1" dirty="0"/>
              <a:t>,-</a:t>
            </a:r>
            <a:r>
              <a:rPr lang="cs-CZ" sz="2400" b="1" dirty="0" err="1"/>
              <a:t>isco</a:t>
            </a:r>
            <a:r>
              <a:rPr lang="cs-CZ" sz="2400" b="1" dirty="0"/>
              <a:t>,-</a:t>
            </a:r>
            <a:r>
              <a:rPr lang="cs-CZ" sz="2400" b="1" dirty="0" err="1"/>
              <a:t>usco</a:t>
            </a:r>
            <a:r>
              <a:rPr lang="cs-CZ" sz="2400" b="1" dirty="0"/>
              <a:t>.-</a:t>
            </a:r>
            <a:r>
              <a:rPr lang="cs-CZ" sz="2400" b="1" dirty="0" err="1"/>
              <a:t>ola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141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7929"/>
            <a:ext cx="8229600" cy="1143000"/>
          </a:xfrm>
        </p:spPr>
        <p:txBody>
          <a:bodyPr/>
          <a:lstStyle/>
          <a:p>
            <a:r>
              <a:rPr lang="cs-CZ" dirty="0"/>
              <a:t>Knižní deminutivy – </a:t>
            </a:r>
            <a:r>
              <a:rPr lang="cs-CZ" dirty="0" err="1"/>
              <a:t>ulo</a:t>
            </a:r>
            <a:r>
              <a:rPr lang="cs-CZ" dirty="0"/>
              <a:t>, </a:t>
            </a:r>
            <a:r>
              <a:rPr lang="cs-CZ" dirty="0" err="1"/>
              <a:t>ula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178011"/>
              </p:ext>
            </p:extLst>
          </p:nvPr>
        </p:nvGraphicFramePr>
        <p:xfrm>
          <a:off x="0" y="980722"/>
          <a:ext cx="8964488" cy="5917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5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3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7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corpo</a:t>
                      </a:r>
                      <a:r>
                        <a:rPr lang="cs-CZ" sz="1600" dirty="0">
                          <a:effectLst/>
                        </a:rPr>
                        <a:t>	- tělo, těleso, korpus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corpúsculo - tělísko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febre</a:t>
                      </a:r>
                      <a:r>
                        <a:rPr lang="cs-CZ" sz="1600" dirty="0">
                          <a:effectLst/>
                        </a:rPr>
                        <a:t>  - teplota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febrícula – zvýšená teplota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globo – zěmě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glóbulo - krvinka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gota – kapka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gotícula – kapka (oční)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grão - zrno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grânulo - granule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homem-člověk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homúnculo  - človíček, bezvýznamný člověk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modo – způsob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módulo - modul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monte – hora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montículo – kopeček, pahorek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nó – uzel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nódulo – uzlík, zauzlení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nota – poznámka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nótula – drobná poznámka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obra – dílo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opúsculo – dílko, spisek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parte - část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partícula - částice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pele – kůže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película – pelikula, blanka, jemný povrch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raíz- kořen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radícula – kořínek, radikula (zárodek kořínku)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rei – král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régulo – mladičký král, bezvýznamný panovník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questão	 - otázka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questiúncula – bezvýznamná pře, otázečka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verso – verš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versículo – veršík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4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verme – červ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→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vermículo</a:t>
                      </a:r>
                      <a:r>
                        <a:rPr lang="cs-CZ" sz="1600" dirty="0">
                          <a:effectLst/>
                        </a:rPr>
                        <a:t> - červíček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966" marR="6496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232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/>
          <a:lstStyle/>
          <a:p>
            <a:r>
              <a:rPr lang="cs-CZ" dirty="0"/>
              <a:t>Příklady AUGMENTATIV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err="1"/>
              <a:t>faca</a:t>
            </a:r>
            <a:r>
              <a:rPr lang="cs-CZ" sz="1600" dirty="0"/>
              <a:t> 	</a:t>
            </a:r>
            <a:r>
              <a:rPr lang="cs-CZ" sz="1600" dirty="0" err="1"/>
              <a:t>facalhão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err="1"/>
              <a:t>cão</a:t>
            </a:r>
            <a:r>
              <a:rPr lang="cs-CZ" sz="1600" dirty="0"/>
              <a:t>	</a:t>
            </a:r>
            <a:r>
              <a:rPr lang="cs-CZ" sz="1600" dirty="0" err="1"/>
              <a:t>canzarrão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err="1"/>
              <a:t>rapaz</a:t>
            </a:r>
            <a:r>
              <a:rPr lang="cs-CZ" sz="1600" dirty="0"/>
              <a:t>	</a:t>
            </a:r>
            <a:r>
              <a:rPr lang="cs-CZ" sz="1600" dirty="0" err="1"/>
              <a:t>rapagão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err="1"/>
              <a:t>copo</a:t>
            </a:r>
            <a:r>
              <a:rPr lang="cs-CZ" sz="1600" dirty="0"/>
              <a:t>	</a:t>
            </a:r>
            <a:r>
              <a:rPr lang="cs-CZ" sz="1600" dirty="0" err="1"/>
              <a:t>copázio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/>
              <a:t>monte</a:t>
            </a:r>
            <a:r>
              <a:rPr lang="cs-CZ" sz="1600" dirty="0"/>
              <a:t>	</a:t>
            </a:r>
            <a:r>
              <a:rPr lang="cs-CZ" sz="1600" dirty="0" err="1"/>
              <a:t>montanha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/>
              <a:t>drama</a:t>
            </a:r>
            <a:r>
              <a:rPr lang="cs-CZ" sz="1600" dirty="0"/>
              <a:t>	</a:t>
            </a:r>
            <a:r>
              <a:rPr lang="cs-CZ" sz="1600" dirty="0" err="1"/>
              <a:t>dramalhão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/>
              <a:t>muro</a:t>
            </a:r>
            <a:r>
              <a:rPr lang="cs-CZ" sz="1600" dirty="0"/>
              <a:t>	</a:t>
            </a:r>
            <a:r>
              <a:rPr lang="cs-CZ" sz="1600" dirty="0" err="1"/>
              <a:t>muralha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porta</a:t>
            </a:r>
            <a:r>
              <a:rPr lang="cs-CZ" sz="1600" dirty="0"/>
              <a:t>	</a:t>
            </a:r>
            <a:r>
              <a:rPr lang="cs-CZ" sz="1600" dirty="0" err="1"/>
              <a:t>portão</a:t>
            </a:r>
            <a:r>
              <a:rPr lang="cs-CZ" sz="1600" dirty="0"/>
              <a:t>		</a:t>
            </a:r>
          </a:p>
          <a:p>
            <a:pPr marL="0" indent="0">
              <a:buNone/>
            </a:pPr>
            <a:r>
              <a:rPr lang="cs-CZ" sz="1600" b="1" dirty="0" err="1"/>
              <a:t>mulher</a:t>
            </a:r>
            <a:r>
              <a:rPr lang="cs-CZ" sz="1600" dirty="0"/>
              <a:t>	</a:t>
            </a:r>
            <a:r>
              <a:rPr lang="cs-CZ" sz="1600" dirty="0" err="1"/>
              <a:t>mulherona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 err="1"/>
              <a:t>rico</a:t>
            </a:r>
            <a:r>
              <a:rPr lang="cs-CZ" sz="1600" dirty="0"/>
              <a:t>	</a:t>
            </a:r>
            <a:r>
              <a:rPr lang="cs-CZ" sz="1600" dirty="0" err="1"/>
              <a:t>ricaço</a:t>
            </a:r>
            <a:r>
              <a:rPr lang="cs-CZ" sz="1600" dirty="0"/>
              <a:t>		</a:t>
            </a:r>
          </a:p>
          <a:p>
            <a:pPr marL="0" indent="0">
              <a:buNone/>
            </a:pPr>
            <a:r>
              <a:rPr lang="cs-CZ" sz="1600" b="1" dirty="0" err="1"/>
              <a:t>boca</a:t>
            </a:r>
            <a:r>
              <a:rPr lang="cs-CZ" sz="1600" dirty="0"/>
              <a:t>	</a:t>
            </a:r>
            <a:r>
              <a:rPr lang="cs-CZ" sz="1600" dirty="0" err="1"/>
              <a:t>bocarra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/>
              <a:t>grande</a:t>
            </a:r>
            <a:r>
              <a:rPr lang="cs-CZ" sz="1600" dirty="0"/>
              <a:t>	</a:t>
            </a:r>
            <a:r>
              <a:rPr lang="cs-CZ" sz="1600" dirty="0" err="1"/>
              <a:t>grandalhão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 err="1"/>
              <a:t>cabeça</a:t>
            </a:r>
            <a:r>
              <a:rPr lang="cs-CZ" sz="1600" dirty="0"/>
              <a:t>	</a:t>
            </a:r>
            <a:r>
              <a:rPr lang="cs-CZ" sz="1600" dirty="0" err="1"/>
              <a:t>cabeçorra</a:t>
            </a:r>
            <a:r>
              <a:rPr lang="cs-CZ" sz="1600" dirty="0"/>
              <a:t>	</a:t>
            </a:r>
            <a:r>
              <a:rPr lang="cs-CZ" sz="1600" b="1" dirty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err="1"/>
              <a:t>Sala</a:t>
            </a:r>
            <a:r>
              <a:rPr lang="cs-CZ" sz="1600" dirty="0"/>
              <a:t>	</a:t>
            </a:r>
            <a:r>
              <a:rPr lang="cs-CZ" sz="1600" dirty="0" err="1"/>
              <a:t>salão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voz</a:t>
            </a:r>
            <a:r>
              <a:rPr lang="cs-CZ" sz="1600" dirty="0"/>
              <a:t>	</a:t>
            </a:r>
            <a:r>
              <a:rPr lang="cs-CZ" sz="1600" dirty="0" err="1"/>
              <a:t>vozeirão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/>
              <a:t>bonito</a:t>
            </a:r>
            <a:r>
              <a:rPr lang="cs-CZ" sz="1600" dirty="0"/>
              <a:t>	</a:t>
            </a:r>
            <a:r>
              <a:rPr lang="cs-CZ" sz="1600" dirty="0" err="1"/>
              <a:t>bonitão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 err="1"/>
              <a:t>gato</a:t>
            </a:r>
            <a:r>
              <a:rPr lang="cs-CZ" sz="1600" dirty="0"/>
              <a:t>	</a:t>
            </a:r>
            <a:r>
              <a:rPr lang="cs-CZ" sz="1600" dirty="0" err="1"/>
              <a:t>gatarrão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err="1"/>
              <a:t>nariz</a:t>
            </a:r>
            <a:r>
              <a:rPr lang="cs-CZ" sz="1600" dirty="0"/>
              <a:t>	</a:t>
            </a:r>
            <a:r>
              <a:rPr lang="cs-CZ" sz="1600" dirty="0" err="1"/>
              <a:t>narigão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b="1" dirty="0" err="1"/>
              <a:t>sorte</a:t>
            </a:r>
            <a:r>
              <a:rPr lang="cs-CZ" sz="1600" dirty="0"/>
              <a:t>	</a:t>
            </a:r>
            <a:r>
              <a:rPr lang="cs-CZ" sz="1600" dirty="0" err="1"/>
              <a:t>sortalhão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dirty="0"/>
              <a:t>Poeta – </a:t>
            </a:r>
            <a:r>
              <a:rPr lang="cs-CZ" sz="1600" dirty="0" err="1"/>
              <a:t>poetastro</a:t>
            </a:r>
            <a:r>
              <a:rPr lang="cs-CZ" sz="1600" dirty="0"/>
              <a:t>, </a:t>
            </a:r>
            <a:r>
              <a:rPr lang="cs-CZ" sz="1600" dirty="0" err="1"/>
              <a:t>médico</a:t>
            </a:r>
            <a:r>
              <a:rPr lang="cs-CZ" sz="1600" dirty="0"/>
              <a:t> -</a:t>
            </a:r>
            <a:r>
              <a:rPr lang="cs-CZ" sz="1600" dirty="0" err="1"/>
              <a:t>medicastro</a:t>
            </a:r>
            <a:endParaRPr lang="cs-CZ" sz="1600" dirty="0"/>
          </a:p>
        </p:txBody>
      </p:sp>
      <p:sp>
        <p:nvSpPr>
          <p:cNvPr id="4" name="Ovál 3"/>
          <p:cNvSpPr/>
          <p:nvPr/>
        </p:nvSpPr>
        <p:spPr>
          <a:xfrm>
            <a:off x="3347864" y="1556792"/>
            <a:ext cx="4320480" cy="4608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/>
              <a:t> </a:t>
            </a:r>
            <a:r>
              <a:rPr lang="cs-CZ" sz="2400" b="1" dirty="0" err="1"/>
              <a:t>ão</a:t>
            </a:r>
            <a:r>
              <a:rPr lang="cs-CZ" sz="2400" b="1" dirty="0"/>
              <a:t>, </a:t>
            </a:r>
            <a:r>
              <a:rPr lang="cs-CZ" sz="2400" b="1" dirty="0" err="1"/>
              <a:t>alhão</a:t>
            </a:r>
            <a:r>
              <a:rPr lang="cs-CZ" sz="2400" b="1" dirty="0"/>
              <a:t>, -(z)</a:t>
            </a:r>
            <a:r>
              <a:rPr lang="cs-CZ" sz="2400" b="1" dirty="0" err="1"/>
              <a:t>arrão</a:t>
            </a:r>
            <a:r>
              <a:rPr lang="cs-CZ" sz="2400" b="1" dirty="0"/>
              <a:t>, -</a:t>
            </a:r>
            <a:r>
              <a:rPr lang="cs-CZ" sz="2400" b="1" dirty="0" err="1"/>
              <a:t>eirão</a:t>
            </a:r>
            <a:r>
              <a:rPr lang="cs-CZ" sz="2400" b="1" dirty="0"/>
              <a:t>, -</a:t>
            </a:r>
            <a:r>
              <a:rPr lang="cs-CZ" sz="2400" b="1" dirty="0" err="1"/>
              <a:t>aça</a:t>
            </a:r>
            <a:r>
              <a:rPr lang="cs-CZ" sz="2400" b="1" dirty="0"/>
              <a:t>, -</a:t>
            </a:r>
            <a:r>
              <a:rPr lang="cs-CZ" sz="2400" b="1" dirty="0" err="1"/>
              <a:t>aço</a:t>
            </a:r>
            <a:r>
              <a:rPr lang="cs-CZ" sz="2400" b="1" dirty="0"/>
              <a:t>, - </a:t>
            </a:r>
            <a:r>
              <a:rPr lang="cs-CZ" sz="2400" b="1" dirty="0" err="1"/>
              <a:t>árzio</a:t>
            </a:r>
            <a:r>
              <a:rPr lang="cs-CZ" sz="2400" b="1" dirty="0"/>
              <a:t>, - </a:t>
            </a:r>
            <a:r>
              <a:rPr lang="cs-CZ" sz="2400" b="1" dirty="0" err="1"/>
              <a:t>uça</a:t>
            </a:r>
            <a:r>
              <a:rPr lang="cs-CZ" sz="2400" b="1" dirty="0"/>
              <a:t>, -</a:t>
            </a:r>
            <a:r>
              <a:rPr lang="cs-CZ" sz="2400" b="1" dirty="0" err="1"/>
              <a:t>anzil</a:t>
            </a:r>
            <a:r>
              <a:rPr lang="cs-CZ" sz="2400" b="1" dirty="0"/>
              <a:t>, -</a:t>
            </a:r>
            <a:r>
              <a:rPr lang="cs-CZ" sz="2400" b="1" dirty="0" err="1"/>
              <a:t>aréu</a:t>
            </a:r>
            <a:r>
              <a:rPr lang="cs-CZ" sz="2400" b="1" dirty="0"/>
              <a:t>, -</a:t>
            </a:r>
            <a:r>
              <a:rPr lang="cs-CZ" sz="2400" b="1" dirty="0" err="1"/>
              <a:t>arra</a:t>
            </a:r>
            <a:r>
              <a:rPr lang="cs-CZ" sz="2400" b="1" dirty="0"/>
              <a:t>, -</a:t>
            </a:r>
            <a:r>
              <a:rPr lang="cs-CZ" sz="2400" b="1" dirty="0" err="1"/>
              <a:t>orra</a:t>
            </a:r>
            <a:r>
              <a:rPr lang="cs-CZ" sz="2400" b="1" dirty="0"/>
              <a:t>, -astro, - </a:t>
            </a:r>
            <a:r>
              <a:rPr lang="cs-CZ" sz="2400" b="1" dirty="0" err="1"/>
              <a:t>az</a:t>
            </a:r>
            <a:r>
              <a:rPr lang="cs-CZ" sz="2400" b="1" dirty="0"/>
              <a:t>, -</a:t>
            </a:r>
            <a:r>
              <a:rPr lang="cs-CZ" sz="2400" b="1" dirty="0" err="1"/>
              <a:t>alhaz</a:t>
            </a:r>
            <a:r>
              <a:rPr lang="cs-CZ" sz="2400" b="1" dirty="0"/>
              <a:t>, -</a:t>
            </a:r>
            <a:r>
              <a:rPr lang="cs-CZ" sz="2400" b="1" dirty="0" err="1"/>
              <a:t>arraz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606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NOCIONÁLNÍ PŘÍPONY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Nocionální (informativně věcné) přípony jsou ty, které nesou </a:t>
            </a:r>
            <a:r>
              <a:rPr lang="cs-CZ" b="1" dirty="0"/>
              <a:t>jiný než </a:t>
            </a:r>
            <a:r>
              <a:rPr lang="cs-CZ" dirty="0"/>
              <a:t>expresivní význam. </a:t>
            </a:r>
          </a:p>
          <a:p>
            <a:r>
              <a:rPr lang="cs-CZ" dirty="0"/>
              <a:t>Velice často jsou tyt přípony </a:t>
            </a:r>
            <a:r>
              <a:rPr lang="cs-CZ" b="1" dirty="0"/>
              <a:t>mnohovýznamové</a:t>
            </a:r>
          </a:p>
        </p:txBody>
      </p:sp>
    </p:spTree>
    <p:extLst>
      <p:ext uri="{BB962C8B-B14F-4D97-AF65-F5344CB8AC3E}">
        <p14:creationId xmlns:p14="http://schemas.microsoft.com/office/powerpoint/2010/main" val="3739833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TYPY PŘÍPON </a:t>
            </a:r>
            <a:r>
              <a:rPr lang="cs-CZ" dirty="0"/>
              <a:t>z HLEDISKA MORFOLOGICKÉ  POVAHY DERIVÁTU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JMENNÉ</a:t>
            </a:r>
            <a:r>
              <a:rPr lang="cs-CZ" dirty="0"/>
              <a:t>: </a:t>
            </a:r>
            <a:r>
              <a:rPr lang="cs-CZ" i="1" dirty="0" err="1"/>
              <a:t>sapato</a:t>
            </a:r>
            <a:r>
              <a:rPr lang="cs-CZ" i="1" dirty="0"/>
              <a:t>:  „</a:t>
            </a:r>
            <a:r>
              <a:rPr lang="cs-CZ" i="1" dirty="0" err="1"/>
              <a:t>sapat-</a:t>
            </a:r>
            <a:r>
              <a:rPr lang="cs-CZ" b="1" i="1" dirty="0" err="1"/>
              <a:t>ada</a:t>
            </a:r>
            <a:r>
              <a:rPr lang="cs-CZ" i="1" dirty="0"/>
              <a:t> „střevíček“, </a:t>
            </a:r>
            <a:r>
              <a:rPr lang="cs-CZ" i="1" dirty="0" err="1"/>
              <a:t>sapat-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i="1" dirty="0"/>
              <a:t>„baganče“, </a:t>
            </a:r>
            <a:r>
              <a:rPr lang="cs-CZ" i="1" dirty="0" err="1"/>
              <a:t>sapat-</a:t>
            </a:r>
            <a:r>
              <a:rPr lang="cs-CZ" b="1" i="1" dirty="0" err="1"/>
              <a:t>aria</a:t>
            </a:r>
            <a:r>
              <a:rPr lang="cs-CZ" b="1" i="1" dirty="0"/>
              <a:t> </a:t>
            </a:r>
            <a:r>
              <a:rPr lang="cs-CZ" i="1" dirty="0"/>
              <a:t>„prodejna obuvi“, </a:t>
            </a:r>
            <a:r>
              <a:rPr lang="cs-CZ" i="1" dirty="0" err="1"/>
              <a:t>sapat-</a:t>
            </a:r>
            <a:r>
              <a:rPr lang="cs-CZ" b="1" i="1" dirty="0" err="1"/>
              <a:t>eiro</a:t>
            </a:r>
            <a:r>
              <a:rPr lang="cs-CZ" i="1" dirty="0"/>
              <a:t> „švec“, </a:t>
            </a:r>
            <a:r>
              <a:rPr lang="cs-CZ" i="1" dirty="0" err="1"/>
              <a:t>sapat-</a:t>
            </a:r>
            <a:r>
              <a:rPr lang="cs-CZ" b="1" i="1" dirty="0" err="1"/>
              <a:t>eira</a:t>
            </a:r>
            <a:r>
              <a:rPr lang="cs-CZ" b="1" i="1" dirty="0"/>
              <a:t> </a:t>
            </a:r>
            <a:r>
              <a:rPr lang="cs-CZ" i="1" dirty="0"/>
              <a:t>„botník“, </a:t>
            </a:r>
            <a:r>
              <a:rPr lang="cs-CZ" i="1" dirty="0" err="1"/>
              <a:t>sapat-</a:t>
            </a:r>
            <a:r>
              <a:rPr lang="cs-CZ" b="1" i="1" dirty="0" err="1"/>
              <a:t>ilha</a:t>
            </a:r>
            <a:r>
              <a:rPr lang="cs-CZ" i="1" dirty="0"/>
              <a:t>, „cvička“ </a:t>
            </a:r>
            <a:r>
              <a:rPr lang="cs-CZ" i="1" dirty="0" err="1"/>
              <a:t>sapat-</a:t>
            </a:r>
            <a:r>
              <a:rPr lang="cs-CZ" b="1" i="1" dirty="0" err="1"/>
              <a:t>eada</a:t>
            </a:r>
            <a:r>
              <a:rPr lang="cs-CZ" i="1" dirty="0"/>
              <a:t>, </a:t>
            </a:r>
            <a:r>
              <a:rPr lang="cs-CZ" i="1" dirty="0" err="1"/>
              <a:t>sapat-</a:t>
            </a:r>
            <a:r>
              <a:rPr lang="cs-CZ" b="1" i="1" dirty="0" err="1"/>
              <a:t>eado</a:t>
            </a:r>
            <a:r>
              <a:rPr lang="cs-CZ" b="1" i="1" dirty="0"/>
              <a:t>, </a:t>
            </a:r>
            <a:r>
              <a:rPr lang="cs-CZ" i="1" dirty="0"/>
              <a:t>„stepování“,</a:t>
            </a:r>
            <a:r>
              <a:rPr lang="cs-CZ" dirty="0"/>
              <a:t> </a:t>
            </a:r>
            <a:r>
              <a:rPr lang="cs-CZ" i="1" dirty="0" err="1"/>
              <a:t>sapat-</a:t>
            </a:r>
            <a:r>
              <a:rPr lang="cs-CZ" b="1" i="1" dirty="0" err="1"/>
              <a:t>eador</a:t>
            </a:r>
            <a:r>
              <a:rPr lang="cs-CZ" i="1" dirty="0"/>
              <a:t>, „stepař</a:t>
            </a:r>
            <a:r>
              <a:rPr lang="cs-CZ" dirty="0"/>
              <a:t>“</a:t>
            </a:r>
          </a:p>
          <a:p>
            <a:r>
              <a:rPr lang="cs-CZ" b="1" dirty="0"/>
              <a:t>SLOVESNÉ</a:t>
            </a:r>
            <a:r>
              <a:rPr lang="cs-CZ" dirty="0"/>
              <a:t>:  </a:t>
            </a:r>
            <a:r>
              <a:rPr lang="cs-CZ" i="1" dirty="0"/>
              <a:t>a </a:t>
            </a:r>
            <a:r>
              <a:rPr lang="cs-CZ" i="1" dirty="0" err="1"/>
              <a:t>manhã</a:t>
            </a:r>
            <a:r>
              <a:rPr lang="cs-CZ" dirty="0"/>
              <a:t> : </a:t>
            </a:r>
            <a:r>
              <a:rPr lang="cs-CZ" i="1" dirty="0" err="1"/>
              <a:t>amanh-</a:t>
            </a:r>
            <a:r>
              <a:rPr lang="cs-CZ" b="1" i="1" dirty="0" err="1"/>
              <a:t>ecer</a:t>
            </a:r>
            <a:r>
              <a:rPr lang="cs-CZ" b="1" i="1" dirty="0"/>
              <a:t> </a:t>
            </a:r>
            <a:r>
              <a:rPr lang="cs-CZ" i="1" dirty="0"/>
              <a:t>„svítat“</a:t>
            </a:r>
          </a:p>
          <a:p>
            <a:r>
              <a:rPr lang="cs-CZ" b="1" dirty="0"/>
              <a:t>PŘÍSLOVEČNÉ</a:t>
            </a:r>
            <a:r>
              <a:rPr lang="cs-CZ" dirty="0"/>
              <a:t>: </a:t>
            </a:r>
            <a:r>
              <a:rPr lang="cs-CZ" i="1" dirty="0" err="1"/>
              <a:t>perigosa-</a:t>
            </a:r>
            <a:r>
              <a:rPr lang="cs-CZ" b="1" i="1" dirty="0" err="1"/>
              <a:t>mente</a:t>
            </a:r>
            <a:r>
              <a:rPr lang="cs-CZ" b="1" dirty="0"/>
              <a:t>, „</a:t>
            </a:r>
            <a:r>
              <a:rPr lang="cs-CZ" dirty="0"/>
              <a:t>nebezpečně“ nebo  </a:t>
            </a:r>
            <a:r>
              <a:rPr lang="cs-CZ" i="1" dirty="0" err="1"/>
              <a:t>linda-</a:t>
            </a:r>
            <a:r>
              <a:rPr lang="cs-CZ" b="1" i="1" dirty="0" err="1"/>
              <a:t>mente</a:t>
            </a:r>
            <a:r>
              <a:rPr lang="cs-CZ" b="1" dirty="0"/>
              <a:t>, „</a:t>
            </a:r>
            <a:r>
              <a:rPr lang="cs-CZ" dirty="0"/>
              <a:t>pěkně“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93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NOMINÁLNÍ</a:t>
            </a:r>
            <a:r>
              <a:rPr lang="cs-CZ" b="1" dirty="0"/>
              <a:t>- nominální sufixy </a:t>
            </a:r>
            <a:br>
              <a:rPr lang="cs-CZ" b="1" dirty="0"/>
            </a:br>
            <a:r>
              <a:rPr lang="cs-CZ" b="1" dirty="0"/>
              <a:t>(nejobsáhlejší)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Nominální sufixy se mohou připojovat k </a:t>
            </a:r>
            <a:r>
              <a:rPr lang="cs-CZ" b="1" dirty="0"/>
              <a:t>podstatným jménům, přídavným jménům, nebo slovesům</a:t>
            </a:r>
            <a:r>
              <a:rPr lang="cs-CZ" dirty="0"/>
              <a:t>. Derivátem pak může být jako podstatné tak přídavné jméno.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nutno podotknout, že nominální sufixy jsou obdařeny </a:t>
            </a:r>
            <a:r>
              <a:rPr lang="cs-CZ" b="1" dirty="0"/>
              <a:t>mnoha významy.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7418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SLOVOTVORBA = </a:t>
            </a:r>
            <a:r>
              <a:rPr lang="cs-CZ" dirty="0" err="1"/>
              <a:t>DERIVOLOGIE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souhrn </a:t>
            </a:r>
            <a:r>
              <a:rPr lang="cs-CZ" dirty="0" err="1"/>
              <a:t>morfosyntaktických</a:t>
            </a:r>
            <a:r>
              <a:rPr lang="cs-CZ" dirty="0"/>
              <a:t> procesů, které umožňují tvorbu nových jednotek na základě lexikálních morfémů – tzv. L-MORFÉMŮ </a:t>
            </a:r>
          </a:p>
        </p:txBody>
      </p:sp>
    </p:spTree>
    <p:extLst>
      <p:ext uri="{BB962C8B-B14F-4D97-AF65-F5344CB8AC3E}">
        <p14:creationId xmlns:p14="http://schemas.microsoft.com/office/powerpoint/2010/main" val="2331118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+ </a:t>
            </a:r>
            <a:r>
              <a:rPr lang="cs-CZ" b="1" dirty="0"/>
              <a:t>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76914"/>
            <a:ext cx="8556232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HROMADNÝ VÝZNAM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papel</a:t>
            </a:r>
            <a:r>
              <a:rPr lang="cs-CZ" dirty="0"/>
              <a:t> – </a:t>
            </a:r>
            <a:r>
              <a:rPr lang="cs-CZ" dirty="0" err="1"/>
              <a:t>papelada</a:t>
            </a:r>
            <a:r>
              <a:rPr lang="cs-CZ" dirty="0"/>
              <a:t>, </a:t>
            </a:r>
            <a:r>
              <a:rPr lang="cs-CZ" dirty="0" err="1"/>
              <a:t>boi</a:t>
            </a:r>
            <a:r>
              <a:rPr lang="cs-CZ" dirty="0"/>
              <a:t> - </a:t>
            </a:r>
            <a:r>
              <a:rPr lang="cs-CZ" dirty="0" err="1"/>
              <a:t>boiada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RÁNA NĚJAKÝM PŘEDMĚTEM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faca</a:t>
            </a:r>
            <a:r>
              <a:rPr lang="cs-CZ" dirty="0"/>
              <a:t> – </a:t>
            </a:r>
            <a:r>
              <a:rPr lang="cs-CZ" dirty="0" err="1"/>
              <a:t>facada</a:t>
            </a:r>
            <a:r>
              <a:rPr lang="cs-CZ" dirty="0"/>
              <a:t>, dente - </a:t>
            </a:r>
            <a:r>
              <a:rPr lang="cs-CZ" dirty="0" err="1"/>
              <a:t>dentada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DŽUS </a:t>
            </a:r>
          </a:p>
          <a:p>
            <a:pPr marL="0" indent="0">
              <a:buNone/>
            </a:pPr>
            <a:r>
              <a:rPr lang="cs-CZ" dirty="0"/>
              <a:t>	   </a:t>
            </a:r>
            <a:r>
              <a:rPr lang="cs-CZ" dirty="0" err="1"/>
              <a:t>laranja</a:t>
            </a:r>
            <a:r>
              <a:rPr lang="cs-CZ" dirty="0"/>
              <a:t> - </a:t>
            </a:r>
            <a:r>
              <a:rPr lang="cs-CZ" dirty="0" err="1"/>
              <a:t>laranjada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Obrázek 3" descr="VÃ½sledek obrÃ¡zku pro PAPELA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459" y="548680"/>
            <a:ext cx="1796860" cy="1576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VÃ½sledek obrÃ¡zku pro LESAO DA DENTAD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0" y="3977623"/>
            <a:ext cx="2401069" cy="1385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Ã½sledek obrÃ¡zku pro LARANJAD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079761"/>
            <a:ext cx="1036226" cy="1569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Obsah obrázku stádo, kráva, zvíře, hovězí dobytek&#10;&#10;Popis byl vytvořen automaticky">
            <a:extLst>
              <a:ext uri="{FF2B5EF4-FFF2-40B4-BE49-F238E27FC236}">
                <a16:creationId xmlns:a16="http://schemas.microsoft.com/office/drawing/2014/main" id="{42844611-6AB0-450A-A39E-986C9B9158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405" y="2212574"/>
            <a:ext cx="2363545" cy="157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8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+ </a:t>
            </a:r>
            <a:r>
              <a:rPr lang="cs-CZ" b="1" dirty="0" err="1"/>
              <a:t>ARIA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názvy obchodů</a:t>
            </a:r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https://bragancagardenshopping.com.br/wp-content/uploads/2016/11/tabacaria_prata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1656184" cy="1677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VÃ½sledek obrÃ¡zku pro papelar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283150"/>
            <a:ext cx="2477135" cy="1650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File:Drogaria Ric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48500"/>
            <a:ext cx="2327910" cy="1743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VÃ½sledek obrÃ¡zku pro cafeteria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802" y="3095546"/>
            <a:ext cx="2604770" cy="1627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VÃ½sledek obrÃ¡zku pro CarniÃ§aria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365104"/>
            <a:ext cx="2350290" cy="1791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VÃ½sledek obrÃ¡zku pro camisaria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5" y="4553340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VÃ½sledek obrÃ¡zku pro churrascaria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4994475"/>
            <a:ext cx="1901071" cy="1564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362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PODST.JM</a:t>
            </a:r>
            <a:r>
              <a:rPr lang="cs-CZ" dirty="0"/>
              <a:t>.+ </a:t>
            </a:r>
            <a:r>
              <a:rPr lang="cs-CZ" b="1" dirty="0" err="1"/>
              <a:t>ITE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ZÁNĚT</a:t>
            </a:r>
          </a:p>
          <a:p>
            <a:pPr marL="400050" lvl="1" indent="0">
              <a:buNone/>
            </a:pPr>
            <a:endParaRPr lang="cs-CZ" i="1" dirty="0"/>
          </a:p>
          <a:p>
            <a:pPr marL="400050" lvl="1" indent="0">
              <a:buNone/>
            </a:pPr>
            <a:r>
              <a:rPr lang="cs-CZ" i="1" dirty="0" err="1"/>
              <a:t>GASTRITE</a:t>
            </a:r>
            <a:r>
              <a:rPr lang="cs-CZ" i="1" dirty="0"/>
              <a:t> – žaludeční katar</a:t>
            </a:r>
          </a:p>
          <a:p>
            <a:pPr marL="400050" lvl="1" indent="0">
              <a:buNone/>
            </a:pPr>
            <a:r>
              <a:rPr lang="cs-CZ" i="1" dirty="0" err="1"/>
              <a:t>BRONQUITE</a:t>
            </a:r>
            <a:r>
              <a:rPr lang="cs-CZ" i="1" dirty="0"/>
              <a:t> – zánět průdušek</a:t>
            </a:r>
          </a:p>
          <a:p>
            <a:pPr marL="400050" lvl="1" indent="0">
              <a:buNone/>
            </a:pPr>
            <a:r>
              <a:rPr lang="cs-CZ" i="1" dirty="0" err="1"/>
              <a:t>APENDICITE</a:t>
            </a:r>
            <a:r>
              <a:rPr lang="cs-CZ" i="1" dirty="0"/>
              <a:t> – zánět slepého střeva</a:t>
            </a:r>
          </a:p>
          <a:p>
            <a:pPr marL="400050" lvl="1" indent="0">
              <a:buNone/>
            </a:pPr>
            <a:r>
              <a:rPr lang="cs-CZ" i="1" dirty="0" err="1"/>
              <a:t>CELULITE</a:t>
            </a:r>
            <a:r>
              <a:rPr lang="cs-CZ" i="1" dirty="0"/>
              <a:t> - celulitida</a:t>
            </a:r>
          </a:p>
          <a:p>
            <a:pPr marL="400050" lvl="1" indent="0">
              <a:buNone/>
            </a:pPr>
            <a:r>
              <a:rPr lang="cs-CZ" i="1" dirty="0" err="1"/>
              <a:t>AMIGDALITE</a:t>
            </a:r>
            <a:r>
              <a:rPr lang="cs-CZ" i="1" dirty="0"/>
              <a:t> – zánět mandlí</a:t>
            </a:r>
          </a:p>
          <a:p>
            <a:pPr marL="400050" lvl="1" indent="0">
              <a:buNone/>
            </a:pPr>
            <a:r>
              <a:rPr lang="cs-CZ" i="1" dirty="0" err="1"/>
              <a:t>MENINGITE</a:t>
            </a:r>
            <a:r>
              <a:rPr lang="cs-CZ" i="1" dirty="0"/>
              <a:t> – zánět mozkových blan</a:t>
            </a:r>
          </a:p>
          <a:p>
            <a:pPr marL="400050" lvl="1" indent="0">
              <a:buNone/>
            </a:pPr>
            <a:r>
              <a:rPr lang="cs-CZ" i="1" dirty="0" err="1"/>
              <a:t>LARINGITE</a:t>
            </a:r>
            <a:r>
              <a:rPr lang="cs-CZ" i="1" dirty="0"/>
              <a:t> – zánět hltanu</a:t>
            </a:r>
          </a:p>
          <a:p>
            <a:pPr marL="400050" lvl="1" indent="0">
              <a:buNone/>
            </a:pPr>
            <a:r>
              <a:rPr lang="cs-CZ" i="1" dirty="0" err="1"/>
              <a:t>HEPATITE</a:t>
            </a:r>
            <a:r>
              <a:rPr lang="cs-CZ" i="1" dirty="0"/>
              <a:t> – zánět jater</a:t>
            </a:r>
          </a:p>
        </p:txBody>
      </p:sp>
    </p:spTree>
    <p:extLst>
      <p:ext uri="{BB962C8B-B14F-4D97-AF65-F5344CB8AC3E}">
        <p14:creationId xmlns:p14="http://schemas.microsoft.com/office/powerpoint/2010/main" val="1827287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PŘÍDAVNÉ JMÉNO + </a:t>
            </a:r>
            <a:r>
              <a:rPr lang="cs-CZ" b="1" dirty="0"/>
              <a:t>- (I)</a:t>
            </a:r>
            <a:r>
              <a:rPr lang="cs-CZ" b="1" dirty="0" err="1"/>
              <a:t>DADE</a:t>
            </a:r>
            <a:r>
              <a:rPr lang="cs-CZ" b="1" dirty="0"/>
              <a:t> (</a:t>
            </a:r>
            <a:r>
              <a:rPr lang="cs-CZ" b="1" dirty="0" err="1"/>
              <a:t>ost</a:t>
            </a:r>
            <a:r>
              <a:rPr lang="cs-CZ" b="1" dirty="0"/>
              <a:t>, </a:t>
            </a:r>
            <a:r>
              <a:rPr lang="cs-CZ" b="1" dirty="0" err="1"/>
              <a:t>ita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CRUEL</a:t>
            </a:r>
            <a:r>
              <a:rPr lang="cs-CZ" dirty="0"/>
              <a:t>  - </a:t>
            </a:r>
            <a:r>
              <a:rPr lang="cs-CZ" dirty="0" err="1"/>
              <a:t>CRUELDADE</a:t>
            </a:r>
            <a:r>
              <a:rPr lang="cs-CZ" dirty="0"/>
              <a:t> - Krut</a:t>
            </a:r>
            <a:r>
              <a:rPr lang="cs-CZ" b="1" dirty="0"/>
              <a:t>ost</a:t>
            </a:r>
          </a:p>
          <a:p>
            <a:pPr marL="0" indent="0">
              <a:buNone/>
            </a:pPr>
            <a:r>
              <a:rPr lang="cs-CZ" dirty="0" err="1"/>
              <a:t>DIGNO</a:t>
            </a:r>
            <a:r>
              <a:rPr lang="cs-CZ" dirty="0"/>
              <a:t> – </a:t>
            </a:r>
            <a:r>
              <a:rPr lang="cs-CZ" dirty="0" err="1"/>
              <a:t>DIGNIDADE</a:t>
            </a:r>
            <a:r>
              <a:rPr lang="cs-CZ" dirty="0"/>
              <a:t> - důstojn</a:t>
            </a:r>
            <a:r>
              <a:rPr lang="cs-CZ" b="1" dirty="0"/>
              <a:t>ost</a:t>
            </a:r>
          </a:p>
          <a:p>
            <a:pPr marL="0" indent="0">
              <a:buNone/>
            </a:pPr>
            <a:r>
              <a:rPr lang="cs-CZ" dirty="0" err="1"/>
              <a:t>AMÁVEL</a:t>
            </a:r>
            <a:r>
              <a:rPr lang="cs-CZ" dirty="0"/>
              <a:t> –A </a:t>
            </a:r>
            <a:r>
              <a:rPr lang="cs-CZ" dirty="0" err="1"/>
              <a:t>MABILIDADE</a:t>
            </a:r>
            <a:r>
              <a:rPr lang="cs-CZ" dirty="0"/>
              <a:t> - laskav</a:t>
            </a:r>
            <a:r>
              <a:rPr lang="cs-CZ" b="1" dirty="0"/>
              <a:t>ost</a:t>
            </a:r>
          </a:p>
          <a:p>
            <a:pPr marL="0" indent="0">
              <a:buNone/>
            </a:pPr>
            <a:r>
              <a:rPr lang="cs-CZ" dirty="0" err="1"/>
              <a:t>FELIZ</a:t>
            </a:r>
            <a:r>
              <a:rPr lang="cs-CZ" dirty="0"/>
              <a:t> – </a:t>
            </a:r>
            <a:r>
              <a:rPr lang="cs-CZ" dirty="0" err="1"/>
              <a:t>FELICIDADE</a:t>
            </a:r>
            <a:r>
              <a:rPr lang="cs-CZ" dirty="0"/>
              <a:t>  -rad</a:t>
            </a:r>
            <a:r>
              <a:rPr lang="cs-CZ" b="1" dirty="0"/>
              <a:t>ost </a:t>
            </a:r>
            <a:r>
              <a:rPr lang="cs-CZ" dirty="0"/>
              <a:t> (štěstí)</a:t>
            </a:r>
          </a:p>
          <a:p>
            <a:pPr marL="0" indent="0">
              <a:buNone/>
            </a:pPr>
            <a:r>
              <a:rPr lang="cs-CZ" dirty="0"/>
              <a:t>UNIVERSO – UNIVERSIDADE (univerz</a:t>
            </a:r>
            <a:r>
              <a:rPr lang="cs-CZ" b="1" dirty="0"/>
              <a:t>ita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HÁBIL – HABILIDADE (znalo</a:t>
            </a:r>
            <a:r>
              <a:rPr lang="cs-CZ" b="1" dirty="0"/>
              <a:t>st</a:t>
            </a:r>
            <a:r>
              <a:rPr lang="cs-CZ" dirty="0"/>
              <a:t>, schopn</a:t>
            </a:r>
            <a:r>
              <a:rPr lang="cs-CZ" b="1" dirty="0"/>
              <a:t>ost, </a:t>
            </a:r>
            <a:r>
              <a:rPr lang="cs-CZ" dirty="0" err="1"/>
              <a:t>habil</a:t>
            </a:r>
            <a:r>
              <a:rPr lang="cs-CZ" b="1" dirty="0" err="1"/>
              <a:t>ita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CAPAZ – CAPACIDADE (kapacita, schopn</a:t>
            </a:r>
            <a:r>
              <a:rPr lang="cs-CZ" b="1" dirty="0"/>
              <a:t>ost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RARO– RARIDADE (rar</a:t>
            </a:r>
            <a:r>
              <a:rPr lang="cs-CZ" b="1" dirty="0"/>
              <a:t>ita</a:t>
            </a:r>
            <a:r>
              <a:rPr lang="cs-CZ" dirty="0"/>
              <a:t>, vzácn</a:t>
            </a:r>
            <a:r>
              <a:rPr lang="cs-CZ" b="1" dirty="0"/>
              <a:t>ost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ESPECÍFICO – ESPECIFICIDADE (specifikum, specifičn</a:t>
            </a:r>
            <a:r>
              <a:rPr lang="cs-CZ" b="1" dirty="0"/>
              <a:t>ost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25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PŘÍDAVNÉ JMÉNO + </a:t>
            </a:r>
            <a:r>
              <a:rPr lang="cs-CZ" b="1" dirty="0"/>
              <a:t>- EZA, - IA </a:t>
            </a:r>
            <a:br>
              <a:rPr lang="cs-CZ" b="1" dirty="0"/>
            </a:br>
            <a:r>
              <a:rPr lang="cs-CZ" b="1" dirty="0"/>
              <a:t>(A, STVÍ)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BELO – BEL</a:t>
            </a:r>
            <a:r>
              <a:rPr lang="cs-CZ" b="1" dirty="0"/>
              <a:t>EZA - krása</a:t>
            </a:r>
          </a:p>
          <a:p>
            <a:r>
              <a:rPr lang="cs-CZ" dirty="0"/>
              <a:t>RICO – RIQU</a:t>
            </a:r>
            <a:r>
              <a:rPr lang="cs-CZ" b="1" dirty="0"/>
              <a:t>EZA - bohatství</a:t>
            </a:r>
          </a:p>
          <a:p>
            <a:r>
              <a:rPr lang="cs-CZ" dirty="0"/>
              <a:t>ALEGRE – ALEGRIA - radost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649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Podstatné/</a:t>
            </a:r>
            <a:r>
              <a:rPr lang="cs-CZ" dirty="0" err="1"/>
              <a:t>příd</a:t>
            </a:r>
            <a:r>
              <a:rPr lang="cs-CZ" dirty="0"/>
              <a:t>-jméno + </a:t>
            </a:r>
            <a:r>
              <a:rPr lang="cs-CZ" b="1" dirty="0" err="1"/>
              <a:t>ISMO</a:t>
            </a:r>
            <a:r>
              <a:rPr lang="cs-CZ" b="1" dirty="0"/>
              <a:t>, </a:t>
            </a:r>
            <a:r>
              <a:rPr lang="cs-CZ" b="1" dirty="0" err="1"/>
              <a:t>ISTA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Směr, doktrína, způsob myšlení, chování (</a:t>
            </a:r>
            <a:r>
              <a:rPr lang="cs-CZ" b="1" dirty="0" err="1"/>
              <a:t>ISMO</a:t>
            </a:r>
            <a:r>
              <a:rPr lang="cs-CZ" dirty="0"/>
              <a:t>) a stoupenci (</a:t>
            </a:r>
            <a:r>
              <a:rPr lang="cs-CZ" dirty="0" err="1"/>
              <a:t>ISTA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REAL – </a:t>
            </a:r>
            <a:r>
              <a:rPr lang="cs-CZ" dirty="0" err="1"/>
              <a:t>REAL</a:t>
            </a:r>
            <a:r>
              <a:rPr lang="cs-CZ" b="1" dirty="0" err="1"/>
              <a:t>ISMO</a:t>
            </a:r>
            <a:r>
              <a:rPr lang="cs-CZ" b="1" dirty="0"/>
              <a:t> </a:t>
            </a:r>
            <a:r>
              <a:rPr lang="cs-CZ" dirty="0"/>
              <a:t>– REAL</a:t>
            </a:r>
            <a:r>
              <a:rPr lang="cs-CZ" b="1" dirty="0"/>
              <a:t>ISTA</a:t>
            </a:r>
          </a:p>
          <a:p>
            <a:pPr marL="0" indent="0">
              <a:buNone/>
            </a:pPr>
            <a:r>
              <a:rPr lang="cs-CZ" dirty="0" err="1"/>
              <a:t>SÍMBOLO</a:t>
            </a:r>
            <a:r>
              <a:rPr lang="cs-CZ" dirty="0"/>
              <a:t> – </a:t>
            </a:r>
            <a:r>
              <a:rPr lang="cs-CZ" dirty="0" err="1"/>
              <a:t>SIMBOL</a:t>
            </a:r>
            <a:r>
              <a:rPr lang="cs-CZ" b="1" dirty="0" err="1"/>
              <a:t>ISMO</a:t>
            </a:r>
            <a:r>
              <a:rPr lang="cs-CZ" dirty="0"/>
              <a:t> – </a:t>
            </a:r>
            <a:r>
              <a:rPr lang="cs-CZ" dirty="0" err="1"/>
              <a:t>SIMBOL</a:t>
            </a:r>
            <a:r>
              <a:rPr lang="cs-CZ" b="1" dirty="0" err="1"/>
              <a:t>ISTA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POSITIVO</a:t>
            </a:r>
            <a:r>
              <a:rPr lang="cs-CZ" dirty="0"/>
              <a:t> – </a:t>
            </a:r>
            <a:r>
              <a:rPr lang="cs-CZ" dirty="0" err="1"/>
              <a:t>POSITIV</a:t>
            </a:r>
            <a:r>
              <a:rPr lang="cs-CZ" b="1" dirty="0" err="1"/>
              <a:t>ISMO</a:t>
            </a:r>
            <a:r>
              <a:rPr lang="cs-CZ" dirty="0"/>
              <a:t> – POSITIV</a:t>
            </a:r>
            <a:r>
              <a:rPr lang="cs-CZ" b="1" dirty="0"/>
              <a:t>ISTA</a:t>
            </a:r>
          </a:p>
          <a:p>
            <a:pPr marL="0" indent="0">
              <a:buNone/>
            </a:pPr>
            <a:r>
              <a:rPr lang="cs-CZ" dirty="0"/>
              <a:t>BUDDHA – </a:t>
            </a:r>
            <a:r>
              <a:rPr lang="cs-CZ" dirty="0" err="1"/>
              <a:t>BUD</a:t>
            </a:r>
            <a:r>
              <a:rPr lang="cs-CZ" b="1" dirty="0" err="1"/>
              <a:t>ISMO</a:t>
            </a:r>
            <a:r>
              <a:rPr lang="cs-CZ" b="1" dirty="0"/>
              <a:t> - </a:t>
            </a:r>
            <a:r>
              <a:rPr lang="cs-CZ" dirty="0" err="1"/>
              <a:t>BUD</a:t>
            </a:r>
            <a:r>
              <a:rPr lang="cs-CZ" b="1" dirty="0" err="1"/>
              <a:t>ISTA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CALVIN</a:t>
            </a:r>
            <a:r>
              <a:rPr lang="cs-CZ" dirty="0"/>
              <a:t> – </a:t>
            </a:r>
            <a:r>
              <a:rPr lang="cs-CZ" dirty="0" err="1"/>
              <a:t>CALVIN</a:t>
            </a:r>
            <a:r>
              <a:rPr lang="cs-CZ" b="1" dirty="0" err="1"/>
              <a:t>ISMO</a:t>
            </a:r>
            <a:r>
              <a:rPr lang="cs-CZ" b="1" dirty="0"/>
              <a:t> - </a:t>
            </a:r>
            <a:r>
              <a:rPr lang="cs-CZ" dirty="0" err="1"/>
              <a:t>CALVI</a:t>
            </a:r>
            <a:r>
              <a:rPr lang="cs-CZ" b="1" dirty="0" err="1"/>
              <a:t>ISTA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DALTON – </a:t>
            </a:r>
            <a:r>
              <a:rPr lang="cs-CZ" dirty="0" err="1"/>
              <a:t>DALTON</a:t>
            </a:r>
            <a:r>
              <a:rPr lang="cs-CZ" b="1" dirty="0" err="1"/>
              <a:t>ISMO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 err="1"/>
              <a:t>HERÓI</a:t>
            </a:r>
            <a:r>
              <a:rPr lang="cs-CZ" dirty="0"/>
              <a:t> – </a:t>
            </a:r>
            <a:r>
              <a:rPr lang="cs-CZ" dirty="0" err="1"/>
              <a:t>HEROÍ</a:t>
            </a:r>
            <a:r>
              <a:rPr lang="cs-CZ" b="1" dirty="0" err="1"/>
              <a:t>SMO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FASCE</a:t>
            </a:r>
            <a:r>
              <a:rPr lang="cs-CZ" dirty="0"/>
              <a:t> – </a:t>
            </a:r>
            <a:r>
              <a:rPr lang="cs-CZ" dirty="0" err="1"/>
              <a:t>FASC</a:t>
            </a:r>
            <a:r>
              <a:rPr lang="cs-CZ" b="1" dirty="0" err="1"/>
              <a:t>ISMO</a:t>
            </a:r>
            <a:r>
              <a:rPr lang="cs-CZ" b="1" dirty="0"/>
              <a:t> - </a:t>
            </a:r>
            <a:r>
              <a:rPr lang="cs-CZ" dirty="0" err="1"/>
              <a:t>FASC</a:t>
            </a:r>
            <a:r>
              <a:rPr lang="cs-CZ" b="1" dirty="0" err="1"/>
              <a:t>ISTA</a:t>
            </a: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03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Podstatné/</a:t>
            </a:r>
            <a:r>
              <a:rPr lang="cs-CZ" dirty="0" err="1"/>
              <a:t>příd</a:t>
            </a:r>
            <a:r>
              <a:rPr lang="cs-CZ" dirty="0"/>
              <a:t>-jméno +</a:t>
            </a:r>
            <a:r>
              <a:rPr lang="cs-CZ" b="1" dirty="0"/>
              <a:t> </a:t>
            </a:r>
            <a:r>
              <a:rPr lang="cs-CZ" b="1" dirty="0" err="1"/>
              <a:t>ISTA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ZAMĚSTNÁNÍ NEBO I OBYVATEL</a:t>
            </a:r>
          </a:p>
          <a:p>
            <a:pPr marL="0" indent="0">
              <a:buNone/>
            </a:pPr>
            <a:r>
              <a:rPr lang="cs-CZ" dirty="0"/>
              <a:t>piano -  pianista</a:t>
            </a:r>
          </a:p>
          <a:p>
            <a:pPr marL="0" indent="0">
              <a:buNone/>
            </a:pPr>
            <a:r>
              <a:rPr lang="cs-CZ" dirty="0"/>
              <a:t>dente -  dentista</a:t>
            </a:r>
          </a:p>
          <a:p>
            <a:pPr marL="0" indent="0">
              <a:buNone/>
            </a:pPr>
            <a:r>
              <a:rPr lang="cs-CZ" dirty="0"/>
              <a:t>tura - turista</a:t>
            </a:r>
          </a:p>
          <a:p>
            <a:pPr marL="0" indent="0">
              <a:buNone/>
            </a:pPr>
            <a:r>
              <a:rPr lang="cs-CZ" dirty="0" err="1"/>
              <a:t>economia</a:t>
            </a:r>
            <a:r>
              <a:rPr lang="cs-CZ" dirty="0"/>
              <a:t> -  </a:t>
            </a:r>
            <a:r>
              <a:rPr lang="cs-CZ" dirty="0" err="1"/>
              <a:t>economista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acordeonista</a:t>
            </a:r>
            <a:r>
              <a:rPr lang="cs-CZ" dirty="0"/>
              <a:t>, </a:t>
            </a:r>
            <a:r>
              <a:rPr lang="cs-CZ" dirty="0" err="1"/>
              <a:t>ceramista</a:t>
            </a:r>
            <a:r>
              <a:rPr lang="cs-CZ" dirty="0"/>
              <a:t>, </a:t>
            </a:r>
            <a:r>
              <a:rPr lang="cs-CZ" dirty="0" err="1"/>
              <a:t>cronista</a:t>
            </a:r>
            <a:r>
              <a:rPr lang="cs-CZ" dirty="0"/>
              <a:t>, </a:t>
            </a:r>
            <a:r>
              <a:rPr lang="cs-CZ" dirty="0" err="1"/>
              <a:t>Linguista</a:t>
            </a:r>
            <a:r>
              <a:rPr lang="cs-CZ" dirty="0"/>
              <a:t>. </a:t>
            </a:r>
            <a:r>
              <a:rPr lang="cs-CZ" dirty="0" err="1"/>
              <a:t>eletricista</a:t>
            </a:r>
            <a:r>
              <a:rPr lang="cs-CZ" dirty="0"/>
              <a:t>, </a:t>
            </a:r>
            <a:r>
              <a:rPr lang="cs-CZ" dirty="0" err="1"/>
              <a:t>geneticista</a:t>
            </a:r>
            <a:r>
              <a:rPr lang="cs-CZ" dirty="0"/>
              <a:t>, </a:t>
            </a:r>
            <a:r>
              <a:rPr lang="cs-CZ" dirty="0" err="1"/>
              <a:t>meteorologista</a:t>
            </a:r>
            <a:r>
              <a:rPr lang="cs-CZ" dirty="0"/>
              <a:t>, nudista, populista, </a:t>
            </a:r>
            <a:r>
              <a:rPr lang="cs-CZ" dirty="0" err="1"/>
              <a:t>rececionista</a:t>
            </a:r>
            <a:r>
              <a:rPr lang="cs-CZ" dirty="0"/>
              <a:t>, </a:t>
            </a:r>
            <a:r>
              <a:rPr lang="cs-CZ" dirty="0" err="1"/>
              <a:t>terrorista</a:t>
            </a:r>
            <a:r>
              <a:rPr lang="cs-CZ" dirty="0"/>
              <a:t>,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20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pt-PT" dirty="0"/>
              <a:t> + </a:t>
            </a:r>
            <a:r>
              <a:rPr lang="cs-CZ" dirty="0"/>
              <a:t> </a:t>
            </a:r>
            <a:r>
              <a:rPr lang="cs-CZ" b="1" dirty="0"/>
              <a:t>N</a:t>
            </a:r>
            <a:r>
              <a:rPr lang="pt-PT" b="1" dirty="0"/>
              <a:t>ÇA, ÂNCIA, ÊNCIA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TOLERAR – TOLERÂ</a:t>
            </a:r>
            <a:r>
              <a:rPr lang="pt-PT" b="1" dirty="0"/>
              <a:t>NC</a:t>
            </a:r>
            <a:r>
              <a:rPr lang="pt-PT" dirty="0"/>
              <a:t>IA – (tolerance)</a:t>
            </a:r>
          </a:p>
          <a:p>
            <a:pPr marL="0" indent="0">
              <a:buNone/>
            </a:pPr>
            <a:r>
              <a:rPr lang="pt-PT" dirty="0"/>
              <a:t>DIFERIR – DIFERE</a:t>
            </a:r>
            <a:r>
              <a:rPr lang="pt-PT" b="1" dirty="0"/>
              <a:t>NÇ</a:t>
            </a:r>
            <a:r>
              <a:rPr lang="pt-PT" dirty="0"/>
              <a:t>A – (diference) </a:t>
            </a:r>
          </a:p>
          <a:p>
            <a:pPr marL="0" indent="0">
              <a:buNone/>
            </a:pPr>
            <a:r>
              <a:rPr lang="pt-PT" dirty="0"/>
              <a:t>CONCORRER – CONCORR</a:t>
            </a:r>
            <a:r>
              <a:rPr lang="pt-PT" b="1" dirty="0"/>
              <a:t>ÊN</a:t>
            </a:r>
            <a:r>
              <a:rPr lang="pt-PT" dirty="0"/>
              <a:t>CIA – (konkurence)</a:t>
            </a:r>
          </a:p>
          <a:p>
            <a:pPr marL="0" indent="0">
              <a:buNone/>
            </a:pPr>
            <a:r>
              <a:rPr lang="pt-PT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08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</a:t>
            </a:r>
            <a:r>
              <a:rPr lang="pt-PT" b="1" dirty="0"/>
              <a:t>+ ANTE, ENTE, INTE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ESTUDAR – ESTUDANTE </a:t>
            </a:r>
          </a:p>
          <a:p>
            <a:r>
              <a:rPr lang="pt-PT" dirty="0"/>
              <a:t>COMBATER – COMBATENTE</a:t>
            </a:r>
          </a:p>
          <a:p>
            <a:r>
              <a:rPr lang="pt-PT" dirty="0"/>
              <a:t>OUVIR – OUVINTE</a:t>
            </a:r>
          </a:p>
          <a:p>
            <a:r>
              <a:rPr lang="pt-PT" dirty="0"/>
              <a:t>PEDIR – PEDINTE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695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</a:t>
            </a:r>
            <a:r>
              <a:rPr lang="pt-PT" b="1" dirty="0"/>
              <a:t>+ OR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INSPEC</a:t>
            </a:r>
            <a:r>
              <a:rPr lang="cs-CZ" dirty="0"/>
              <a:t>I</a:t>
            </a:r>
            <a:r>
              <a:rPr lang="pt-PT" dirty="0"/>
              <a:t>O</a:t>
            </a:r>
            <a:r>
              <a:rPr lang="cs-CZ" dirty="0"/>
              <a:t>N</a:t>
            </a:r>
            <a:r>
              <a:rPr lang="pt-PT" dirty="0"/>
              <a:t>AR – INSPETOR</a:t>
            </a:r>
          </a:p>
          <a:p>
            <a:r>
              <a:rPr lang="pt-PT" dirty="0"/>
              <a:t>JOGAR –JOGADOR</a:t>
            </a:r>
          </a:p>
          <a:p>
            <a:r>
              <a:rPr lang="pt-PT" dirty="0"/>
              <a:t>TRABALHAR – TRABALHADOR</a:t>
            </a:r>
          </a:p>
          <a:p>
            <a:r>
              <a:rPr lang="pt-PT" dirty="0"/>
              <a:t>PREDAR – PREDADOR</a:t>
            </a:r>
          </a:p>
          <a:p>
            <a:r>
              <a:rPr lang="pt-PT" dirty="0"/>
              <a:t>AMAR – AMADOR</a:t>
            </a:r>
          </a:p>
          <a:p>
            <a:r>
              <a:rPr lang="pt-PT" dirty="0"/>
              <a:t>CALCULAR – CALCULADOR</a:t>
            </a:r>
          </a:p>
          <a:p>
            <a:r>
              <a:rPr lang="pt-PT" dirty="0"/>
              <a:t>GOVERNAR – GOVERNADOR</a:t>
            </a:r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43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SLOVOTVORBY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ODVOZOVÁNÍ (derivace)</a:t>
            </a:r>
          </a:p>
          <a:p>
            <a:r>
              <a:rPr lang="cs-CZ" dirty="0"/>
              <a:t>SKLÁDÁNÍ (kompozice)</a:t>
            </a:r>
          </a:p>
          <a:p>
            <a:r>
              <a:rPr lang="cs-CZ" dirty="0"/>
              <a:t>ZKRACOVÁNÍ (abreviace)</a:t>
            </a:r>
          </a:p>
          <a:p>
            <a:r>
              <a:rPr lang="cs-CZ" dirty="0"/>
              <a:t>PŘEJÍMÁNÍ (z cizích slov)</a:t>
            </a:r>
          </a:p>
        </p:txBody>
      </p:sp>
    </p:spTree>
    <p:extLst>
      <p:ext uri="{BB962C8B-B14F-4D97-AF65-F5344CB8AC3E}">
        <p14:creationId xmlns:p14="http://schemas.microsoft.com/office/powerpoint/2010/main" val="747510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+ </a:t>
            </a:r>
            <a:r>
              <a:rPr lang="pt-PT" b="1" dirty="0"/>
              <a:t>MENTO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SENTIR – SENTI</a:t>
            </a:r>
            <a:r>
              <a:rPr lang="cs-CZ" b="1" dirty="0" err="1"/>
              <a:t>MENTO</a:t>
            </a:r>
            <a:r>
              <a:rPr lang="pt-PT" dirty="0"/>
              <a:t> (SENTIMENT- CIT)</a:t>
            </a:r>
          </a:p>
          <a:p>
            <a:r>
              <a:rPr lang="cs-CZ" dirty="0" err="1"/>
              <a:t>MANDAR</a:t>
            </a:r>
            <a:r>
              <a:rPr lang="cs-CZ" dirty="0"/>
              <a:t> – </a:t>
            </a:r>
            <a:r>
              <a:rPr lang="cs-CZ" dirty="0" err="1"/>
              <a:t>MANDA</a:t>
            </a:r>
            <a:r>
              <a:rPr lang="cs-CZ" b="1" dirty="0" err="1"/>
              <a:t>MENTO</a:t>
            </a:r>
            <a:endParaRPr lang="cs-CZ" b="1" dirty="0"/>
          </a:p>
          <a:p>
            <a:r>
              <a:rPr lang="cs-CZ" dirty="0" err="1"/>
              <a:t>PENSAR</a:t>
            </a:r>
            <a:r>
              <a:rPr lang="cs-CZ" dirty="0"/>
              <a:t> –</a:t>
            </a:r>
            <a:r>
              <a:rPr lang="cs-CZ" dirty="0" err="1"/>
              <a:t>PENSA</a:t>
            </a:r>
            <a:r>
              <a:rPr lang="cs-CZ" b="1" dirty="0" err="1"/>
              <a:t>MENTO</a:t>
            </a:r>
            <a:endParaRPr lang="cs-CZ" b="1" dirty="0"/>
          </a:p>
          <a:p>
            <a:r>
              <a:rPr lang="cs-CZ" dirty="0" err="1"/>
              <a:t>ALOJAR</a:t>
            </a:r>
            <a:r>
              <a:rPr lang="cs-CZ" dirty="0"/>
              <a:t> – </a:t>
            </a:r>
            <a:r>
              <a:rPr lang="cs-CZ" dirty="0" err="1"/>
              <a:t>ALOJA</a:t>
            </a:r>
            <a:r>
              <a:rPr lang="cs-CZ" b="1" dirty="0" err="1"/>
              <a:t>MENTO</a:t>
            </a:r>
            <a:endParaRPr lang="cs-CZ" b="1" dirty="0"/>
          </a:p>
          <a:p>
            <a:r>
              <a:rPr lang="cs-CZ" dirty="0" err="1"/>
              <a:t>NASCER</a:t>
            </a:r>
            <a:r>
              <a:rPr lang="cs-CZ" dirty="0"/>
              <a:t> – </a:t>
            </a:r>
            <a:r>
              <a:rPr lang="cs-CZ" dirty="0" err="1"/>
              <a:t>NASCI</a:t>
            </a:r>
            <a:r>
              <a:rPr lang="cs-CZ" b="1" dirty="0" err="1"/>
              <a:t>MENTO</a:t>
            </a:r>
            <a:endParaRPr lang="cs-CZ" b="1" dirty="0"/>
          </a:p>
          <a:p>
            <a:r>
              <a:rPr lang="cs-CZ" dirty="0" err="1"/>
              <a:t>SORTIR</a:t>
            </a:r>
            <a:r>
              <a:rPr lang="cs-CZ" dirty="0"/>
              <a:t> – </a:t>
            </a:r>
            <a:r>
              <a:rPr lang="cs-CZ" dirty="0" err="1"/>
              <a:t>SORTI</a:t>
            </a:r>
            <a:r>
              <a:rPr lang="cs-CZ" b="1" dirty="0" err="1"/>
              <a:t>MENTO</a:t>
            </a:r>
            <a:endParaRPr lang="cs-CZ" b="1" dirty="0"/>
          </a:p>
          <a:p>
            <a:r>
              <a:rPr lang="pt-PT" dirty="0"/>
              <a:t>INSTRUIR - INSTRU</a:t>
            </a:r>
            <a:r>
              <a:rPr lang="cs-CZ" b="1" dirty="0" err="1"/>
              <a:t>MENTO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3182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</a:t>
            </a:r>
            <a:r>
              <a:rPr lang="pt-PT" b="1" dirty="0"/>
              <a:t>+ ÇÃO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Nomear – nomeação - nomin</a:t>
            </a:r>
            <a:r>
              <a:rPr lang="pt-PT" b="1" dirty="0"/>
              <a:t>ace</a:t>
            </a:r>
          </a:p>
          <a:p>
            <a:r>
              <a:rPr lang="pt-PT" dirty="0"/>
              <a:t>Calcular –  calculação – kalkul</a:t>
            </a:r>
            <a:r>
              <a:rPr lang="pt-PT" b="1" dirty="0"/>
              <a:t>ace</a:t>
            </a:r>
          </a:p>
          <a:p>
            <a:r>
              <a:rPr lang="pt-PT" dirty="0"/>
              <a:t>Operar – operação – oper</a:t>
            </a:r>
            <a:r>
              <a:rPr lang="pt-PT" b="1" dirty="0"/>
              <a:t>ace</a:t>
            </a:r>
          </a:p>
          <a:p>
            <a:r>
              <a:rPr lang="pt-PT" dirty="0"/>
              <a:t>Extrair – extração – extra</a:t>
            </a:r>
            <a:r>
              <a:rPr lang="pt-PT" b="1" dirty="0"/>
              <a:t>kce</a:t>
            </a:r>
          </a:p>
          <a:p>
            <a:r>
              <a:rPr lang="pt-PT" dirty="0"/>
              <a:t>Abstrair – abstração – abstr</a:t>
            </a:r>
            <a:r>
              <a:rPr lang="pt-PT" b="1" dirty="0"/>
              <a:t>akce</a:t>
            </a:r>
            <a:endParaRPr lang="cs-CZ" b="1" dirty="0"/>
          </a:p>
          <a:p>
            <a:r>
              <a:rPr lang="cs-CZ" dirty="0" err="1"/>
              <a:t>Fixar</a:t>
            </a:r>
            <a:r>
              <a:rPr lang="cs-CZ" dirty="0"/>
              <a:t> – fixa</a:t>
            </a:r>
            <a:r>
              <a:rPr lang="pt-PT" dirty="0"/>
              <a:t>ção - fix</a:t>
            </a:r>
            <a:r>
              <a:rPr lang="pt-PT" b="1" dirty="0"/>
              <a:t>ace</a:t>
            </a:r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6834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+ </a:t>
            </a:r>
            <a:r>
              <a:rPr lang="pt-PT" b="1" dirty="0"/>
              <a:t>ANTE</a:t>
            </a:r>
            <a:r>
              <a:rPr lang="pt-PT" dirty="0"/>
              <a:t> (ANTNÍ</a:t>
            </a:r>
            <a:r>
              <a:rPr lang="cs-CZ" dirty="0"/>
              <a:t>, ÍCÍ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TOLERAR  - TOLERANTE</a:t>
            </a:r>
            <a:r>
              <a:rPr lang="cs-CZ" dirty="0"/>
              <a:t> - tolera</a:t>
            </a:r>
            <a:r>
              <a:rPr lang="cs-CZ" b="1" dirty="0"/>
              <a:t>ntní</a:t>
            </a:r>
            <a:endParaRPr lang="pt-PT" b="1" dirty="0"/>
          </a:p>
          <a:p>
            <a:r>
              <a:rPr lang="pt-PT" dirty="0"/>
              <a:t>DOER – DOENTE</a:t>
            </a:r>
            <a:r>
              <a:rPr lang="cs-CZ" dirty="0"/>
              <a:t> - nemocný</a:t>
            </a:r>
            <a:endParaRPr lang="pt-PT" dirty="0"/>
          </a:p>
          <a:p>
            <a:r>
              <a:rPr lang="pt-PT" dirty="0"/>
              <a:t>RESISTIR – RESISTENTE</a:t>
            </a:r>
            <a:r>
              <a:rPr lang="cs-CZ" dirty="0"/>
              <a:t> - reziste</a:t>
            </a:r>
            <a:r>
              <a:rPr lang="cs-CZ" b="1" dirty="0"/>
              <a:t>ntní</a:t>
            </a:r>
            <a:endParaRPr lang="pt-PT" dirty="0"/>
          </a:p>
          <a:p>
            <a:r>
              <a:rPr lang="pt-PT" dirty="0"/>
              <a:t>REPUGNAR – REPUGNANT</a:t>
            </a:r>
            <a:r>
              <a:rPr lang="cs-CZ" dirty="0"/>
              <a:t>E – odpuzující, </a:t>
            </a:r>
            <a:endParaRPr lang="pt-PT" dirty="0"/>
          </a:p>
          <a:p>
            <a:r>
              <a:rPr lang="pt-PT" dirty="0"/>
              <a:t>INTRIGAR – INTRIGANTE</a:t>
            </a:r>
            <a:r>
              <a:rPr lang="cs-CZ" dirty="0"/>
              <a:t> - intrikuj</a:t>
            </a:r>
            <a:r>
              <a:rPr lang="cs-CZ" b="1" dirty="0"/>
              <a:t>ící</a:t>
            </a:r>
            <a:endParaRPr lang="pt-PT" b="1" dirty="0"/>
          </a:p>
          <a:p>
            <a:r>
              <a:rPr lang="pt-PT" dirty="0"/>
              <a:t>INTEGRAR – INTEGRANTE</a:t>
            </a:r>
            <a:r>
              <a:rPr lang="cs-CZ" dirty="0"/>
              <a:t> - INTENGRUJ</a:t>
            </a:r>
            <a:r>
              <a:rPr lang="cs-CZ" b="1" dirty="0"/>
              <a:t>ÍCÍ</a:t>
            </a:r>
            <a:endParaRPr lang="pt-PT" b="1" dirty="0"/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50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SLOVESO </a:t>
            </a:r>
            <a:r>
              <a:rPr lang="pt-PT" b="1" dirty="0"/>
              <a:t>+ ÇÃO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Nomear – nomeação - nomin</a:t>
            </a:r>
            <a:r>
              <a:rPr lang="pt-PT" b="1" dirty="0"/>
              <a:t>ace</a:t>
            </a:r>
          </a:p>
          <a:p>
            <a:r>
              <a:rPr lang="pt-PT" dirty="0"/>
              <a:t>Calcular –  calculação – kalkul</a:t>
            </a:r>
            <a:r>
              <a:rPr lang="pt-PT" b="1" dirty="0"/>
              <a:t>ace</a:t>
            </a:r>
          </a:p>
          <a:p>
            <a:r>
              <a:rPr lang="pt-PT" dirty="0"/>
              <a:t>Operar – operação – oper</a:t>
            </a:r>
            <a:r>
              <a:rPr lang="pt-PT" b="1" dirty="0"/>
              <a:t>ace</a:t>
            </a:r>
          </a:p>
          <a:p>
            <a:r>
              <a:rPr lang="pt-PT" dirty="0"/>
              <a:t>Extrair – extração – extra</a:t>
            </a:r>
            <a:r>
              <a:rPr lang="pt-PT" b="1" dirty="0"/>
              <a:t>kce</a:t>
            </a:r>
          </a:p>
          <a:p>
            <a:r>
              <a:rPr lang="pt-PT" dirty="0"/>
              <a:t>Abstrair – abstração – abstrak</a:t>
            </a:r>
            <a:r>
              <a:rPr lang="pt-PT" b="1" dirty="0"/>
              <a:t>ce</a:t>
            </a:r>
            <a:endParaRPr lang="cs-CZ" b="1" dirty="0"/>
          </a:p>
          <a:p>
            <a:r>
              <a:rPr lang="cs-CZ" dirty="0" err="1"/>
              <a:t>Fixar</a:t>
            </a:r>
            <a:r>
              <a:rPr lang="cs-CZ" dirty="0"/>
              <a:t> – fixa</a:t>
            </a:r>
            <a:r>
              <a:rPr lang="pt-PT" dirty="0"/>
              <a:t>ção - fix</a:t>
            </a:r>
            <a:r>
              <a:rPr lang="pt-PT" b="1" dirty="0"/>
              <a:t>ace</a:t>
            </a:r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8550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VERBÁLNÍ SUFIXY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/>
          <a:lstStyle/>
          <a:p>
            <a:r>
              <a:rPr lang="pt-PT" b="1" dirty="0"/>
              <a:t>AR				ER			IR</a:t>
            </a:r>
          </a:p>
          <a:p>
            <a:pPr marL="0" indent="0">
              <a:buNone/>
            </a:pPr>
            <a:r>
              <a:rPr lang="pt-PT" dirty="0"/>
              <a:t>   ESQUIAR			COMER		PARTIR</a:t>
            </a:r>
          </a:p>
          <a:p>
            <a:endParaRPr lang="pt-PT" dirty="0"/>
          </a:p>
          <a:p>
            <a:r>
              <a:rPr lang="pt-PT" dirty="0"/>
              <a:t>Krom toho také deminutivní a meteorologické: 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17438" y="4005064"/>
            <a:ext cx="439248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dirty="0"/>
              <a:t>ilhar, inhar, iscar</a:t>
            </a:r>
          </a:p>
          <a:p>
            <a:pPr algn="ctr"/>
            <a:r>
              <a:rPr lang="pt-PT" sz="3200" dirty="0"/>
              <a:t>dedilhar, apadrinhar, chuviscar</a:t>
            </a:r>
            <a:endParaRPr lang="cs-CZ" sz="3200" dirty="0"/>
          </a:p>
        </p:txBody>
      </p:sp>
      <p:sp>
        <p:nvSpPr>
          <p:cNvPr id="5" name="Ovál 4"/>
          <p:cNvSpPr/>
          <p:nvPr/>
        </p:nvSpPr>
        <p:spPr>
          <a:xfrm>
            <a:off x="5250839" y="3878609"/>
            <a:ext cx="3024336" cy="2286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dirty="0"/>
              <a:t> ecer</a:t>
            </a:r>
          </a:p>
          <a:p>
            <a:pPr algn="ctr"/>
            <a:r>
              <a:rPr lang="pt-PT" sz="3200" dirty="0"/>
              <a:t>amanhecer</a:t>
            </a:r>
          </a:p>
          <a:p>
            <a:pPr algn="ctr"/>
            <a:r>
              <a:rPr lang="pt-PT" sz="3200" dirty="0"/>
              <a:t>entardecer</a:t>
            </a:r>
          </a:p>
          <a:p>
            <a:pPr algn="ctr"/>
            <a:r>
              <a:rPr lang="pt-PT" sz="3200" dirty="0"/>
              <a:t>anoitecer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48399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ADERBIÁLNÍ SUFIX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MENTE </a:t>
            </a:r>
          </a:p>
          <a:p>
            <a:r>
              <a:rPr lang="pt-PT" dirty="0"/>
              <a:t>Lindo – linda – linda</a:t>
            </a:r>
            <a:r>
              <a:rPr lang="pt-PT" b="1" dirty="0"/>
              <a:t>mente</a:t>
            </a:r>
          </a:p>
          <a:p>
            <a:r>
              <a:rPr lang="pt-PT" dirty="0"/>
              <a:t>Franco – franca – franca</a:t>
            </a:r>
            <a:r>
              <a:rPr lang="pt-PT" b="1" dirty="0"/>
              <a:t>mente</a:t>
            </a:r>
          </a:p>
          <a:p>
            <a:r>
              <a:rPr lang="pt-PT" dirty="0"/>
              <a:t>Leve – leve- leve</a:t>
            </a:r>
            <a:r>
              <a:rPr lang="pt-PT" b="1" dirty="0"/>
              <a:t>mente</a:t>
            </a:r>
            <a:endParaRPr lang="cs-CZ" b="1" dirty="0"/>
          </a:p>
          <a:p>
            <a:r>
              <a:rPr lang="cs-CZ" dirty="0" err="1"/>
              <a:t>Feliz</a:t>
            </a:r>
            <a:r>
              <a:rPr lang="cs-CZ" dirty="0"/>
              <a:t> – </a:t>
            </a:r>
            <a:r>
              <a:rPr lang="cs-CZ" dirty="0" err="1"/>
              <a:t>feliz</a:t>
            </a:r>
            <a:r>
              <a:rPr lang="cs-CZ" dirty="0"/>
              <a:t> - </a:t>
            </a:r>
            <a:r>
              <a:rPr lang="cs-CZ" dirty="0" err="1"/>
              <a:t>feliz</a:t>
            </a:r>
            <a:r>
              <a:rPr lang="cs-CZ" b="1" dirty="0" err="1"/>
              <a:t>mente</a:t>
            </a:r>
            <a:endParaRPr lang="pt-PT" b="1" dirty="0"/>
          </a:p>
          <a:p>
            <a:endParaRPr lang="cs-CZ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421B4ED-2807-4442-BA9C-9BD598CE23F1}"/>
              </a:ext>
            </a:extLst>
          </p:cNvPr>
          <p:cNvSpPr/>
          <p:nvPr/>
        </p:nvSpPr>
        <p:spPr>
          <a:xfrm>
            <a:off x="6588224" y="1844824"/>
            <a:ext cx="1902975" cy="1728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-</a:t>
            </a:r>
            <a:r>
              <a:rPr lang="cs-CZ" sz="2400" b="1" dirty="0" err="1"/>
              <a:t>amente</a:t>
            </a:r>
            <a:endParaRPr lang="cs-CZ" sz="2400" b="1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3652BAA-49B7-4857-97AF-4F9FB0F7A529}"/>
              </a:ext>
            </a:extLst>
          </p:cNvPr>
          <p:cNvSpPr/>
          <p:nvPr/>
        </p:nvSpPr>
        <p:spPr>
          <a:xfrm>
            <a:off x="6588223" y="3836881"/>
            <a:ext cx="1902975" cy="1728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-</a:t>
            </a:r>
            <a:r>
              <a:rPr lang="cs-CZ" sz="2400" b="1" dirty="0" err="1"/>
              <a:t>emente</a:t>
            </a:r>
            <a:endParaRPr lang="cs-CZ" sz="2400" b="1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EDEF1438-37F6-4BED-A822-30AA61EF12CA}"/>
              </a:ext>
            </a:extLst>
          </p:cNvPr>
          <p:cNvSpPr/>
          <p:nvPr/>
        </p:nvSpPr>
        <p:spPr>
          <a:xfrm>
            <a:off x="1907704" y="4701009"/>
            <a:ext cx="1902975" cy="1728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-</a:t>
            </a:r>
            <a:r>
              <a:rPr lang="cs-CZ" sz="2400" b="1" dirty="0" err="1"/>
              <a:t>mente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31512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PARASYNTETICKÁ DERIVACE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Parasyntetická</a:t>
            </a:r>
            <a:r>
              <a:rPr lang="cs-CZ" b="1" i="1" dirty="0"/>
              <a:t> derivace</a:t>
            </a:r>
            <a:r>
              <a:rPr lang="cs-CZ" dirty="0"/>
              <a:t> je slovotvorný proces, při kterém je ke slovu připojen současně sufix a prefix</a:t>
            </a:r>
            <a:r>
              <a:rPr lang="cs-CZ" b="1" dirty="0"/>
              <a:t>[</a:t>
            </a:r>
            <a:r>
              <a:rPr lang="cs-CZ" b="1" dirty="0" err="1"/>
              <a:t>aRa</a:t>
            </a:r>
            <a:r>
              <a:rPr lang="cs-CZ" b="1" dirty="0"/>
              <a:t>]</a:t>
            </a:r>
            <a:r>
              <a:rPr lang="cs-CZ" dirty="0"/>
              <a:t>. </a:t>
            </a:r>
            <a:r>
              <a:rPr lang="cs-CZ" b="1" i="1" dirty="0" err="1"/>
              <a:t>Parasyntéza</a:t>
            </a:r>
            <a:r>
              <a:rPr lang="cs-CZ" dirty="0"/>
              <a:t> je slovo řeckého původu, které je složeno z </a:t>
            </a:r>
            <a:r>
              <a:rPr lang="cs-CZ" i="1" dirty="0"/>
              <a:t>pára</a:t>
            </a:r>
            <a:r>
              <a:rPr lang="cs-CZ" dirty="0"/>
              <a:t> (=juxtapozice, stavění vedle sebe) a </a:t>
            </a:r>
            <a:r>
              <a:rPr lang="cs-CZ" i="1" dirty="0" err="1"/>
              <a:t>synthetikós</a:t>
            </a:r>
            <a:r>
              <a:rPr lang="cs-CZ" dirty="0"/>
              <a:t> (to, co se připojuje). </a:t>
            </a:r>
          </a:p>
        </p:txBody>
      </p:sp>
    </p:spTree>
    <p:extLst>
      <p:ext uri="{BB962C8B-B14F-4D97-AF65-F5344CB8AC3E}">
        <p14:creationId xmlns:p14="http://schemas.microsoft.com/office/powerpoint/2010/main" val="21805642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</a:t>
            </a:r>
            <a:r>
              <a:rPr lang="cs-CZ" dirty="0" err="1"/>
              <a:t>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i="1" dirty="0"/>
              <a:t>Alma - </a:t>
            </a:r>
            <a:r>
              <a:rPr lang="cs-CZ" b="1" i="1" dirty="0" err="1"/>
              <a:t>des</a:t>
            </a:r>
            <a:r>
              <a:rPr lang="cs-CZ" i="1" dirty="0" err="1"/>
              <a:t>alm</a:t>
            </a:r>
            <a:r>
              <a:rPr lang="cs-CZ" b="1" i="1" dirty="0" err="1"/>
              <a:t>ado</a:t>
            </a:r>
            <a:r>
              <a:rPr lang="cs-CZ" i="1" dirty="0"/>
              <a:t> „bezduchý“ </a:t>
            </a:r>
            <a:r>
              <a:rPr lang="cs-CZ" dirty="0"/>
              <a:t>se skládá z prefixu </a:t>
            </a:r>
            <a:r>
              <a:rPr lang="cs-CZ" i="1" dirty="0"/>
              <a:t>des (bez)</a:t>
            </a:r>
            <a:r>
              <a:rPr lang="cs-CZ" dirty="0"/>
              <a:t> a z adjektivního sufixu -</a:t>
            </a:r>
            <a:r>
              <a:rPr lang="cs-CZ" i="1" dirty="0" err="1"/>
              <a:t>ado</a:t>
            </a:r>
            <a:r>
              <a:rPr lang="cs-CZ" i="1" dirty="0"/>
              <a:t> (ý).</a:t>
            </a:r>
            <a:r>
              <a:rPr lang="cs-CZ" dirty="0"/>
              <a:t> Oba dva morfémy se připojily ke kořenu „alma“ (duše).  </a:t>
            </a:r>
          </a:p>
          <a:p>
            <a:r>
              <a:rPr lang="cs-CZ" b="1" i="1" dirty="0" err="1"/>
              <a:t>Pátria</a:t>
            </a:r>
            <a:r>
              <a:rPr lang="cs-CZ" i="1" dirty="0"/>
              <a:t> „vlast</a:t>
            </a:r>
            <a:r>
              <a:rPr lang="cs-CZ" dirty="0"/>
              <a:t>“ přijímá prefix </a:t>
            </a:r>
            <a:r>
              <a:rPr lang="cs-CZ" i="1" dirty="0"/>
              <a:t>re- (znovu)</a:t>
            </a:r>
            <a:r>
              <a:rPr lang="cs-CZ" dirty="0"/>
              <a:t> a sufixy </a:t>
            </a:r>
            <a:r>
              <a:rPr lang="cs-CZ" i="1" dirty="0"/>
              <a:t>-</a:t>
            </a:r>
            <a:r>
              <a:rPr lang="cs-CZ" i="1" dirty="0" err="1"/>
              <a:t>ação</a:t>
            </a:r>
            <a:r>
              <a:rPr lang="cs-CZ" i="1" dirty="0"/>
              <a:t>, -ar, - </a:t>
            </a:r>
            <a:r>
              <a:rPr lang="cs-CZ" i="1" dirty="0" err="1"/>
              <a:t>ado</a:t>
            </a:r>
            <a:r>
              <a:rPr lang="cs-CZ" dirty="0"/>
              <a:t>. Výslednými tvary jsou tedy: </a:t>
            </a:r>
            <a:r>
              <a:rPr lang="cs-CZ" b="1" i="1" dirty="0" err="1"/>
              <a:t>re</a:t>
            </a:r>
            <a:r>
              <a:rPr lang="cs-CZ" i="1" dirty="0" err="1"/>
              <a:t>patri</a:t>
            </a:r>
            <a:r>
              <a:rPr lang="cs-CZ" b="1" i="1" dirty="0" err="1"/>
              <a:t>ação</a:t>
            </a:r>
            <a:r>
              <a:rPr lang="cs-CZ" i="1" dirty="0"/>
              <a:t> „repatriace-návrat do vlasti“, </a:t>
            </a:r>
            <a:r>
              <a:rPr lang="cs-CZ" b="1" i="1" dirty="0" err="1"/>
              <a:t>re</a:t>
            </a:r>
            <a:r>
              <a:rPr lang="cs-CZ" i="1" dirty="0" err="1"/>
              <a:t>patr</a:t>
            </a:r>
            <a:r>
              <a:rPr lang="cs-CZ" b="1" i="1" dirty="0" err="1"/>
              <a:t>iar</a:t>
            </a:r>
            <a:r>
              <a:rPr lang="cs-CZ" i="1" dirty="0"/>
              <a:t> „repatriovat - znovu se vrátit do své vlasti“, </a:t>
            </a:r>
            <a:r>
              <a:rPr lang="cs-CZ" b="1" i="1" dirty="0" err="1"/>
              <a:t>re</a:t>
            </a:r>
            <a:r>
              <a:rPr lang="cs-CZ" i="1" dirty="0" err="1"/>
              <a:t>patr</a:t>
            </a:r>
            <a:r>
              <a:rPr lang="cs-CZ" b="1" i="1" dirty="0" err="1"/>
              <a:t>iado</a:t>
            </a:r>
            <a:r>
              <a:rPr lang="cs-CZ" i="1" dirty="0"/>
              <a:t> „navrácený do vlasti – repatriant“.</a:t>
            </a:r>
            <a:r>
              <a:rPr lang="cs-CZ" dirty="0"/>
              <a:t>  </a:t>
            </a:r>
          </a:p>
          <a:p>
            <a:r>
              <a:rPr lang="cs-CZ" dirty="0"/>
              <a:t>K </a:t>
            </a:r>
            <a:r>
              <a:rPr lang="cs-CZ" dirty="0" err="1"/>
              <a:t>parasyntéze</a:t>
            </a:r>
            <a:r>
              <a:rPr lang="cs-CZ" dirty="0"/>
              <a:t> nejčastěji dochází u sloves, kde jsou hlavními prefixy </a:t>
            </a:r>
            <a:r>
              <a:rPr lang="cs-CZ" i="1" dirty="0"/>
              <a:t>a-, </a:t>
            </a:r>
            <a:r>
              <a:rPr lang="cs-CZ" i="1" dirty="0" err="1"/>
              <a:t>em</a:t>
            </a:r>
            <a:r>
              <a:rPr lang="cs-CZ" i="1" dirty="0"/>
              <a:t>- </a:t>
            </a:r>
            <a:r>
              <a:rPr lang="cs-CZ" dirty="0"/>
              <a:t>či</a:t>
            </a:r>
            <a:r>
              <a:rPr lang="cs-CZ" i="1" dirty="0"/>
              <a:t> en-</a:t>
            </a:r>
            <a:r>
              <a:rPr lang="cs-CZ" dirty="0"/>
              <a:t>: </a:t>
            </a:r>
          </a:p>
          <a:p>
            <a:r>
              <a:rPr lang="cs-CZ" b="1" i="1" dirty="0" err="1"/>
              <a:t>botão</a:t>
            </a:r>
            <a:r>
              <a:rPr lang="cs-CZ" i="1" dirty="0"/>
              <a:t> „knoflík“ </a:t>
            </a:r>
            <a:r>
              <a:rPr lang="cs-CZ" b="1" i="1" dirty="0"/>
              <a:t>►</a:t>
            </a:r>
            <a:r>
              <a:rPr lang="cs-CZ" i="1" dirty="0"/>
              <a:t> </a:t>
            </a:r>
            <a:r>
              <a:rPr lang="cs-CZ" i="1" dirty="0" err="1"/>
              <a:t>abotoar</a:t>
            </a:r>
            <a:r>
              <a:rPr lang="cs-CZ" i="1" dirty="0"/>
              <a:t> „zapnout knoflíky“, </a:t>
            </a:r>
          </a:p>
          <a:p>
            <a:r>
              <a:rPr lang="cs-CZ" b="1" i="1" dirty="0" err="1"/>
              <a:t>manhã</a:t>
            </a:r>
            <a:r>
              <a:rPr lang="cs-CZ" i="1" dirty="0"/>
              <a:t> „ráno“ </a:t>
            </a:r>
            <a:r>
              <a:rPr lang="cs-CZ" b="1" i="1" dirty="0"/>
              <a:t>►</a:t>
            </a:r>
            <a:r>
              <a:rPr lang="cs-CZ" i="1" dirty="0"/>
              <a:t> </a:t>
            </a:r>
            <a:r>
              <a:rPr lang="cs-CZ" i="1" dirty="0" err="1"/>
              <a:t>amanhecer</a:t>
            </a:r>
            <a:r>
              <a:rPr lang="cs-CZ" i="1" dirty="0"/>
              <a:t> „svítat“,  </a:t>
            </a:r>
          </a:p>
          <a:p>
            <a:r>
              <a:rPr lang="cs-CZ" b="1" i="1" dirty="0" err="1"/>
              <a:t>surdo</a:t>
            </a:r>
            <a:r>
              <a:rPr lang="cs-CZ" i="1" dirty="0"/>
              <a:t> „hluchý“ </a:t>
            </a:r>
            <a:r>
              <a:rPr lang="cs-CZ" b="1" i="1" dirty="0"/>
              <a:t>►</a:t>
            </a:r>
            <a:r>
              <a:rPr lang="cs-CZ" i="1" dirty="0"/>
              <a:t> </a:t>
            </a:r>
            <a:r>
              <a:rPr lang="cs-CZ" i="1" dirty="0" err="1"/>
              <a:t>ensurdecer</a:t>
            </a:r>
            <a:r>
              <a:rPr lang="cs-CZ" i="1" dirty="0"/>
              <a:t> „ohluchnout“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530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REGRESIVNÍ 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i="1" dirty="0"/>
              <a:t>Regresivní derivace</a:t>
            </a:r>
            <a:r>
              <a:rPr lang="cs-CZ" dirty="0"/>
              <a:t> je takový druh derivace, při kterém ze slova původně delšího vzniká slovo kratší </a:t>
            </a:r>
            <a:r>
              <a:rPr lang="cs-CZ" b="1" dirty="0"/>
              <a:t>[</a:t>
            </a:r>
            <a:r>
              <a:rPr lang="cs-CZ" b="1" dirty="0" err="1"/>
              <a:t>Ra</a:t>
            </a:r>
            <a:r>
              <a:rPr lang="cs-CZ" b="1" dirty="0"/>
              <a:t> - </a:t>
            </a:r>
            <a:r>
              <a:rPr lang="cs-CZ" b="1" dirty="0" err="1"/>
              <a:t>a¹+a²</a:t>
            </a:r>
            <a:r>
              <a:rPr lang="cs-CZ" b="1" dirty="0"/>
              <a:t>]</a:t>
            </a:r>
            <a:r>
              <a:rPr lang="cs-CZ" dirty="0"/>
              <a:t>. Často dochází k odejmutí verbálního sufixu a vzniku substantiva: </a:t>
            </a:r>
            <a:r>
              <a:rPr lang="cs-CZ" i="1" dirty="0" err="1"/>
              <a:t>chorar</a:t>
            </a:r>
            <a:r>
              <a:rPr lang="cs-CZ" i="1" dirty="0"/>
              <a:t> „plakat“ </a:t>
            </a:r>
            <a:r>
              <a:rPr lang="cs-CZ" b="1" i="1" dirty="0"/>
              <a:t>►</a:t>
            </a:r>
            <a:r>
              <a:rPr lang="cs-CZ" i="1" dirty="0"/>
              <a:t> </a:t>
            </a:r>
            <a:r>
              <a:rPr lang="cs-CZ" i="1" dirty="0" err="1"/>
              <a:t>choro</a:t>
            </a:r>
            <a:r>
              <a:rPr lang="cs-CZ" i="1" dirty="0"/>
              <a:t> „pláč“.</a:t>
            </a:r>
            <a:r>
              <a:rPr lang="cs-CZ" dirty="0"/>
              <a:t>  Jak vidíme, je to proces opačný k předchozím typům derivace, kdy derivát vznikl progresivním rozšířením základu. </a:t>
            </a:r>
          </a:p>
        </p:txBody>
      </p:sp>
    </p:spTree>
    <p:extLst>
      <p:ext uri="{BB962C8B-B14F-4D97-AF65-F5344CB8AC3E}">
        <p14:creationId xmlns:p14="http://schemas.microsoft.com/office/powerpoint/2010/main" val="4205880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REGRESIVNÍ versus PROGRESIVNÍ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Pokud podstatné jméno vyjadřuje </a:t>
            </a:r>
            <a:r>
              <a:rPr lang="cs-CZ" b="1" dirty="0"/>
              <a:t>děj</a:t>
            </a:r>
            <a:r>
              <a:rPr lang="cs-CZ" dirty="0"/>
              <a:t>, pak je základem </a:t>
            </a:r>
            <a:r>
              <a:rPr lang="cs-CZ" b="1" dirty="0"/>
              <a:t>sloveso</a:t>
            </a:r>
            <a:r>
              <a:rPr lang="cs-CZ" dirty="0"/>
              <a:t>: </a:t>
            </a:r>
            <a:r>
              <a:rPr lang="cs-CZ" i="1" dirty="0" err="1"/>
              <a:t>grito</a:t>
            </a:r>
            <a:r>
              <a:rPr lang="cs-CZ" i="1" dirty="0"/>
              <a:t> „křik“, </a:t>
            </a:r>
            <a:r>
              <a:rPr lang="cs-CZ" i="1" dirty="0" err="1"/>
              <a:t>ameaça</a:t>
            </a:r>
            <a:r>
              <a:rPr lang="cs-CZ" i="1" dirty="0"/>
              <a:t> „hrozba“, </a:t>
            </a:r>
            <a:r>
              <a:rPr lang="cs-CZ" i="1" dirty="0" err="1"/>
              <a:t>troco</a:t>
            </a:r>
            <a:r>
              <a:rPr lang="cs-CZ" i="1" dirty="0"/>
              <a:t> „výměna</a:t>
            </a:r>
            <a:r>
              <a:rPr lang="cs-CZ" dirty="0"/>
              <a:t>“ jsou podstatná jména abstraktní a jsou odvozena regresivní derivací od slovesných základů </a:t>
            </a:r>
            <a:r>
              <a:rPr lang="cs-CZ" i="1" dirty="0" err="1"/>
              <a:t>gritar</a:t>
            </a:r>
            <a:r>
              <a:rPr lang="cs-CZ" i="1" dirty="0"/>
              <a:t> „křičet“, </a:t>
            </a:r>
            <a:r>
              <a:rPr lang="cs-CZ" i="1" dirty="0" err="1"/>
              <a:t>ameaçar</a:t>
            </a:r>
            <a:r>
              <a:rPr lang="cs-CZ" i="1" dirty="0"/>
              <a:t> „hrozit“ a </a:t>
            </a:r>
            <a:r>
              <a:rPr lang="cs-CZ" i="1" dirty="0" err="1"/>
              <a:t>trocar</a:t>
            </a:r>
            <a:r>
              <a:rPr lang="cs-CZ" i="1" dirty="0"/>
              <a:t> „vyměnit“</a:t>
            </a:r>
            <a:r>
              <a:rPr lang="cs-CZ" dirty="0"/>
              <a:t>. </a:t>
            </a:r>
          </a:p>
          <a:p>
            <a:r>
              <a:rPr lang="cs-CZ" dirty="0"/>
              <a:t>Pokud podstatné jméno označuje </a:t>
            </a:r>
            <a:r>
              <a:rPr lang="cs-CZ" b="1" dirty="0"/>
              <a:t>konkrétní předmět</a:t>
            </a:r>
            <a:r>
              <a:rPr lang="cs-CZ" dirty="0"/>
              <a:t>, pak je základem </a:t>
            </a:r>
            <a:r>
              <a:rPr lang="cs-CZ" b="1" dirty="0"/>
              <a:t>podstatné jméno</a:t>
            </a:r>
            <a:r>
              <a:rPr lang="cs-CZ" dirty="0"/>
              <a:t>: </a:t>
            </a:r>
            <a:r>
              <a:rPr lang="cs-CZ" i="1" dirty="0" err="1"/>
              <a:t>azeite</a:t>
            </a:r>
            <a:r>
              <a:rPr lang="cs-CZ" i="1" dirty="0"/>
              <a:t> „olivový olej“,</a:t>
            </a:r>
            <a:r>
              <a:rPr lang="cs-CZ" dirty="0"/>
              <a:t> </a:t>
            </a:r>
            <a:r>
              <a:rPr lang="cs-CZ" i="1" dirty="0" err="1"/>
              <a:t>âncora</a:t>
            </a:r>
            <a:r>
              <a:rPr lang="cs-CZ" i="1" dirty="0"/>
              <a:t> „kotva“ či </a:t>
            </a:r>
            <a:r>
              <a:rPr lang="cs-CZ" i="1" dirty="0" err="1"/>
              <a:t>folha</a:t>
            </a:r>
            <a:r>
              <a:rPr lang="cs-CZ" i="1" dirty="0"/>
              <a:t>  „list papíru</a:t>
            </a:r>
            <a:r>
              <a:rPr lang="cs-CZ" dirty="0"/>
              <a:t>“, které progresivní derivací dávají vznik </a:t>
            </a:r>
            <a:r>
              <a:rPr lang="cs-CZ" dirty="0" err="1"/>
              <a:t>denominálním</a:t>
            </a:r>
            <a:r>
              <a:rPr lang="cs-CZ" dirty="0"/>
              <a:t> slovesům </a:t>
            </a:r>
            <a:r>
              <a:rPr lang="cs-CZ" i="1" dirty="0" err="1"/>
              <a:t>azeitar</a:t>
            </a:r>
            <a:r>
              <a:rPr lang="cs-CZ" i="1" dirty="0"/>
              <a:t> „přidat olivový olej“,  </a:t>
            </a:r>
            <a:r>
              <a:rPr lang="cs-CZ" i="1" dirty="0" err="1"/>
              <a:t>ancorar</a:t>
            </a:r>
            <a:r>
              <a:rPr lang="cs-CZ" i="1" dirty="0"/>
              <a:t>  „kotvit, ukotvit“ </a:t>
            </a:r>
            <a:r>
              <a:rPr lang="cs-CZ" dirty="0"/>
              <a:t>a</a:t>
            </a:r>
            <a:r>
              <a:rPr lang="cs-CZ" i="1" dirty="0"/>
              <a:t> </a:t>
            </a:r>
            <a:r>
              <a:rPr lang="cs-CZ" i="1" dirty="0" err="1"/>
              <a:t>folhear</a:t>
            </a:r>
            <a:r>
              <a:rPr lang="cs-CZ" i="1" dirty="0"/>
              <a:t> „listovat knihou“.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6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tvoření slov s novým věcným významem pomocí </a:t>
            </a:r>
            <a:r>
              <a:rPr lang="cs-CZ" b="1" dirty="0"/>
              <a:t>předpon, přípon i předpon a přípon </a:t>
            </a:r>
            <a:r>
              <a:rPr lang="cs-CZ" dirty="0"/>
              <a:t>zároveň. Odvozená slova se nazývají </a:t>
            </a:r>
            <a:r>
              <a:rPr lang="cs-CZ" b="1" i="1" dirty="0"/>
              <a:t>deriváty</a:t>
            </a:r>
            <a:endParaRPr lang="cs-CZ" dirty="0"/>
          </a:p>
          <a:p>
            <a:r>
              <a:rPr lang="cs-CZ" dirty="0"/>
              <a:t>Jak sufixy, tak prefixy tvoří nová slova, která si zachovávají vesměs pravidelně vztah k původnímu významu kořene,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457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NEPRAVÁ 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Nepravá derivace, někdy také nazývaná </a:t>
            </a:r>
            <a:r>
              <a:rPr lang="cs-CZ" b="1" dirty="0"/>
              <a:t>nulová derivace, je slovotvorný proces, při kterém nedochází k žádné morfologické změně slova</a:t>
            </a:r>
            <a:r>
              <a:rPr lang="cs-CZ" dirty="0"/>
              <a:t>. Slovo mění slovní druh bez jakékoliv změny formy. Může se týkat všech slovních druhů od sloves až po předložky, kdy se přidáním členu ze slov stávají substantiva</a:t>
            </a:r>
          </a:p>
        </p:txBody>
      </p:sp>
    </p:spTree>
    <p:extLst>
      <p:ext uri="{BB962C8B-B14F-4D97-AF65-F5344CB8AC3E}">
        <p14:creationId xmlns:p14="http://schemas.microsoft.com/office/powerpoint/2010/main" val="3537295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err="1"/>
              <a:t>sim“ano</a:t>
            </a:r>
            <a:r>
              <a:rPr lang="cs-CZ" i="1" dirty="0"/>
              <a:t>“</a:t>
            </a:r>
            <a:r>
              <a:rPr lang="cs-CZ" b="1" i="1" dirty="0"/>
              <a:t> ►</a:t>
            </a:r>
            <a:r>
              <a:rPr lang="cs-CZ" i="1" dirty="0"/>
              <a:t> </a:t>
            </a:r>
            <a:r>
              <a:rPr lang="cs-CZ" b="1" i="1" dirty="0"/>
              <a:t> </a:t>
            </a:r>
            <a:r>
              <a:rPr lang="cs-CZ" i="1" dirty="0"/>
              <a:t>o sim „souhlas“</a:t>
            </a:r>
          </a:p>
          <a:p>
            <a:r>
              <a:rPr lang="cs-CZ" i="1" dirty="0"/>
              <a:t> </a:t>
            </a:r>
            <a:r>
              <a:rPr lang="cs-CZ" i="1" dirty="0" err="1"/>
              <a:t>não</a:t>
            </a:r>
            <a:r>
              <a:rPr lang="cs-CZ" i="1" dirty="0"/>
              <a:t> „ne“</a:t>
            </a:r>
            <a:r>
              <a:rPr lang="cs-CZ" b="1" i="1" dirty="0"/>
              <a:t> ►</a:t>
            </a:r>
            <a:r>
              <a:rPr lang="cs-CZ" i="1" dirty="0"/>
              <a:t> o </a:t>
            </a:r>
            <a:r>
              <a:rPr lang="cs-CZ" i="1" dirty="0" err="1"/>
              <a:t>não</a:t>
            </a:r>
            <a:r>
              <a:rPr lang="cs-CZ" i="1" dirty="0"/>
              <a:t> „nesouhlas/odmítnutí“; </a:t>
            </a:r>
            <a:r>
              <a:rPr lang="cs-CZ" i="1" dirty="0" err="1"/>
              <a:t>oxalá</a:t>
            </a:r>
            <a:r>
              <a:rPr lang="cs-CZ" i="1" dirty="0"/>
              <a:t> „kéž by“</a:t>
            </a:r>
            <a:r>
              <a:rPr lang="cs-CZ" b="1" i="1" dirty="0"/>
              <a:t> ►</a:t>
            </a:r>
            <a:r>
              <a:rPr lang="cs-CZ" i="1" dirty="0"/>
              <a:t> o </a:t>
            </a:r>
            <a:r>
              <a:rPr lang="cs-CZ" i="1" dirty="0" err="1"/>
              <a:t>oxalá</a:t>
            </a:r>
            <a:r>
              <a:rPr lang="cs-CZ" i="1" dirty="0"/>
              <a:t> „přání“, </a:t>
            </a:r>
          </a:p>
          <a:p>
            <a:r>
              <a:rPr lang="cs-CZ" i="1" dirty="0" err="1"/>
              <a:t>porque</a:t>
            </a:r>
            <a:r>
              <a:rPr lang="cs-CZ" i="1" dirty="0"/>
              <a:t> „proč“</a:t>
            </a:r>
            <a:r>
              <a:rPr lang="cs-CZ" b="1" i="1" dirty="0"/>
              <a:t> ►</a:t>
            </a:r>
            <a:r>
              <a:rPr lang="cs-CZ" i="1" dirty="0"/>
              <a:t>  o </a:t>
            </a:r>
            <a:r>
              <a:rPr lang="cs-CZ" i="1" dirty="0" err="1"/>
              <a:t>porquê</a:t>
            </a:r>
            <a:r>
              <a:rPr lang="cs-CZ" i="1" dirty="0"/>
              <a:t> „důvod“, </a:t>
            </a:r>
          </a:p>
          <a:p>
            <a:r>
              <a:rPr lang="cs-CZ" i="1" dirty="0" err="1"/>
              <a:t>como</a:t>
            </a:r>
            <a:r>
              <a:rPr lang="cs-CZ" i="1" dirty="0"/>
              <a:t> „jak“</a:t>
            </a:r>
            <a:r>
              <a:rPr lang="cs-CZ" b="1" i="1" dirty="0"/>
              <a:t> ►</a:t>
            </a:r>
            <a:r>
              <a:rPr lang="cs-CZ" i="1" dirty="0"/>
              <a:t> o </a:t>
            </a:r>
            <a:r>
              <a:rPr lang="cs-CZ" i="1" dirty="0" err="1"/>
              <a:t>como</a:t>
            </a:r>
            <a:r>
              <a:rPr lang="cs-CZ" i="1" dirty="0"/>
              <a:t> „způsob“, </a:t>
            </a:r>
          </a:p>
          <a:p>
            <a:r>
              <a:rPr lang="cs-CZ" i="1" dirty="0" err="1"/>
              <a:t>quando</a:t>
            </a:r>
            <a:r>
              <a:rPr lang="cs-CZ" i="1" dirty="0"/>
              <a:t> „když“ </a:t>
            </a:r>
            <a:r>
              <a:rPr lang="cs-CZ" b="1" i="1" dirty="0"/>
              <a:t>►</a:t>
            </a:r>
            <a:r>
              <a:rPr lang="cs-CZ" i="1" dirty="0"/>
              <a:t> o </a:t>
            </a:r>
            <a:r>
              <a:rPr lang="cs-CZ" i="1" dirty="0" err="1"/>
              <a:t>quando</a:t>
            </a:r>
            <a:r>
              <a:rPr lang="cs-CZ" i="1" dirty="0"/>
              <a:t> „doba, termín“</a:t>
            </a:r>
          </a:p>
          <a:p>
            <a:r>
              <a:rPr lang="cs-CZ" i="1" dirty="0"/>
              <a:t>jantar „večeřet“</a:t>
            </a:r>
            <a:r>
              <a:rPr lang="cs-CZ" b="1" i="1" dirty="0"/>
              <a:t> ►</a:t>
            </a:r>
            <a:r>
              <a:rPr lang="cs-CZ" i="1" dirty="0"/>
              <a:t>  o jantar „večeře“</a:t>
            </a:r>
          </a:p>
          <a:p>
            <a:r>
              <a:rPr lang="cs-CZ" i="1" dirty="0" err="1"/>
              <a:t>pró</a:t>
            </a:r>
            <a:r>
              <a:rPr lang="cs-CZ" i="1" dirty="0"/>
              <a:t> „pro“</a:t>
            </a:r>
            <a:r>
              <a:rPr lang="cs-CZ" b="1" i="1" dirty="0"/>
              <a:t> ►</a:t>
            </a:r>
            <a:r>
              <a:rPr lang="cs-CZ" i="1" dirty="0"/>
              <a:t>  os </a:t>
            </a:r>
            <a:r>
              <a:rPr lang="cs-CZ" i="1" dirty="0" err="1"/>
              <a:t>prós</a:t>
            </a:r>
            <a:r>
              <a:rPr lang="cs-CZ" i="1" dirty="0"/>
              <a:t> „výhody“, </a:t>
            </a:r>
          </a:p>
          <a:p>
            <a:r>
              <a:rPr lang="cs-CZ" i="1" dirty="0" err="1"/>
              <a:t>contra</a:t>
            </a:r>
            <a:r>
              <a:rPr lang="cs-CZ" i="1" dirty="0"/>
              <a:t> „proti“</a:t>
            </a:r>
            <a:r>
              <a:rPr lang="cs-CZ" b="1" i="1" dirty="0"/>
              <a:t> ►</a:t>
            </a:r>
            <a:r>
              <a:rPr lang="cs-CZ" i="1" dirty="0"/>
              <a:t>  os </a:t>
            </a:r>
            <a:r>
              <a:rPr lang="cs-CZ" i="1" dirty="0" err="1"/>
              <a:t>contra</a:t>
            </a:r>
            <a:r>
              <a:rPr lang="cs-CZ" i="1" dirty="0"/>
              <a:t> „nevýhody“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8298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KOMPOZICE - SKLÁDÁNÍ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Jde o slovotvorný proces, který spočívá ve spojování dvou i více slovních základů</a:t>
            </a:r>
            <a:r>
              <a:rPr lang="cs-CZ" b="1" dirty="0"/>
              <a:t>[</a:t>
            </a:r>
            <a:r>
              <a:rPr lang="cs-CZ" b="1" dirty="0" err="1"/>
              <a:t>R+R</a:t>
            </a:r>
            <a:r>
              <a:rPr lang="cs-CZ" b="1" dirty="0"/>
              <a:t>]</a:t>
            </a:r>
            <a:r>
              <a:rPr lang="cs-CZ" dirty="0"/>
              <a:t>. </a:t>
            </a:r>
            <a:r>
              <a:rPr lang="cs-CZ" b="1" dirty="0"/>
              <a:t>[</a:t>
            </a:r>
            <a:r>
              <a:rPr lang="cs-CZ" b="1" dirty="0" err="1"/>
              <a:t>R+R+R</a:t>
            </a:r>
            <a:r>
              <a:rPr lang="cs-CZ" b="1" dirty="0"/>
              <a:t>]</a:t>
            </a:r>
            <a:r>
              <a:rPr lang="cs-CZ" dirty="0"/>
              <a:t> a dává vznik slovům složeným, </a:t>
            </a:r>
            <a:r>
              <a:rPr lang="cs-CZ" b="1" i="1" dirty="0"/>
              <a:t>tzv. složeninám</a:t>
            </a:r>
            <a:r>
              <a:rPr lang="cs-CZ" dirty="0"/>
              <a:t>, která se nazývají </a:t>
            </a:r>
            <a:r>
              <a:rPr lang="cs-CZ" b="1" i="1" dirty="0"/>
              <a:t>kompozita</a:t>
            </a:r>
            <a:r>
              <a:rPr lang="cs-CZ" b="1" dirty="0"/>
              <a:t>. </a:t>
            </a:r>
            <a:endParaRPr lang="cs-CZ" dirty="0"/>
          </a:p>
          <a:p>
            <a:r>
              <a:rPr lang="cs-CZ" b="1" dirty="0"/>
              <a:t>	</a:t>
            </a:r>
            <a:r>
              <a:rPr lang="cs-CZ" dirty="0"/>
              <a:t>Skládáním slov ze dvou až tří slovotvorných základů se vždy tvoří pojmenování motivovaná. Velmi často se složeniny užívají v odborném názvosloví a v publicistice, kde je výhodou jejich kondenzovaná forma a také vysoká explicitnost složených výrazů. </a:t>
            </a:r>
          </a:p>
        </p:txBody>
      </p:sp>
    </p:spTree>
    <p:extLst>
      <p:ext uri="{BB962C8B-B14F-4D97-AF65-F5344CB8AC3E}">
        <p14:creationId xmlns:p14="http://schemas.microsoft.com/office/powerpoint/2010/main" val="26219500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KOMPOZITA PODLE STRUKTURY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Jsou tvořeny: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sz="4200" dirty="0"/>
              <a:t>) dvěma podstatnými jmény: </a:t>
            </a:r>
            <a:r>
              <a:rPr lang="cs-CZ" sz="4200" b="1" i="1" dirty="0" err="1"/>
              <a:t>porco-espinho</a:t>
            </a:r>
            <a:r>
              <a:rPr lang="cs-CZ" sz="4200" b="1" i="1" dirty="0"/>
              <a:t> „</a:t>
            </a:r>
            <a:r>
              <a:rPr lang="cs-CZ" sz="4200" i="1" dirty="0"/>
              <a:t>dikobraz“;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B) podstatným jménem a přídavným jménem:  </a:t>
            </a:r>
            <a:r>
              <a:rPr lang="cs-CZ" sz="4200" i="1" dirty="0" err="1"/>
              <a:t>criado-mudo</a:t>
            </a:r>
            <a:r>
              <a:rPr lang="cs-CZ" sz="4200" i="1" dirty="0"/>
              <a:t> „noční stolek“; amor-</a:t>
            </a:r>
            <a:r>
              <a:rPr lang="cs-CZ" sz="4200" i="1" dirty="0" err="1"/>
              <a:t>perfeito</a:t>
            </a:r>
            <a:r>
              <a:rPr lang="cs-CZ" sz="4200" i="1" dirty="0"/>
              <a:t> „maceška“; </a:t>
            </a:r>
            <a:r>
              <a:rPr lang="cs-CZ" sz="4200" i="1" dirty="0" err="1"/>
              <a:t>aguardente</a:t>
            </a:r>
            <a:r>
              <a:rPr lang="cs-CZ" sz="4200" i="1" dirty="0"/>
              <a:t> „kořalka“;  </a:t>
            </a:r>
            <a:r>
              <a:rPr lang="cs-CZ" sz="4200" i="1" dirty="0" err="1"/>
              <a:t>belas</a:t>
            </a:r>
            <a:r>
              <a:rPr lang="cs-CZ" sz="4200" i="1" dirty="0"/>
              <a:t> </a:t>
            </a:r>
            <a:r>
              <a:rPr lang="cs-CZ" sz="4200" i="1" dirty="0" err="1"/>
              <a:t>artes</a:t>
            </a:r>
            <a:r>
              <a:rPr lang="cs-CZ" sz="4200" i="1" dirty="0"/>
              <a:t> „krásná umění“;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C) podstatným jménem + předložkou + podstatným jménem: </a:t>
            </a:r>
            <a:r>
              <a:rPr lang="cs-CZ" sz="4200" i="1" dirty="0" err="1"/>
              <a:t>chapéu</a:t>
            </a:r>
            <a:r>
              <a:rPr lang="cs-CZ" sz="4200" i="1" dirty="0"/>
              <a:t>-de-sol  „deštník“;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D)dvěma přídavnými jmény: </a:t>
            </a:r>
            <a:r>
              <a:rPr lang="cs-CZ" sz="4200" i="1" dirty="0" err="1"/>
              <a:t>tragicómico</a:t>
            </a:r>
            <a:r>
              <a:rPr lang="cs-CZ" sz="4200" i="1" dirty="0"/>
              <a:t> „tragikomický“</a:t>
            </a:r>
            <a:r>
              <a:rPr lang="cs-CZ" sz="4200" dirty="0"/>
              <a:t>;</a:t>
            </a:r>
          </a:p>
          <a:p>
            <a:pPr marL="0" indent="0">
              <a:buNone/>
            </a:pPr>
            <a:r>
              <a:rPr lang="cs-CZ" sz="4200" dirty="0"/>
              <a:t>E)číslovkou + podstatným jménem: </a:t>
            </a:r>
            <a:r>
              <a:rPr lang="cs-CZ" sz="4200" i="1" dirty="0"/>
              <a:t>mil-</a:t>
            </a:r>
            <a:r>
              <a:rPr lang="cs-CZ" sz="4200" i="1" dirty="0" err="1"/>
              <a:t>folhas</a:t>
            </a:r>
            <a:r>
              <a:rPr lang="cs-CZ" sz="4200" i="1" dirty="0"/>
              <a:t> „listové těsto“, </a:t>
            </a:r>
            <a:r>
              <a:rPr lang="cs-CZ" sz="4200" i="1" dirty="0" err="1"/>
              <a:t>segunda-feira</a:t>
            </a:r>
            <a:r>
              <a:rPr lang="cs-CZ" sz="4200" i="1" dirty="0"/>
              <a:t> „pondělí“,  </a:t>
            </a:r>
            <a:r>
              <a:rPr lang="cs-CZ" sz="4200" i="1" dirty="0" err="1"/>
              <a:t>trigêmeo</a:t>
            </a:r>
            <a:r>
              <a:rPr lang="cs-CZ" sz="4200" i="1" dirty="0"/>
              <a:t> „trojčata;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F)přivlastňovacím zájmenem+ podstatným jménem:  </a:t>
            </a:r>
            <a:r>
              <a:rPr lang="cs-CZ" sz="4200" i="1" dirty="0" err="1"/>
              <a:t>Nosso</a:t>
            </a:r>
            <a:r>
              <a:rPr lang="cs-CZ" sz="4200" i="1" dirty="0"/>
              <a:t> </a:t>
            </a:r>
            <a:r>
              <a:rPr lang="cs-CZ" sz="4200" i="1" dirty="0" err="1"/>
              <a:t>Senhor</a:t>
            </a:r>
            <a:r>
              <a:rPr lang="cs-CZ" sz="4200" i="1" dirty="0"/>
              <a:t> „Pán Bůh, Pane Bože“;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G)slovesem + podstatným jménem: </a:t>
            </a:r>
            <a:r>
              <a:rPr lang="cs-CZ" sz="4200" i="1" dirty="0" err="1"/>
              <a:t>beija</a:t>
            </a:r>
            <a:r>
              <a:rPr lang="cs-CZ" sz="4200" i="1" dirty="0"/>
              <a:t>-flor „kolibřík“, </a:t>
            </a:r>
            <a:r>
              <a:rPr lang="cs-CZ" sz="4200" i="1" dirty="0" err="1"/>
              <a:t>guarda</a:t>
            </a:r>
            <a:r>
              <a:rPr lang="cs-CZ" sz="4200" i="1" dirty="0"/>
              <a:t>-roupa „šatna“, </a:t>
            </a:r>
            <a:r>
              <a:rPr lang="cs-CZ" sz="4200" i="1" dirty="0" err="1"/>
              <a:t>passatempo</a:t>
            </a:r>
            <a:r>
              <a:rPr lang="cs-CZ" sz="4200" i="1" dirty="0"/>
              <a:t>	„kratochvíle“;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H)dvěma slovesy: </a:t>
            </a:r>
            <a:r>
              <a:rPr lang="cs-CZ" sz="4200" i="1" dirty="0" err="1"/>
              <a:t>corre-corre</a:t>
            </a:r>
            <a:r>
              <a:rPr lang="cs-CZ" sz="4200" i="1" dirty="0"/>
              <a:t> „sběh“; </a:t>
            </a:r>
            <a:r>
              <a:rPr lang="cs-CZ" sz="4200" i="1" dirty="0" err="1"/>
              <a:t>vaivém</a:t>
            </a:r>
            <a:r>
              <a:rPr lang="cs-CZ" sz="4200" i="1" dirty="0"/>
              <a:t> „chození sem a tam“;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I)</a:t>
            </a:r>
            <a:r>
              <a:rPr lang="cs-CZ" sz="4200" dirty="0" err="1"/>
              <a:t>příslovcem+přídavným</a:t>
            </a:r>
            <a:r>
              <a:rPr lang="cs-CZ" sz="4200" dirty="0"/>
              <a:t> jménem: </a:t>
            </a:r>
            <a:r>
              <a:rPr lang="cs-CZ" sz="4200" i="1" dirty="0" err="1"/>
              <a:t>sempre-viva</a:t>
            </a:r>
            <a:r>
              <a:rPr lang="cs-CZ" sz="4200" i="1" dirty="0"/>
              <a:t> „slaměnka“;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J)příslovcem + slovesem:  </a:t>
            </a:r>
            <a:r>
              <a:rPr lang="cs-CZ" sz="4200" i="1" dirty="0" err="1"/>
              <a:t>maldizer</a:t>
            </a:r>
            <a:r>
              <a:rPr lang="cs-CZ" sz="4200" i="1" dirty="0"/>
              <a:t> „zlořečit“, </a:t>
            </a:r>
            <a:r>
              <a:rPr lang="cs-CZ" sz="4200" i="1" dirty="0" err="1"/>
              <a:t>bemdizer</a:t>
            </a:r>
            <a:r>
              <a:rPr lang="cs-CZ" sz="4200" i="1" dirty="0"/>
              <a:t> „blahořečit“.</a:t>
            </a:r>
            <a:endParaRPr lang="cs-CZ" sz="4200" dirty="0"/>
          </a:p>
        </p:txBody>
      </p:sp>
    </p:spTree>
    <p:extLst>
      <p:ext uri="{BB962C8B-B14F-4D97-AF65-F5344CB8AC3E}">
        <p14:creationId xmlns:p14="http://schemas.microsoft.com/office/powerpoint/2010/main" val="620271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Rekompozice</a:t>
            </a:r>
            <a:r>
              <a:rPr lang="cs-CZ" b="1" dirty="0"/>
              <a:t> a </a:t>
            </a:r>
            <a:r>
              <a:rPr lang="cs-CZ" b="1" dirty="0" err="1"/>
              <a:t>hybridismy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Některé latinské a řecké kořeny získaly v moderních jazycích zvláštní význam. Například </a:t>
            </a:r>
            <a:r>
              <a:rPr lang="cs-CZ" i="1" dirty="0"/>
              <a:t>auto-</a:t>
            </a:r>
            <a:r>
              <a:rPr lang="cs-CZ" dirty="0"/>
              <a:t> (z řeckého </a:t>
            </a:r>
            <a:r>
              <a:rPr lang="cs-CZ" dirty="0" err="1"/>
              <a:t>autos</a:t>
            </a:r>
            <a:r>
              <a:rPr lang="cs-CZ" dirty="0"/>
              <a:t> – vlastní), se v původním významu zachovalo například ve slově </a:t>
            </a:r>
            <a:r>
              <a:rPr lang="cs-CZ" i="1" dirty="0" err="1"/>
              <a:t>autodidacta</a:t>
            </a:r>
            <a:r>
              <a:rPr lang="cs-CZ" i="1" dirty="0"/>
              <a:t> „samouk“ nebo </a:t>
            </a:r>
            <a:r>
              <a:rPr lang="cs-CZ" i="1" dirty="0" err="1"/>
              <a:t>autógrafo</a:t>
            </a:r>
            <a:r>
              <a:rPr lang="cs-CZ" i="1" dirty="0"/>
              <a:t>  „vlastní životopis“,</a:t>
            </a:r>
            <a:r>
              <a:rPr lang="cs-CZ" dirty="0"/>
              <a:t> ale lidově se začalo používat pouze „auto“ jako zkrácený tvar od </a:t>
            </a:r>
            <a:r>
              <a:rPr lang="cs-CZ" i="1" dirty="0" err="1"/>
              <a:t>automóvel</a:t>
            </a:r>
            <a:r>
              <a:rPr lang="cs-CZ" dirty="0"/>
              <a:t> (což je vozidlo poháněno samo sebou) a dalo vznik novým kompozitům typu </a:t>
            </a:r>
            <a:r>
              <a:rPr lang="cs-CZ" i="1" dirty="0"/>
              <a:t>auto-</a:t>
            </a:r>
            <a:r>
              <a:rPr lang="cs-CZ" i="1" dirty="0" err="1"/>
              <a:t>estrada</a:t>
            </a:r>
            <a:r>
              <a:rPr lang="cs-CZ" i="1" dirty="0"/>
              <a:t>  „dálnice“, </a:t>
            </a:r>
            <a:r>
              <a:rPr lang="cs-CZ" i="1" dirty="0" err="1"/>
              <a:t>autódromo</a:t>
            </a:r>
            <a:r>
              <a:rPr lang="cs-CZ" i="1" dirty="0"/>
              <a:t> „autodrom</a:t>
            </a:r>
            <a:r>
              <a:rPr lang="cs-CZ" dirty="0"/>
              <a:t>“.  Tomuto procesu se říká </a:t>
            </a:r>
            <a:r>
              <a:rPr lang="cs-CZ" b="1" dirty="0" err="1"/>
              <a:t>rekompozice</a:t>
            </a:r>
            <a:r>
              <a:rPr lang="cs-CZ" b="1" dirty="0"/>
              <a:t> a </a:t>
            </a:r>
            <a:r>
              <a:rPr lang="cs-CZ" dirty="0"/>
              <a:t>kořenu pak falešná předpona, neboli </a:t>
            </a:r>
            <a:r>
              <a:rPr lang="cs-CZ" b="1" i="1" dirty="0" err="1"/>
              <a:t>pseudoprefix</a:t>
            </a:r>
            <a:r>
              <a:rPr lang="cs-CZ" dirty="0"/>
              <a:t>, který se od běžného kořene derivátů liší větší nezávislostí existence.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Existují také kompozita, kde je každý komponent jiného původu. Nazývají se </a:t>
            </a:r>
            <a:r>
              <a:rPr lang="cs-CZ" b="1" dirty="0" err="1"/>
              <a:t>hybridismy</a:t>
            </a:r>
            <a:r>
              <a:rPr lang="cs-CZ" dirty="0"/>
              <a:t>, neboli slova hybridní: </a:t>
            </a:r>
            <a:r>
              <a:rPr lang="cs-CZ" i="1" dirty="0" err="1"/>
              <a:t>bicicleta</a:t>
            </a:r>
            <a:r>
              <a:rPr lang="cs-CZ" i="1" dirty="0"/>
              <a:t> „kolo“, </a:t>
            </a:r>
            <a:r>
              <a:rPr lang="cs-CZ" i="1" dirty="0" err="1"/>
              <a:t>bígamo</a:t>
            </a:r>
            <a:r>
              <a:rPr lang="cs-CZ" i="1" dirty="0"/>
              <a:t> „</a:t>
            </a:r>
            <a:r>
              <a:rPr lang="cs-CZ" i="1" dirty="0" err="1"/>
              <a:t>bigamní</a:t>
            </a:r>
            <a:r>
              <a:rPr lang="cs-CZ" i="1" dirty="0"/>
              <a:t>“, </a:t>
            </a:r>
            <a:r>
              <a:rPr lang="cs-CZ" i="1" dirty="0" err="1"/>
              <a:t>decímetro</a:t>
            </a:r>
            <a:r>
              <a:rPr lang="cs-CZ" i="1" dirty="0"/>
              <a:t> „decimetr</a:t>
            </a:r>
            <a:r>
              <a:rPr lang="cs-CZ" dirty="0"/>
              <a:t>“, apod.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745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Existuje několik typů zkratek.</a:t>
            </a:r>
          </a:p>
          <a:p>
            <a:pPr marL="0" indent="0">
              <a:buNone/>
            </a:pPr>
            <a:r>
              <a:rPr lang="cs-CZ" b="1" i="1" dirty="0"/>
              <a:t>Apokopa</a:t>
            </a:r>
            <a:r>
              <a:rPr lang="cs-CZ" b="1" dirty="0"/>
              <a:t> </a:t>
            </a:r>
            <a:r>
              <a:rPr lang="cs-CZ" dirty="0"/>
              <a:t>je taková zkratka, která vzniká zánikem koncových slabik. Tak máme ze slova </a:t>
            </a:r>
            <a:r>
              <a:rPr lang="cs-CZ" i="1" dirty="0" err="1"/>
              <a:t>página</a:t>
            </a:r>
            <a:r>
              <a:rPr lang="cs-CZ" dirty="0"/>
              <a:t> apokopu </a:t>
            </a:r>
            <a:r>
              <a:rPr lang="cs-CZ" i="1" dirty="0" err="1"/>
              <a:t>pág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i="1" dirty="0"/>
              <a:t>igla</a:t>
            </a:r>
            <a:r>
              <a:rPr lang="cs-CZ" dirty="0"/>
              <a:t> (</a:t>
            </a:r>
            <a:r>
              <a:rPr lang="cs-CZ" dirty="0" err="1"/>
              <a:t>letterae</a:t>
            </a:r>
            <a:r>
              <a:rPr lang="cs-CZ" dirty="0"/>
              <a:t> </a:t>
            </a:r>
            <a:r>
              <a:rPr lang="cs-CZ" dirty="0" err="1"/>
              <a:t>singulae</a:t>
            </a:r>
            <a:r>
              <a:rPr lang="cs-CZ" dirty="0"/>
              <a:t>), což je zkratka, která vzniká z počátečních písmen.  </a:t>
            </a:r>
          </a:p>
          <a:p>
            <a:pPr marL="0" indent="0">
              <a:buNone/>
            </a:pPr>
            <a:r>
              <a:rPr lang="cs-CZ" b="1" i="1" dirty="0"/>
              <a:t>Akronym</a:t>
            </a:r>
            <a:r>
              <a:rPr lang="cs-CZ" dirty="0"/>
              <a:t> nebývá na rozdíl od běžných zkratek hláskován a lze jej tedy přečíst jako jedno slovo (</a:t>
            </a:r>
            <a:r>
              <a:rPr lang="cs-CZ" dirty="0" err="1"/>
              <a:t>SIDA</a:t>
            </a:r>
            <a:r>
              <a:rPr lang="cs-CZ" dirty="0"/>
              <a:t>- „aids“), apod. Stejně jako ostatní zkratky vzniká zpravidla spojením počátečních písmen několika slov.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7940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UE</a:t>
            </a:r>
          </a:p>
          <a:p>
            <a:pPr marL="0" indent="0">
              <a:buNone/>
            </a:pPr>
            <a:r>
              <a:rPr lang="cs-CZ" dirty="0"/>
              <a:t>NATO (</a:t>
            </a:r>
            <a:r>
              <a:rPr lang="cs-CZ" dirty="0" err="1"/>
              <a:t>OTAN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MÁX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MÍN.</a:t>
            </a:r>
          </a:p>
          <a:p>
            <a:pPr marL="0" indent="0">
              <a:buNone/>
            </a:pPr>
            <a:r>
              <a:rPr lang="cs-CZ" dirty="0"/>
              <a:t>AC. DC.</a:t>
            </a:r>
          </a:p>
          <a:p>
            <a:pPr marL="0" indent="0">
              <a:buNone/>
            </a:pPr>
            <a:r>
              <a:rPr lang="cs-CZ" dirty="0"/>
              <a:t>DR. Dra-</a:t>
            </a:r>
          </a:p>
          <a:p>
            <a:pPr marL="0" indent="0">
              <a:buNone/>
            </a:pPr>
            <a:r>
              <a:rPr lang="cs-CZ" dirty="0"/>
              <a:t>N. </a:t>
            </a:r>
          </a:p>
          <a:p>
            <a:pPr marL="0" indent="0">
              <a:buNone/>
            </a:pPr>
            <a:r>
              <a:rPr lang="cs-CZ" dirty="0" err="1"/>
              <a:t>PÁG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E.G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err="1"/>
              <a:t>PIB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ONU</a:t>
            </a:r>
          </a:p>
          <a:p>
            <a:pPr marL="0" indent="0">
              <a:buNone/>
            </a:pPr>
            <a:r>
              <a:rPr lang="cs-CZ" dirty="0"/>
              <a:t>UNESCO</a:t>
            </a:r>
          </a:p>
          <a:p>
            <a:pPr marL="0" indent="0">
              <a:buNone/>
            </a:pPr>
            <a:r>
              <a:rPr lang="cs-CZ" dirty="0"/>
              <a:t>BENELUX</a:t>
            </a:r>
          </a:p>
          <a:p>
            <a:pPr marL="0" indent="0">
              <a:buNone/>
            </a:pPr>
            <a:r>
              <a:rPr lang="cs-CZ" dirty="0"/>
              <a:t>MERCOSUL</a:t>
            </a:r>
          </a:p>
          <a:p>
            <a:pPr marL="0" indent="0">
              <a:buNone/>
            </a:pPr>
            <a:r>
              <a:rPr lang="cs-CZ" dirty="0" err="1"/>
              <a:t>SIDA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LASER </a:t>
            </a:r>
          </a:p>
          <a:p>
            <a:pPr marL="0" indent="0">
              <a:buNone/>
            </a:pPr>
            <a:r>
              <a:rPr lang="cs-CZ" dirty="0"/>
              <a:t>FIFA </a:t>
            </a:r>
          </a:p>
          <a:p>
            <a:pPr marL="0" indent="0">
              <a:buNone/>
            </a:pPr>
            <a:r>
              <a:rPr lang="cs-CZ" dirty="0" err="1"/>
              <a:t>LTDA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EUA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0042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FCB5B5-384D-47DA-921F-2767523B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cs-CZ" dirty="0"/>
              <a:t>Terminologie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9AC275-7EBB-4F45-922B-D666B99DD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826927"/>
            <a:ext cx="3957836" cy="381719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dirty="0" err="1"/>
              <a:t>cz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28444-2063-476F-8724-319CED459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9512" y="1208646"/>
            <a:ext cx="4467097" cy="537471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cs-CZ" sz="1100" b="1" dirty="0"/>
              <a:t>			    slovotvorba				základní slovo 			odvozené slovo</a:t>
            </a:r>
          </a:p>
          <a:p>
            <a:pPr marL="0" indent="0" algn="r">
              <a:buNone/>
            </a:pPr>
            <a:r>
              <a:rPr lang="cs-CZ" sz="1100" b="1" dirty="0"/>
              <a:t>			 složené slovo 	</a:t>
            </a:r>
          </a:p>
          <a:p>
            <a:pPr marL="0" indent="0" algn="r">
              <a:buNone/>
            </a:pPr>
            <a:r>
              <a:rPr lang="cs-CZ" sz="1100" b="1" dirty="0"/>
              <a:t>			příbuzná slova 		  odvozování   	</a:t>
            </a:r>
          </a:p>
          <a:p>
            <a:pPr marL="0" indent="0" algn="r">
              <a:buNone/>
            </a:pPr>
            <a:r>
              <a:rPr lang="cs-CZ" sz="1100" b="1" dirty="0"/>
              <a:t>			skládání (kompozice)  </a:t>
            </a:r>
          </a:p>
          <a:p>
            <a:pPr marL="0" indent="0" algn="r">
              <a:buNone/>
            </a:pPr>
            <a:r>
              <a:rPr lang="cs-CZ" sz="1100" b="1" dirty="0"/>
              <a:t>			prefixní derivace    </a:t>
            </a:r>
          </a:p>
          <a:p>
            <a:pPr marL="0" indent="0" algn="r">
              <a:buNone/>
            </a:pPr>
            <a:r>
              <a:rPr lang="cs-CZ" sz="1100" b="1" dirty="0"/>
              <a:t>		          prefixy latinského původu</a:t>
            </a:r>
          </a:p>
          <a:p>
            <a:pPr marL="0" indent="0" algn="r">
              <a:buNone/>
            </a:pPr>
            <a:r>
              <a:rPr lang="cs-CZ" sz="1100" b="1" dirty="0"/>
              <a:t>		prefixy řeckého původu</a:t>
            </a:r>
          </a:p>
          <a:p>
            <a:pPr marL="0" indent="0" algn="r">
              <a:buNone/>
            </a:pPr>
            <a:r>
              <a:rPr lang="cs-CZ" sz="1100" b="1" dirty="0"/>
              <a:t>			sufixální derivace 			jmenný sufix</a:t>
            </a:r>
          </a:p>
          <a:p>
            <a:pPr marL="0" indent="0" algn="r">
              <a:buNone/>
            </a:pPr>
            <a:r>
              <a:rPr lang="cs-CZ" sz="1100" b="1" dirty="0"/>
              <a:t>			slovesný sufix				příslovečný sufix 			augmentativní sufix			deminutivní sufix			knižní deminutiva		        </a:t>
            </a:r>
            <a:r>
              <a:rPr lang="cs-CZ" sz="1100" b="1" i="1" dirty="0" err="1"/>
              <a:t>parasyntetická</a:t>
            </a:r>
            <a:r>
              <a:rPr lang="cs-CZ" sz="1100" b="1" dirty="0"/>
              <a:t> derivace 				zpětná derivace			nepravá derivace 			skládání slov 				složenina, kompozitum			knižní kompozita 			</a:t>
            </a:r>
            <a:r>
              <a:rPr lang="cs-CZ" sz="1100" b="1" i="1" dirty="0" err="1"/>
              <a:t>rekompozice</a:t>
            </a:r>
            <a:r>
              <a:rPr lang="cs-CZ" sz="1100" b="1" dirty="0"/>
              <a:t>				</a:t>
            </a:r>
            <a:r>
              <a:rPr lang="cs-CZ" sz="1100" b="1" dirty="0" err="1"/>
              <a:t>pseudoprefix</a:t>
            </a:r>
            <a:r>
              <a:rPr lang="cs-CZ" sz="1100" b="1" dirty="0"/>
              <a:t>				</a:t>
            </a:r>
            <a:r>
              <a:rPr lang="cs-CZ" sz="1100" b="1" dirty="0" err="1"/>
              <a:t>hybridismus</a:t>
            </a:r>
            <a:r>
              <a:rPr lang="cs-CZ" sz="1100" b="1" dirty="0"/>
              <a:t>				zkrácená slova	</a:t>
            </a:r>
          </a:p>
          <a:p>
            <a:pPr marL="0" indent="0" algn="r">
              <a:buNone/>
            </a:pPr>
            <a:endParaRPr lang="cs-CZ" sz="1100" b="1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1867426-FD57-48F8-8BD2-4C2050E74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84720" y="826927"/>
            <a:ext cx="3963971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pt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F7698A1-343D-48A9-8449-18F6B12BA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2830" y="1208646"/>
            <a:ext cx="3963971" cy="53747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50" b="1" dirty="0" err="1"/>
              <a:t>formação</a:t>
            </a:r>
            <a:r>
              <a:rPr lang="cs-CZ" sz="1050" b="1" dirty="0"/>
              <a:t> de </a:t>
            </a:r>
            <a:r>
              <a:rPr lang="cs-CZ" sz="1050" b="1" dirty="0" err="1"/>
              <a:t>palavras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palavra</a:t>
            </a:r>
            <a:r>
              <a:rPr lang="cs-CZ" sz="1050" b="1" dirty="0"/>
              <a:t>  primitiva</a:t>
            </a:r>
          </a:p>
          <a:p>
            <a:pPr marL="0" indent="0">
              <a:buNone/>
            </a:pPr>
            <a:r>
              <a:rPr lang="cs-CZ" sz="1050" b="1" dirty="0" err="1"/>
              <a:t>palavra</a:t>
            </a:r>
            <a:r>
              <a:rPr lang="cs-CZ" sz="1050" b="1" dirty="0"/>
              <a:t> </a:t>
            </a:r>
            <a:r>
              <a:rPr lang="cs-CZ" sz="1050" b="1" dirty="0" err="1"/>
              <a:t>derivada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palavra</a:t>
            </a:r>
            <a:r>
              <a:rPr lang="cs-CZ" sz="1050" b="1" dirty="0"/>
              <a:t> </a:t>
            </a:r>
            <a:r>
              <a:rPr lang="cs-CZ" sz="1050" b="1" dirty="0" err="1"/>
              <a:t>composta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família</a:t>
            </a:r>
            <a:r>
              <a:rPr lang="cs-CZ" sz="1050" b="1" dirty="0"/>
              <a:t> de </a:t>
            </a:r>
            <a:r>
              <a:rPr lang="cs-CZ" sz="1050" b="1" dirty="0" err="1"/>
              <a:t>palavras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palavras</a:t>
            </a:r>
            <a:r>
              <a:rPr lang="cs-CZ" sz="1050" b="1" dirty="0"/>
              <a:t> </a:t>
            </a:r>
            <a:r>
              <a:rPr lang="cs-CZ" sz="1050" b="1" dirty="0" err="1"/>
              <a:t>cognatas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composição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r>
              <a:rPr lang="cs-CZ" sz="1050" b="1" dirty="0"/>
              <a:t> </a:t>
            </a:r>
            <a:r>
              <a:rPr lang="cs-CZ" sz="1050" b="1" dirty="0" err="1"/>
              <a:t>prefixal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prefixos</a:t>
            </a:r>
            <a:r>
              <a:rPr lang="cs-CZ" sz="1050" b="1" dirty="0"/>
              <a:t> de </a:t>
            </a:r>
            <a:r>
              <a:rPr lang="cs-CZ" sz="1050" b="1" dirty="0" err="1"/>
              <a:t>origem</a:t>
            </a:r>
            <a:r>
              <a:rPr lang="cs-CZ" sz="1050" b="1" dirty="0"/>
              <a:t> latina</a:t>
            </a:r>
          </a:p>
          <a:p>
            <a:pPr marL="0" indent="0">
              <a:buNone/>
            </a:pPr>
            <a:r>
              <a:rPr lang="cs-CZ" sz="1050" b="1" dirty="0" err="1"/>
              <a:t>prefixos</a:t>
            </a:r>
            <a:r>
              <a:rPr lang="cs-CZ" sz="1050" b="1" dirty="0"/>
              <a:t> de </a:t>
            </a:r>
            <a:r>
              <a:rPr lang="cs-CZ" sz="1050" b="1" dirty="0" err="1"/>
              <a:t>origem</a:t>
            </a:r>
            <a:r>
              <a:rPr lang="cs-CZ" sz="1050" b="1" dirty="0"/>
              <a:t> </a:t>
            </a:r>
            <a:r>
              <a:rPr lang="cs-CZ" sz="1050" b="1" dirty="0" err="1"/>
              <a:t>grega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r>
              <a:rPr lang="cs-CZ" sz="1050" b="1" dirty="0"/>
              <a:t> </a:t>
            </a:r>
            <a:r>
              <a:rPr lang="cs-CZ" sz="1050" b="1" dirty="0" err="1"/>
              <a:t>sufixal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sufixo</a:t>
            </a:r>
            <a:r>
              <a:rPr lang="cs-CZ" sz="1050" b="1" dirty="0"/>
              <a:t> </a:t>
            </a:r>
            <a:r>
              <a:rPr lang="cs-CZ" sz="1050" b="1" dirty="0" err="1"/>
              <a:t>nominal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sufixo</a:t>
            </a:r>
            <a:r>
              <a:rPr lang="cs-CZ" sz="1050" b="1" dirty="0"/>
              <a:t> </a:t>
            </a:r>
            <a:r>
              <a:rPr lang="cs-CZ" sz="1050" b="1" dirty="0" err="1"/>
              <a:t>verbal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sufixo</a:t>
            </a:r>
            <a:r>
              <a:rPr lang="cs-CZ" sz="1050" b="1" dirty="0"/>
              <a:t> </a:t>
            </a:r>
            <a:r>
              <a:rPr lang="cs-CZ" sz="1050" b="1" dirty="0" err="1"/>
              <a:t>adverbial</a:t>
            </a:r>
            <a:r>
              <a:rPr lang="cs-CZ" sz="1050" b="1" dirty="0"/>
              <a:t> </a:t>
            </a:r>
          </a:p>
          <a:p>
            <a:pPr marL="0" indent="0">
              <a:buNone/>
            </a:pPr>
            <a:r>
              <a:rPr lang="cs-CZ" sz="1050" b="1" dirty="0" err="1"/>
              <a:t>sufixo</a:t>
            </a:r>
            <a:r>
              <a:rPr lang="cs-CZ" sz="1050" b="1" dirty="0"/>
              <a:t> </a:t>
            </a:r>
            <a:r>
              <a:rPr lang="cs-CZ" sz="1050" b="1" dirty="0" err="1"/>
              <a:t>aumentativo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sufixo</a:t>
            </a:r>
            <a:r>
              <a:rPr lang="cs-CZ" sz="1050" b="1" dirty="0"/>
              <a:t> </a:t>
            </a:r>
            <a:r>
              <a:rPr lang="cs-CZ" sz="1050" b="1" dirty="0" err="1"/>
              <a:t>deminutivo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deminutivos</a:t>
            </a:r>
            <a:r>
              <a:rPr lang="cs-CZ" sz="1050" b="1" dirty="0"/>
              <a:t> </a:t>
            </a:r>
            <a:r>
              <a:rPr lang="cs-CZ" sz="1050" b="1" dirty="0" err="1"/>
              <a:t>eruditos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r>
              <a:rPr lang="cs-CZ" sz="1050" b="1" dirty="0"/>
              <a:t> </a:t>
            </a:r>
            <a:r>
              <a:rPr lang="cs-CZ" sz="1050" b="1" dirty="0" err="1"/>
              <a:t>parassintética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r>
              <a:rPr lang="cs-CZ" sz="1050" b="1" dirty="0"/>
              <a:t> </a:t>
            </a:r>
            <a:r>
              <a:rPr lang="cs-CZ" sz="1050" b="1" dirty="0" err="1"/>
              <a:t>regressiva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derivação</a:t>
            </a:r>
            <a:r>
              <a:rPr lang="cs-CZ" sz="1050" b="1" dirty="0"/>
              <a:t> </a:t>
            </a:r>
            <a:r>
              <a:rPr lang="cs-CZ" sz="1050" b="1" dirty="0" err="1"/>
              <a:t>imprópria</a:t>
            </a:r>
            <a:r>
              <a:rPr lang="cs-CZ" sz="1050" b="1" dirty="0"/>
              <a:t>, </a:t>
            </a:r>
            <a:r>
              <a:rPr lang="cs-CZ" sz="1050" b="1" dirty="0" err="1"/>
              <a:t>conversão</a:t>
            </a:r>
            <a:r>
              <a:rPr lang="cs-CZ" sz="1050" b="1" dirty="0"/>
              <a:t>, </a:t>
            </a:r>
            <a:r>
              <a:rPr lang="cs-CZ" sz="1050" b="1" dirty="0" err="1"/>
              <a:t>habilitação</a:t>
            </a:r>
            <a:r>
              <a:rPr lang="cs-CZ" sz="1050" b="1" dirty="0"/>
              <a:t>, </a:t>
            </a:r>
            <a:r>
              <a:rPr lang="cs-CZ" sz="1050" b="1" dirty="0" err="1"/>
              <a:t>hipóstase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composição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palavra</a:t>
            </a:r>
            <a:r>
              <a:rPr lang="cs-CZ" sz="1050" b="1" dirty="0"/>
              <a:t> </a:t>
            </a:r>
            <a:r>
              <a:rPr lang="cs-CZ" sz="1050" b="1" dirty="0" err="1"/>
              <a:t>composta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compostos</a:t>
            </a:r>
            <a:r>
              <a:rPr lang="cs-CZ" sz="1050" b="1" dirty="0"/>
              <a:t> </a:t>
            </a:r>
            <a:r>
              <a:rPr lang="cs-CZ" sz="1050" b="1" dirty="0" err="1"/>
              <a:t>eruditos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recomposição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pseudoprefixo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hibridismo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 err="1"/>
              <a:t>abreviação</a:t>
            </a:r>
            <a:endParaRPr lang="cs-CZ" sz="1050" b="1" dirty="0"/>
          </a:p>
        </p:txBody>
      </p:sp>
    </p:spTree>
    <p:extLst>
      <p:ext uri="{BB962C8B-B14F-4D97-AF65-F5344CB8AC3E}">
        <p14:creationId xmlns:p14="http://schemas.microsoft.com/office/powerpoint/2010/main" val="31475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CAFCD-470B-4790-9E83-6CC3BACE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7DE1AB-C3EE-4493-9215-A57671E9DC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698587-5DF4-4A30-991E-8ED50903CD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2B5FC5D-7FAE-4CAD-82DE-B615F940A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E93BD1-C6A0-4470-B3B4-60DC8C9E55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195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098DE-D186-4AC5-8D03-CAE9E66A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5407F-1AF3-4FC7-93C9-20FA6B2CA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2.Slovotvorba</a:t>
            </a:r>
            <a:endParaRPr lang="cs-CZ" dirty="0"/>
          </a:p>
          <a:p>
            <a:pPr lvl="0"/>
            <a:r>
              <a:rPr lang="cs-CZ" dirty="0"/>
              <a:t>Vytvoř slova odvozená od </a:t>
            </a:r>
            <a:r>
              <a:rPr lang="cs-CZ" i="1" dirty="0" err="1"/>
              <a:t>gostar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Vytvoř slova odvozená prefixy latinského původu </a:t>
            </a:r>
            <a:r>
              <a:rPr lang="cs-CZ" b="1" dirty="0"/>
              <a:t>ab-, </a:t>
            </a:r>
            <a:r>
              <a:rPr lang="cs-CZ" b="1" dirty="0" err="1"/>
              <a:t>contra</a:t>
            </a:r>
            <a:r>
              <a:rPr lang="cs-CZ" b="1" dirty="0"/>
              <a:t>-,</a:t>
            </a:r>
            <a:r>
              <a:rPr lang="cs-CZ" b="1" dirty="0" err="1"/>
              <a:t>entre</a:t>
            </a:r>
            <a:r>
              <a:rPr lang="cs-CZ" b="1" dirty="0"/>
              <a:t>-, ex-,</a:t>
            </a:r>
            <a:r>
              <a:rPr lang="cs-CZ" b="1" dirty="0" err="1"/>
              <a:t>em</a:t>
            </a:r>
            <a:r>
              <a:rPr lang="cs-CZ" b="1" dirty="0"/>
              <a:t>-, en-, intro-, ob-, o-, per</a:t>
            </a:r>
            <a:r>
              <a:rPr lang="cs-CZ" dirty="0"/>
              <a:t>-Vytvoř slova odvozená  prefixy latinského původu </a:t>
            </a:r>
            <a:r>
              <a:rPr lang="cs-CZ" b="1" dirty="0" err="1"/>
              <a:t>an</a:t>
            </a:r>
            <a:r>
              <a:rPr lang="cs-CZ" b="1" dirty="0"/>
              <a:t>-, a-, anti-, </a:t>
            </a:r>
            <a:r>
              <a:rPr lang="cs-CZ" b="1" dirty="0" err="1"/>
              <a:t>arce</a:t>
            </a:r>
            <a:r>
              <a:rPr lang="cs-CZ" b="1" dirty="0"/>
              <a:t>-, </a:t>
            </a:r>
            <a:r>
              <a:rPr lang="cs-CZ" b="1" dirty="0" err="1"/>
              <a:t>arque</a:t>
            </a:r>
            <a:r>
              <a:rPr lang="cs-CZ" b="1" dirty="0"/>
              <a:t>-, peri-, e-, </a:t>
            </a:r>
            <a:r>
              <a:rPr lang="cs-CZ" b="1" dirty="0" err="1"/>
              <a:t>dia</a:t>
            </a:r>
            <a:r>
              <a:rPr lang="cs-CZ" b="1" dirty="0"/>
              <a:t>-, </a:t>
            </a:r>
            <a:r>
              <a:rPr lang="cs-CZ" b="1" dirty="0" err="1"/>
              <a:t>arc</a:t>
            </a:r>
            <a:r>
              <a:rPr lang="cs-CZ" b="1" dirty="0"/>
              <a:t>-, di-, si-, </a:t>
            </a:r>
            <a:r>
              <a:rPr lang="cs-CZ" b="1" dirty="0" err="1"/>
              <a:t>hipo</a:t>
            </a:r>
            <a:r>
              <a:rPr lang="cs-CZ" b="1" dirty="0"/>
              <a:t>-, pro-, sim-, sin-.</a:t>
            </a:r>
          </a:p>
          <a:p>
            <a:pPr lvl="0"/>
            <a:r>
              <a:rPr lang="cs-CZ" dirty="0"/>
              <a:t>Vytvoř augmentativa od následujících slov:</a:t>
            </a:r>
            <a:r>
              <a:rPr lang="cs-CZ" i="1" dirty="0"/>
              <a:t> </a:t>
            </a:r>
            <a:r>
              <a:rPr lang="cs-CZ" b="1" i="1" dirty="0" err="1"/>
              <a:t>rico</a:t>
            </a:r>
            <a:r>
              <a:rPr lang="cs-CZ" b="1" i="1" dirty="0"/>
              <a:t>, </a:t>
            </a:r>
            <a:r>
              <a:rPr lang="cs-CZ" b="1" i="1" dirty="0" err="1"/>
              <a:t>sábio</a:t>
            </a:r>
            <a:r>
              <a:rPr lang="cs-CZ" b="1" i="1" dirty="0"/>
              <a:t>, </a:t>
            </a:r>
            <a:r>
              <a:rPr lang="cs-CZ" b="1" i="1" dirty="0" err="1"/>
              <a:t>barba</a:t>
            </a:r>
            <a:r>
              <a:rPr lang="cs-CZ" b="1" i="1" dirty="0"/>
              <a:t>, animal, </a:t>
            </a:r>
            <a:r>
              <a:rPr lang="cs-CZ" b="1" i="1" dirty="0" err="1"/>
              <a:t>boca</a:t>
            </a:r>
            <a:r>
              <a:rPr lang="cs-CZ" b="1" i="1" dirty="0"/>
              <a:t>, </a:t>
            </a:r>
            <a:r>
              <a:rPr lang="cs-CZ" b="1" i="1" dirty="0" err="1"/>
              <a:t>cabeça</a:t>
            </a:r>
            <a:r>
              <a:rPr lang="cs-CZ" b="1" i="1" dirty="0"/>
              <a:t>, </a:t>
            </a:r>
            <a:r>
              <a:rPr lang="cs-CZ" b="1" i="1" dirty="0" err="1"/>
              <a:t>médico</a:t>
            </a:r>
            <a:r>
              <a:rPr lang="cs-CZ" b="1" i="1" dirty="0"/>
              <a:t>,   poeta, </a:t>
            </a:r>
            <a:r>
              <a:rPr lang="cs-CZ" b="1" i="1" dirty="0" err="1"/>
              <a:t>lobo</a:t>
            </a:r>
            <a:r>
              <a:rPr lang="cs-CZ" b="1" i="1" dirty="0"/>
              <a:t>.</a:t>
            </a:r>
            <a:r>
              <a:rPr lang="cs-CZ" dirty="0"/>
              <a:t> Vytvoř augmentativa od následujících slov:</a:t>
            </a:r>
            <a:r>
              <a:rPr lang="cs-CZ" i="1" dirty="0"/>
              <a:t> </a:t>
            </a:r>
            <a:r>
              <a:rPr lang="cs-CZ" b="1" i="1" dirty="0" err="1"/>
              <a:t>víbora</a:t>
            </a:r>
            <a:r>
              <a:rPr lang="cs-CZ" b="1" i="1" dirty="0"/>
              <a:t>, </a:t>
            </a:r>
            <a:r>
              <a:rPr lang="cs-CZ" b="1" i="1" dirty="0" err="1"/>
              <a:t>homem</a:t>
            </a:r>
            <a:r>
              <a:rPr lang="cs-CZ" b="1" i="1" dirty="0"/>
              <a:t>,</a:t>
            </a:r>
            <a:r>
              <a:rPr lang="cs-CZ" b="1" dirty="0"/>
              <a:t> </a:t>
            </a:r>
            <a:r>
              <a:rPr lang="cs-CZ" b="1" i="1" dirty="0"/>
              <a:t>livro, </a:t>
            </a:r>
            <a:r>
              <a:rPr lang="cs-CZ" b="1" i="1" dirty="0" err="1"/>
              <a:t>cadeira</a:t>
            </a:r>
            <a:r>
              <a:rPr lang="cs-CZ" b="1" i="1" dirty="0"/>
              <a:t>, </a:t>
            </a:r>
            <a:r>
              <a:rPr lang="cs-CZ" b="1" i="1" dirty="0" err="1"/>
              <a:t>percurso</a:t>
            </a:r>
            <a:r>
              <a:rPr lang="cs-CZ" b="1" i="1" dirty="0"/>
              <a:t>, </a:t>
            </a:r>
            <a:r>
              <a:rPr lang="cs-CZ" b="1" i="1" dirty="0" err="1"/>
              <a:t>rendimento</a:t>
            </a:r>
            <a:r>
              <a:rPr lang="cs-CZ" b="1" i="1" dirty="0"/>
              <a:t>, </a:t>
            </a:r>
            <a:r>
              <a:rPr lang="cs-CZ" b="1" i="1" dirty="0" err="1"/>
              <a:t>barba</a:t>
            </a:r>
            <a:r>
              <a:rPr lang="cs-CZ" b="1" i="1" dirty="0"/>
              <a:t>,   </a:t>
            </a:r>
            <a:r>
              <a:rPr lang="cs-CZ" b="1" i="1" dirty="0" err="1"/>
              <a:t>verso</a:t>
            </a:r>
            <a:r>
              <a:rPr lang="cs-CZ" b="1" i="1" dirty="0"/>
              <a:t>,  </a:t>
            </a:r>
            <a:r>
              <a:rPr lang="cs-CZ" b="1" i="1" dirty="0" err="1"/>
              <a:t>velho</a:t>
            </a:r>
            <a:r>
              <a:rPr lang="cs-CZ" b="1" i="1" dirty="0"/>
              <a:t> </a:t>
            </a:r>
            <a:r>
              <a:rPr lang="cs-CZ" b="1" dirty="0"/>
              <a:t>, </a:t>
            </a:r>
            <a:r>
              <a:rPr lang="cs-CZ" b="1" i="1" dirty="0" err="1"/>
              <a:t>filho</a:t>
            </a:r>
            <a:r>
              <a:rPr lang="cs-CZ" b="1" i="1" dirty="0"/>
              <a:t>, </a:t>
            </a:r>
            <a:r>
              <a:rPr lang="cs-CZ" b="1" i="1" dirty="0" err="1"/>
              <a:t>lebre</a:t>
            </a:r>
            <a:r>
              <a:rPr lang="cs-CZ" b="1" i="1" dirty="0"/>
              <a:t>, </a:t>
            </a:r>
            <a:r>
              <a:rPr lang="cs-CZ" b="1" i="1" dirty="0" err="1"/>
              <a:t>beber</a:t>
            </a:r>
            <a:r>
              <a:rPr lang="cs-CZ" b="1" i="1" dirty="0"/>
              <a:t>, </a:t>
            </a:r>
            <a:r>
              <a:rPr lang="cs-CZ" b="1" i="1" dirty="0" err="1"/>
              <a:t>dormir</a:t>
            </a:r>
            <a:r>
              <a:rPr lang="cs-CZ" b="1" i="1" dirty="0"/>
              <a:t>, </a:t>
            </a:r>
            <a:r>
              <a:rPr lang="cs-CZ" b="1" i="1" dirty="0" err="1"/>
              <a:t>saltar</a:t>
            </a:r>
            <a:r>
              <a:rPr lang="cs-CZ" b="1" i="1" dirty="0"/>
              <a:t>.</a:t>
            </a:r>
            <a:endParaRPr lang="cs-CZ" b="1" dirty="0"/>
          </a:p>
          <a:p>
            <a:pPr lvl="0"/>
            <a:r>
              <a:rPr lang="cs-CZ" dirty="0"/>
              <a:t>Vytvoř knižní deminutiva od: </a:t>
            </a:r>
            <a:r>
              <a:rPr lang="cs-CZ" b="1" i="1" dirty="0" err="1"/>
              <a:t>corpo</a:t>
            </a:r>
            <a:r>
              <a:rPr lang="cs-CZ" b="1" i="1" dirty="0"/>
              <a:t>, </a:t>
            </a:r>
            <a:r>
              <a:rPr lang="cs-CZ" b="1" i="1" dirty="0" err="1"/>
              <a:t>febre</a:t>
            </a:r>
            <a:r>
              <a:rPr lang="cs-CZ" b="1" i="1" dirty="0"/>
              <a:t>, </a:t>
            </a:r>
            <a:r>
              <a:rPr lang="cs-CZ" b="1" i="1" dirty="0" err="1"/>
              <a:t>globo</a:t>
            </a:r>
            <a:r>
              <a:rPr lang="cs-CZ" b="1" i="1" dirty="0"/>
              <a:t>, </a:t>
            </a:r>
            <a:r>
              <a:rPr lang="cs-CZ" b="1" i="1" dirty="0" err="1"/>
              <a:t>gota</a:t>
            </a:r>
            <a:r>
              <a:rPr lang="cs-CZ" b="1" i="1" dirty="0"/>
              <a:t>, </a:t>
            </a:r>
            <a:r>
              <a:rPr lang="cs-CZ" b="1" i="1" dirty="0" err="1"/>
              <a:t>grão</a:t>
            </a:r>
            <a:r>
              <a:rPr lang="cs-CZ" b="1" i="1" dirty="0"/>
              <a:t>, parte, </a:t>
            </a:r>
            <a:r>
              <a:rPr lang="cs-CZ" b="1" i="1" dirty="0" err="1"/>
              <a:t>verso</a:t>
            </a:r>
            <a:r>
              <a:rPr lang="cs-CZ" i="1" dirty="0"/>
              <a:t>.</a:t>
            </a:r>
            <a:r>
              <a:rPr lang="cs-CZ" dirty="0"/>
              <a:t>  </a:t>
            </a:r>
          </a:p>
          <a:p>
            <a:pPr lvl="0"/>
            <a:r>
              <a:rPr lang="cs-CZ" dirty="0"/>
              <a:t>Vytvoř hromadná podstatná jména od: </a:t>
            </a:r>
            <a:r>
              <a:rPr lang="cs-CZ" b="1" i="1" dirty="0" err="1"/>
              <a:t>boi</a:t>
            </a:r>
            <a:r>
              <a:rPr lang="cs-CZ" b="1" i="1" dirty="0"/>
              <a:t>, </a:t>
            </a:r>
            <a:r>
              <a:rPr lang="cs-CZ" b="1" i="1" dirty="0" err="1"/>
              <a:t>papel</a:t>
            </a:r>
            <a:r>
              <a:rPr lang="cs-CZ" b="1" i="1" dirty="0"/>
              <a:t>, </a:t>
            </a:r>
            <a:r>
              <a:rPr lang="cs-CZ" b="1" i="1" dirty="0" err="1"/>
              <a:t>folha</a:t>
            </a:r>
            <a:r>
              <a:rPr lang="cs-CZ" i="1" dirty="0"/>
              <a:t>. </a:t>
            </a:r>
            <a:endParaRPr lang="cs-CZ" dirty="0"/>
          </a:p>
          <a:p>
            <a:pPr lvl="0"/>
            <a:r>
              <a:rPr lang="cs-CZ" dirty="0"/>
              <a:t>Vytvoř podstatná jména od přídavných jmen: </a:t>
            </a:r>
            <a:r>
              <a:rPr lang="cs-CZ" b="1" i="1" dirty="0" err="1"/>
              <a:t>cruel</a:t>
            </a:r>
            <a:r>
              <a:rPr lang="cs-CZ" b="1" i="1" dirty="0"/>
              <a:t>, </a:t>
            </a:r>
            <a:r>
              <a:rPr lang="cs-CZ" b="1" i="1" dirty="0" err="1"/>
              <a:t>digno</a:t>
            </a:r>
            <a:r>
              <a:rPr lang="cs-CZ" b="1" i="1" dirty="0"/>
              <a:t>, </a:t>
            </a:r>
            <a:r>
              <a:rPr lang="cs-CZ" b="1" i="1" dirty="0" err="1"/>
              <a:t>belo</a:t>
            </a:r>
            <a:r>
              <a:rPr lang="cs-CZ" b="1" i="1" dirty="0"/>
              <a:t>, </a:t>
            </a:r>
            <a:r>
              <a:rPr lang="cs-CZ" b="1" i="1" dirty="0" err="1"/>
              <a:t>feliz</a:t>
            </a:r>
            <a:r>
              <a:rPr lang="cs-CZ" b="1" i="1" dirty="0"/>
              <a:t>, </a:t>
            </a:r>
            <a:r>
              <a:rPr lang="cs-CZ" b="1" i="1" dirty="0" err="1"/>
              <a:t>rico</a:t>
            </a:r>
            <a:r>
              <a:rPr lang="cs-CZ" b="1" i="1" dirty="0"/>
              <a:t>, </a:t>
            </a:r>
            <a:r>
              <a:rPr lang="cs-CZ" b="1" i="1" dirty="0" err="1"/>
              <a:t>amargo</a:t>
            </a:r>
            <a:r>
              <a:rPr lang="cs-CZ" b="1" i="1" dirty="0"/>
              <a:t>, </a:t>
            </a:r>
            <a:r>
              <a:rPr lang="cs-CZ" b="1" i="1" dirty="0" err="1"/>
              <a:t>grato</a:t>
            </a:r>
            <a:r>
              <a:rPr lang="cs-CZ" b="1" i="1" dirty="0"/>
              <a:t>, </a:t>
            </a:r>
            <a:r>
              <a:rPr lang="cs-CZ" b="1" i="1" dirty="0" err="1"/>
              <a:t>velho</a:t>
            </a:r>
            <a:r>
              <a:rPr lang="cs-CZ" b="1" i="1" dirty="0"/>
              <a:t>, </a:t>
            </a:r>
            <a:r>
              <a:rPr lang="cs-CZ" b="1" i="1" dirty="0" err="1"/>
              <a:t>amável</a:t>
            </a:r>
            <a:r>
              <a:rPr lang="cs-CZ" b="1" i="1" dirty="0"/>
              <a:t>. </a:t>
            </a:r>
          </a:p>
          <a:p>
            <a:pPr lvl="0"/>
            <a:r>
              <a:rPr lang="cs-CZ" dirty="0"/>
              <a:t>Vytvoř název národnosti či původu od následujících zeměpisných názvů: </a:t>
            </a:r>
            <a:r>
              <a:rPr lang="cs-CZ" b="1" i="1" dirty="0" err="1"/>
              <a:t>Braga</a:t>
            </a:r>
            <a:r>
              <a:rPr lang="cs-CZ" b="1" dirty="0"/>
              <a:t> </a:t>
            </a:r>
            <a:r>
              <a:rPr lang="cs-CZ" b="1" i="1" dirty="0" err="1"/>
              <a:t>Lisboa</a:t>
            </a:r>
            <a:r>
              <a:rPr lang="cs-CZ" b="1" i="1" dirty="0"/>
              <a:t> , </a:t>
            </a:r>
            <a:r>
              <a:rPr lang="cs-CZ" b="1" i="1" dirty="0" err="1"/>
              <a:t>Brasil</a:t>
            </a:r>
            <a:r>
              <a:rPr lang="cs-CZ" b="1" i="1" dirty="0"/>
              <a:t>, Portugal, </a:t>
            </a:r>
            <a:r>
              <a:rPr lang="cs-CZ" b="1" i="1" dirty="0" err="1"/>
              <a:t>Alemanha</a:t>
            </a:r>
            <a:r>
              <a:rPr lang="cs-CZ" b="1" i="1" dirty="0"/>
              <a:t>, </a:t>
            </a:r>
            <a:r>
              <a:rPr lang="cs-CZ" b="1" i="1" dirty="0" err="1"/>
              <a:t>Canadá</a:t>
            </a:r>
            <a:r>
              <a:rPr lang="cs-CZ" b="1" i="1" dirty="0"/>
              <a:t>, Europa. </a:t>
            </a:r>
            <a:endParaRPr lang="cs-CZ" b="1" dirty="0"/>
          </a:p>
          <a:p>
            <a:r>
              <a:rPr lang="cs-CZ" dirty="0"/>
              <a:t>10. Vytvoř </a:t>
            </a:r>
            <a:r>
              <a:rPr lang="cs-CZ" dirty="0" err="1"/>
              <a:t>parasynteticky</a:t>
            </a:r>
            <a:r>
              <a:rPr lang="cs-CZ" dirty="0"/>
              <a:t> odvozená slova od: </a:t>
            </a:r>
            <a:r>
              <a:rPr lang="cs-CZ" b="1" i="1" dirty="0"/>
              <a:t>alma, </a:t>
            </a:r>
            <a:r>
              <a:rPr lang="cs-CZ" b="1" i="1" dirty="0" err="1"/>
              <a:t>pátria</a:t>
            </a:r>
            <a:r>
              <a:rPr lang="cs-CZ" b="1" i="1" dirty="0"/>
              <a:t>, </a:t>
            </a:r>
            <a:r>
              <a:rPr lang="cs-CZ" b="1" i="1" dirty="0" err="1"/>
              <a:t>manhã</a:t>
            </a:r>
            <a:r>
              <a:rPr lang="cs-CZ" b="1" i="1" dirty="0"/>
              <a:t>, </a:t>
            </a:r>
            <a:r>
              <a:rPr lang="cs-CZ" b="1" i="1" dirty="0" err="1"/>
              <a:t>noite</a:t>
            </a:r>
            <a:r>
              <a:rPr lang="cs-CZ" b="1" i="1" dirty="0"/>
              <a:t>, </a:t>
            </a:r>
            <a:r>
              <a:rPr lang="cs-CZ" b="1" i="1" dirty="0" err="1"/>
              <a:t>velho</a:t>
            </a:r>
            <a:r>
              <a:rPr lang="cs-CZ" b="1" i="1" dirty="0"/>
              <a:t>, </a:t>
            </a:r>
            <a:r>
              <a:rPr lang="cs-CZ" b="1" i="1" dirty="0" err="1"/>
              <a:t>jovem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503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PREFIXNÍ – pomocí předpon (tzv. PREFIXŮ)</a:t>
            </a:r>
          </a:p>
          <a:p>
            <a:pPr lvl="1"/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b="1" dirty="0" err="1"/>
              <a:t>contra</a:t>
            </a:r>
            <a:r>
              <a:rPr lang="cs-CZ" dirty="0" err="1"/>
              <a:t>dizer</a:t>
            </a:r>
            <a:r>
              <a:rPr lang="cs-CZ" dirty="0"/>
              <a:t> (</a:t>
            </a:r>
            <a:r>
              <a:rPr lang="cs-CZ" b="1" dirty="0"/>
              <a:t>proti</a:t>
            </a:r>
            <a:r>
              <a:rPr lang="cs-CZ" dirty="0"/>
              <a:t>řečit)</a:t>
            </a:r>
          </a:p>
          <a:p>
            <a:r>
              <a:rPr lang="cs-CZ" dirty="0" err="1"/>
              <a:t>SUFIXNÍ</a:t>
            </a:r>
            <a:r>
              <a:rPr lang="cs-CZ" dirty="0"/>
              <a:t> – pomocí přípon (tzv. SUFIXŮ)</a:t>
            </a:r>
          </a:p>
          <a:p>
            <a:pPr lvl="1"/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dirty="0" err="1"/>
              <a:t>papel</a:t>
            </a:r>
            <a:r>
              <a:rPr lang="cs-CZ" b="1" dirty="0" err="1"/>
              <a:t>aria</a:t>
            </a:r>
            <a:r>
              <a:rPr lang="cs-CZ" b="1" dirty="0"/>
              <a:t> (</a:t>
            </a:r>
            <a:r>
              <a:rPr lang="cs-CZ" dirty="0"/>
              <a:t>papír</a:t>
            </a:r>
            <a:r>
              <a:rPr lang="cs-CZ" b="1" dirty="0"/>
              <a:t>nictví)</a:t>
            </a:r>
          </a:p>
          <a:p>
            <a:r>
              <a:rPr lang="cs-CZ" dirty="0" err="1"/>
              <a:t>PARASYNTÉZA</a:t>
            </a:r>
            <a:r>
              <a:rPr lang="cs-CZ" dirty="0"/>
              <a:t> – pomocí </a:t>
            </a:r>
            <a:r>
              <a:rPr lang="cs-CZ" dirty="0" err="1"/>
              <a:t>PRE</a:t>
            </a:r>
            <a:r>
              <a:rPr lang="cs-CZ" dirty="0"/>
              <a:t> a </a:t>
            </a:r>
            <a:r>
              <a:rPr lang="cs-CZ" dirty="0" err="1"/>
              <a:t>SU</a:t>
            </a:r>
            <a:r>
              <a:rPr lang="cs-CZ" dirty="0"/>
              <a:t> FIXŮ</a:t>
            </a:r>
          </a:p>
          <a:p>
            <a:pPr lvl="1"/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b="1" dirty="0" err="1"/>
              <a:t>a</a:t>
            </a:r>
            <a:r>
              <a:rPr lang="cs-CZ" dirty="0" err="1"/>
              <a:t>noite</a:t>
            </a:r>
            <a:r>
              <a:rPr lang="cs-CZ" b="1" dirty="0" err="1"/>
              <a:t>cer</a:t>
            </a:r>
            <a:r>
              <a:rPr lang="cs-CZ" dirty="0"/>
              <a:t> (</a:t>
            </a:r>
            <a:r>
              <a:rPr lang="cs-CZ" b="1" dirty="0"/>
              <a:t>s</a:t>
            </a:r>
            <a:r>
              <a:rPr lang="cs-CZ" dirty="0"/>
              <a:t>tmí</a:t>
            </a:r>
            <a:r>
              <a:rPr lang="cs-CZ" b="1" dirty="0"/>
              <a:t>vat</a:t>
            </a:r>
            <a:r>
              <a:rPr lang="cs-CZ" dirty="0"/>
              <a:t> se)</a:t>
            </a:r>
          </a:p>
          <a:p>
            <a:r>
              <a:rPr lang="cs-CZ" dirty="0"/>
              <a:t>REGRESIVNÍ DERIVACE – zpětná derivace</a:t>
            </a:r>
          </a:p>
          <a:p>
            <a:pPr lvl="1"/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dirty="0" err="1"/>
              <a:t>gritar</a:t>
            </a:r>
            <a:r>
              <a:rPr lang="cs-CZ" dirty="0"/>
              <a:t> - </a:t>
            </a:r>
            <a:r>
              <a:rPr lang="cs-CZ" dirty="0" err="1"/>
              <a:t>grito</a:t>
            </a:r>
            <a:endParaRPr lang="cs-CZ" dirty="0"/>
          </a:p>
          <a:p>
            <a:r>
              <a:rPr lang="cs-CZ" dirty="0"/>
              <a:t>NEPRAVÁ DERIVACE - pomocí ČLENU</a:t>
            </a:r>
          </a:p>
          <a:p>
            <a:pPr lvl="1"/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dirty="0" err="1"/>
              <a:t>morto</a:t>
            </a:r>
            <a:r>
              <a:rPr lang="cs-CZ" dirty="0"/>
              <a:t> – o </a:t>
            </a:r>
            <a:r>
              <a:rPr lang="cs-CZ" dirty="0" err="1"/>
              <a:t>morto</a:t>
            </a:r>
            <a:r>
              <a:rPr lang="cs-CZ" dirty="0"/>
              <a:t> (mrtvý – mrtvola)</a:t>
            </a:r>
          </a:p>
        </p:txBody>
      </p:sp>
    </p:spTree>
    <p:extLst>
      <p:ext uri="{BB962C8B-B14F-4D97-AF65-F5344CB8AC3E}">
        <p14:creationId xmlns:p14="http://schemas.microsoft.com/office/powerpoint/2010/main" val="3648527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1.desgostar – derivace s předponou </a:t>
            </a:r>
            <a:r>
              <a:rPr lang="cs-CZ" i="1" dirty="0"/>
              <a:t>des-(nelíbit se);</a:t>
            </a:r>
            <a:r>
              <a:rPr lang="cs-CZ" dirty="0"/>
              <a:t> </a:t>
            </a:r>
            <a:r>
              <a:rPr lang="cs-CZ" dirty="0" err="1"/>
              <a:t>gostoso</a:t>
            </a:r>
            <a:r>
              <a:rPr lang="cs-CZ" dirty="0"/>
              <a:t> - derivace s příponou </a:t>
            </a:r>
            <a:r>
              <a:rPr lang="cs-CZ" i="1" dirty="0"/>
              <a:t>–oso (vkusný, líbivý); </a:t>
            </a:r>
            <a:r>
              <a:rPr lang="cs-CZ" dirty="0" err="1"/>
              <a:t>gosto</a:t>
            </a:r>
            <a:r>
              <a:rPr lang="cs-CZ" dirty="0"/>
              <a:t>-da-vida – skládání pomocí dvou podstatných jmen a předložky </a:t>
            </a:r>
            <a:r>
              <a:rPr lang="cs-CZ" i="1" dirty="0"/>
              <a:t>(druh švestky).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1D66BF3-3164-4228-B666-B7801670A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41" y="42934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44DD506-75FE-474F-B796-76E6EB8D0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41" y="4293416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0697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KLÍČ</a:t>
            </a:r>
            <a:r>
              <a:rPr lang="cs-CZ" sz="7200" dirty="0"/>
              <a:t> 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45E3FFA8-0749-4E6F-8C3D-103113212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04628"/>
              </p:ext>
            </p:extLst>
          </p:nvPr>
        </p:nvGraphicFramePr>
        <p:xfrm>
          <a:off x="755576" y="1988840"/>
          <a:ext cx="7200800" cy="4278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16108266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28137838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1866977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53435214"/>
                    </a:ext>
                  </a:extLst>
                </a:gridCol>
              </a:tblGrid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Ab</a:t>
                      </a:r>
                      <a:r>
                        <a:rPr lang="cs-CZ" sz="2400">
                          <a:effectLst/>
                        </a:rPr>
                        <a:t>dicar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zříci se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em</a:t>
                      </a:r>
                      <a:r>
                        <a:rPr lang="cs-CZ" sz="2400">
                          <a:effectLst/>
                        </a:rPr>
                        <a:t>barcar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nalodit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24992589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Ab</a:t>
                      </a:r>
                      <a:r>
                        <a:rPr lang="cs-CZ" sz="2400">
                          <a:effectLst/>
                        </a:rPr>
                        <a:t>dicação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zřeknutí se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en</a:t>
                      </a:r>
                      <a:r>
                        <a:rPr lang="cs-CZ" sz="2400">
                          <a:effectLst/>
                        </a:rPr>
                        <a:t>terrar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pohřbít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36733976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contra</a:t>
                      </a:r>
                      <a:r>
                        <a:rPr lang="cs-CZ" sz="2400">
                          <a:effectLst/>
                        </a:rPr>
                        <a:t>dizer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protiřečit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intro</a:t>
                      </a:r>
                      <a:r>
                        <a:rPr lang="cs-CZ" sz="2400">
                          <a:effectLst/>
                        </a:rPr>
                        <a:t>duzir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uvést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25017596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contra</a:t>
                      </a:r>
                      <a:r>
                        <a:rPr lang="cs-CZ" sz="2400">
                          <a:effectLst/>
                        </a:rPr>
                        <a:t>dição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protiřečení, 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intro</a:t>
                      </a:r>
                      <a:r>
                        <a:rPr lang="cs-CZ" sz="2400">
                          <a:effectLst/>
                        </a:rPr>
                        <a:t>missão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vměšování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76793612"/>
                  </a:ext>
                </a:extLst>
              </a:tr>
              <a:tr h="471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entre</a:t>
                      </a:r>
                      <a:r>
                        <a:rPr lang="cs-CZ" sz="2400">
                          <a:effectLst/>
                        </a:rPr>
                        <a:t>abrir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pootevřít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ob</a:t>
                      </a:r>
                      <a:r>
                        <a:rPr lang="cs-CZ" sz="2400">
                          <a:effectLst/>
                        </a:rPr>
                        <a:t>jecto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předmět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30414884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entre</a:t>
                      </a:r>
                      <a:r>
                        <a:rPr lang="cs-CZ" sz="2400">
                          <a:effectLst/>
                        </a:rPr>
                        <a:t>linha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meziřádek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o</a:t>
                      </a:r>
                      <a:r>
                        <a:rPr lang="cs-CZ" sz="2400">
                          <a:effectLst/>
                        </a:rPr>
                        <a:t>correr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stát se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2691087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ex</a:t>
                      </a:r>
                      <a:r>
                        <a:rPr lang="cs-CZ" sz="2400">
                          <a:effectLst/>
                        </a:rPr>
                        <a:t>portar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vyvážet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ob</a:t>
                      </a:r>
                      <a:r>
                        <a:rPr lang="cs-CZ" sz="2400">
                          <a:effectLst/>
                        </a:rPr>
                        <a:t>stáculo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překážka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39641834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ex</a:t>
                      </a:r>
                      <a:r>
                        <a:rPr lang="cs-CZ" sz="2400">
                          <a:effectLst/>
                        </a:rPr>
                        <a:t>trair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vytrhnout, vytěžit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per</a:t>
                      </a:r>
                      <a:r>
                        <a:rPr lang="cs-CZ" sz="2400">
                          <a:effectLst/>
                        </a:rPr>
                        <a:t>correr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procestovat, projet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6201201"/>
                  </a:ext>
                </a:extLst>
              </a:tr>
              <a:tr h="3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 dirty="0" err="1">
                          <a:effectLst/>
                        </a:rPr>
                        <a:t>ex</a:t>
                      </a:r>
                      <a:r>
                        <a:rPr lang="cs-CZ" sz="2400" dirty="0" err="1">
                          <a:effectLst/>
                        </a:rPr>
                        <a:t>tracção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vytrhnutí, těžba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u="sng">
                          <a:effectLst/>
                        </a:rPr>
                        <a:t>per</a:t>
                      </a:r>
                      <a:r>
                        <a:rPr lang="cs-CZ" sz="2400">
                          <a:effectLst/>
                        </a:rPr>
                        <a:t>furar </a:t>
                      </a:r>
                      <a:endParaRPr lang="cs-CZ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provrtat, děrovat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38297425"/>
                  </a:ext>
                </a:extLst>
              </a:tr>
            </a:tbl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71D66BF3-3164-4228-B666-B7801670A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41" y="3693253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516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KLÍČ</a:t>
            </a:r>
            <a:r>
              <a:rPr lang="cs-CZ" sz="7200" dirty="0"/>
              <a:t> 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1D66BF3-3164-4228-B666-B7801670A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41" y="3693253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130845F4-DE9D-4F93-A006-93B52E4B0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2419"/>
              </p:ext>
            </p:extLst>
          </p:nvPr>
        </p:nvGraphicFramePr>
        <p:xfrm>
          <a:off x="754940" y="2503960"/>
          <a:ext cx="7273444" cy="3373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361">
                  <a:extLst>
                    <a:ext uri="{9D8B030D-6E8A-4147-A177-3AD203B41FA5}">
                      <a16:colId xmlns:a16="http://schemas.microsoft.com/office/drawing/2014/main" val="83717709"/>
                    </a:ext>
                  </a:extLst>
                </a:gridCol>
                <a:gridCol w="1818361">
                  <a:extLst>
                    <a:ext uri="{9D8B030D-6E8A-4147-A177-3AD203B41FA5}">
                      <a16:colId xmlns:a16="http://schemas.microsoft.com/office/drawing/2014/main" val="2442606234"/>
                    </a:ext>
                  </a:extLst>
                </a:gridCol>
                <a:gridCol w="1818361">
                  <a:extLst>
                    <a:ext uri="{9D8B030D-6E8A-4147-A177-3AD203B41FA5}">
                      <a16:colId xmlns:a16="http://schemas.microsoft.com/office/drawing/2014/main" val="3596611370"/>
                    </a:ext>
                  </a:extLst>
                </a:gridCol>
                <a:gridCol w="1818361">
                  <a:extLst>
                    <a:ext uri="{9D8B030D-6E8A-4147-A177-3AD203B41FA5}">
                      <a16:colId xmlns:a16="http://schemas.microsoft.com/office/drawing/2014/main" val="1689824057"/>
                    </a:ext>
                  </a:extLst>
                </a:gridCol>
              </a:tblGrid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an</a:t>
                      </a:r>
                      <a:r>
                        <a:rPr lang="cs-CZ" sz="2000">
                          <a:effectLst/>
                        </a:rPr>
                        <a:t>arquista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anarchista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arc</a:t>
                      </a:r>
                      <a:r>
                        <a:rPr lang="cs-CZ" sz="2000">
                          <a:effectLst/>
                        </a:rPr>
                        <a:t>anjo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archanděl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08453522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</a:t>
                      </a:r>
                      <a:r>
                        <a:rPr lang="cs-CZ" sz="2000">
                          <a:effectLst/>
                        </a:rPr>
                        <a:t>teu / fem. ateia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ateista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di</a:t>
                      </a:r>
                      <a:r>
                        <a:rPr lang="cs-CZ" sz="2000">
                          <a:effectLst/>
                        </a:rPr>
                        <a:t>ocese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diocéze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29690833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antí</a:t>
                      </a:r>
                      <a:r>
                        <a:rPr lang="cs-CZ" sz="2000">
                          <a:effectLst/>
                        </a:rPr>
                        <a:t>poda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protinožec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sí</a:t>
                      </a:r>
                      <a:r>
                        <a:rPr lang="cs-CZ" sz="2000">
                          <a:effectLst/>
                        </a:rPr>
                        <a:t>laba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slabika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60668175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arce</a:t>
                      </a:r>
                      <a:r>
                        <a:rPr lang="cs-CZ" sz="2000">
                          <a:effectLst/>
                        </a:rPr>
                        <a:t>bispo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arcibiskup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hipo</a:t>
                      </a:r>
                      <a:r>
                        <a:rPr lang="cs-CZ" sz="2000">
                          <a:effectLst/>
                        </a:rPr>
                        <a:t>tensão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hypotenze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0874405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arqué</a:t>
                      </a:r>
                      <a:r>
                        <a:rPr lang="cs-CZ" sz="2000">
                          <a:effectLst/>
                        </a:rPr>
                        <a:t>tipo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archetyp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pró</a:t>
                      </a:r>
                      <a:r>
                        <a:rPr lang="cs-CZ" sz="2000">
                          <a:effectLst/>
                        </a:rPr>
                        <a:t>logo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předmluva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58515792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 err="1">
                          <a:effectLst/>
                        </a:rPr>
                        <a:t>perí</a:t>
                      </a:r>
                      <a:r>
                        <a:rPr lang="cs-CZ" sz="2000" dirty="0" err="1">
                          <a:effectLst/>
                        </a:rPr>
                        <a:t>frase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perifráze, opis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sim</a:t>
                      </a:r>
                      <a:r>
                        <a:rPr lang="cs-CZ" sz="2000">
                          <a:effectLst/>
                        </a:rPr>
                        <a:t>patia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sympatie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26305715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êx</a:t>
                      </a:r>
                      <a:r>
                        <a:rPr lang="cs-CZ" sz="2000">
                          <a:effectLst/>
                        </a:rPr>
                        <a:t>odo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exodus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pro</a:t>
                      </a:r>
                      <a:r>
                        <a:rPr lang="cs-CZ" sz="2000">
                          <a:effectLst/>
                        </a:rPr>
                        <a:t>gnóstico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prognóza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89596176"/>
                  </a:ext>
                </a:extLst>
              </a:tr>
              <a:tr h="421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dia</a:t>
                      </a:r>
                      <a:r>
                        <a:rPr lang="cs-CZ" sz="2000">
                          <a:effectLst/>
                        </a:rPr>
                        <a:t>gnóstico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diagnóza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sin</a:t>
                      </a:r>
                      <a:r>
                        <a:rPr lang="cs-CZ" sz="2000">
                          <a:effectLst/>
                        </a:rPr>
                        <a:t>fonia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symfonie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9557485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A313AA04-E69C-4EC7-A791-06A79EF9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560691"/>
            <a:ext cx="7992888" cy="8002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Vytvoř slova odvozená  prefixy latinského původu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a-, anti-,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arce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arque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peri-, e-,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arc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di, si-, </a:t>
            </a:r>
            <a:r>
              <a:rPr kumimoji="0" lang="cs-CZ" altLang="cs-CZ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hipo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-, pro-, sim-, sin-.</a:t>
            </a: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203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4. Vytvoř augmentativa od následujících slov.</a:t>
            </a:r>
            <a:r>
              <a:rPr lang="cs-CZ" i="1" dirty="0"/>
              <a:t> </a:t>
            </a:r>
            <a:r>
              <a:rPr lang="cs-CZ" i="1" dirty="0" err="1"/>
              <a:t>rico</a:t>
            </a:r>
            <a:r>
              <a:rPr lang="cs-CZ" i="1" dirty="0"/>
              <a:t>→ </a:t>
            </a:r>
            <a:r>
              <a:rPr lang="cs-CZ" i="1" dirty="0" err="1"/>
              <a:t>ricaço</a:t>
            </a:r>
            <a:r>
              <a:rPr lang="cs-CZ" i="1" dirty="0"/>
              <a:t>, </a:t>
            </a:r>
            <a:r>
              <a:rPr lang="cs-CZ" i="1" dirty="0" err="1"/>
              <a:t>sábio</a:t>
            </a:r>
            <a:r>
              <a:rPr lang="cs-CZ" i="1" dirty="0"/>
              <a:t>→ </a:t>
            </a:r>
            <a:r>
              <a:rPr lang="cs-CZ" i="1" dirty="0" err="1"/>
              <a:t>sabichão</a:t>
            </a:r>
            <a:r>
              <a:rPr lang="cs-CZ" i="1" dirty="0"/>
              <a:t>, </a:t>
            </a:r>
            <a:r>
              <a:rPr lang="cs-CZ" i="1" dirty="0" err="1"/>
              <a:t>barba</a:t>
            </a:r>
            <a:r>
              <a:rPr lang="cs-CZ" i="1" dirty="0"/>
              <a:t>→ </a:t>
            </a:r>
            <a:r>
              <a:rPr lang="cs-CZ" i="1" dirty="0" err="1"/>
              <a:t>barbaça</a:t>
            </a:r>
            <a:r>
              <a:rPr lang="cs-CZ" i="1" dirty="0"/>
              <a:t>, animal→ </a:t>
            </a:r>
            <a:r>
              <a:rPr lang="cs-CZ" i="1" dirty="0" err="1"/>
              <a:t>animalaço</a:t>
            </a:r>
            <a:r>
              <a:rPr lang="cs-CZ" i="1" dirty="0"/>
              <a:t>, </a:t>
            </a:r>
            <a:r>
              <a:rPr lang="cs-CZ" i="1" dirty="0" err="1"/>
              <a:t>boca</a:t>
            </a:r>
            <a:r>
              <a:rPr lang="cs-CZ" i="1" dirty="0"/>
              <a:t>→ </a:t>
            </a:r>
            <a:r>
              <a:rPr lang="cs-CZ" i="1" dirty="0" err="1"/>
              <a:t>bocarra</a:t>
            </a:r>
            <a:r>
              <a:rPr lang="cs-CZ" i="1" dirty="0"/>
              <a:t>, </a:t>
            </a:r>
            <a:r>
              <a:rPr lang="cs-CZ" i="1" dirty="0" err="1"/>
              <a:t>cabeça</a:t>
            </a:r>
            <a:r>
              <a:rPr lang="cs-CZ" i="1" dirty="0"/>
              <a:t>→ </a:t>
            </a:r>
            <a:r>
              <a:rPr lang="cs-CZ" i="1" dirty="0" err="1"/>
              <a:t>cabeçorra</a:t>
            </a:r>
            <a:r>
              <a:rPr lang="cs-CZ" i="1" dirty="0"/>
              <a:t>, </a:t>
            </a:r>
            <a:r>
              <a:rPr lang="cs-CZ" i="1" dirty="0" err="1"/>
              <a:t>médico</a:t>
            </a:r>
            <a:r>
              <a:rPr lang="cs-CZ" i="1" dirty="0"/>
              <a:t>→ </a:t>
            </a:r>
            <a:r>
              <a:rPr lang="cs-CZ" i="1" dirty="0" err="1"/>
              <a:t>medicastro</a:t>
            </a:r>
            <a:r>
              <a:rPr lang="cs-CZ" i="1" dirty="0"/>
              <a:t>,  poeta→ </a:t>
            </a:r>
            <a:r>
              <a:rPr lang="cs-CZ" i="1" dirty="0" err="1"/>
              <a:t>poetastro</a:t>
            </a:r>
            <a:r>
              <a:rPr lang="cs-CZ" i="1" dirty="0"/>
              <a:t>, </a:t>
            </a:r>
            <a:r>
              <a:rPr lang="cs-CZ" i="1" dirty="0" err="1"/>
              <a:t>lobo</a:t>
            </a:r>
            <a:r>
              <a:rPr lang="cs-CZ" i="1" dirty="0"/>
              <a:t>→ </a:t>
            </a:r>
            <a:r>
              <a:rPr lang="cs-CZ" i="1" dirty="0" err="1"/>
              <a:t>lobaz</a:t>
            </a:r>
            <a:r>
              <a:rPr lang="cs-CZ" i="1" dirty="0"/>
              <a:t>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2469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5. Vytvoř deminutiva od následujících slov: </a:t>
            </a:r>
            <a:r>
              <a:rPr lang="cs-CZ" i="1" dirty="0"/>
              <a:t>  </a:t>
            </a:r>
            <a:r>
              <a:rPr lang="cs-CZ" i="1" dirty="0" err="1"/>
              <a:t>víbora</a:t>
            </a:r>
            <a:r>
              <a:rPr lang="cs-CZ" i="1" dirty="0"/>
              <a:t> → </a:t>
            </a:r>
            <a:r>
              <a:rPr lang="cs-CZ" i="1" dirty="0" err="1"/>
              <a:t>víborazinha</a:t>
            </a:r>
            <a:r>
              <a:rPr lang="cs-CZ" i="1" dirty="0"/>
              <a:t>; </a:t>
            </a:r>
            <a:r>
              <a:rPr lang="cs-CZ" i="1" dirty="0" err="1"/>
              <a:t>homem</a:t>
            </a:r>
            <a:r>
              <a:rPr lang="cs-CZ" i="1" dirty="0"/>
              <a:t>  →  </a:t>
            </a:r>
            <a:r>
              <a:rPr lang="cs-CZ" i="1" dirty="0" err="1"/>
              <a:t>homenzinho</a:t>
            </a:r>
            <a:r>
              <a:rPr lang="cs-CZ" i="1" dirty="0"/>
              <a:t>,</a:t>
            </a:r>
            <a:r>
              <a:rPr lang="cs-CZ" dirty="0"/>
              <a:t>  </a:t>
            </a:r>
            <a:r>
              <a:rPr lang="cs-CZ" i="1" dirty="0"/>
              <a:t>livro  →  </a:t>
            </a:r>
            <a:r>
              <a:rPr lang="cs-CZ" i="1" dirty="0" err="1"/>
              <a:t>livrinho</a:t>
            </a:r>
            <a:r>
              <a:rPr lang="cs-CZ" i="1" dirty="0"/>
              <a:t> → </a:t>
            </a:r>
            <a:r>
              <a:rPr lang="cs-CZ" i="1" dirty="0" err="1"/>
              <a:t>livrozinho</a:t>
            </a:r>
            <a:r>
              <a:rPr lang="cs-CZ" i="1" dirty="0"/>
              <a:t>, </a:t>
            </a:r>
            <a:r>
              <a:rPr lang="cs-CZ" i="1" dirty="0" err="1"/>
              <a:t>cadeira</a:t>
            </a:r>
            <a:r>
              <a:rPr lang="cs-CZ" i="1" dirty="0"/>
              <a:t>→ </a:t>
            </a:r>
            <a:r>
              <a:rPr lang="cs-CZ" i="1" dirty="0" err="1"/>
              <a:t>cadeirinha</a:t>
            </a:r>
            <a:r>
              <a:rPr lang="cs-CZ" i="1" dirty="0"/>
              <a:t> → </a:t>
            </a:r>
            <a:r>
              <a:rPr lang="cs-CZ" i="1" dirty="0" err="1"/>
              <a:t>cadeirazinha</a:t>
            </a:r>
            <a:r>
              <a:rPr lang="cs-CZ" i="1" dirty="0"/>
              <a:t>, </a:t>
            </a:r>
            <a:r>
              <a:rPr lang="cs-CZ" i="1" dirty="0" err="1"/>
              <a:t>percurso</a:t>
            </a:r>
            <a:r>
              <a:rPr lang="cs-CZ" i="1" dirty="0"/>
              <a:t> → </a:t>
            </a:r>
            <a:r>
              <a:rPr lang="cs-CZ" i="1" dirty="0" err="1"/>
              <a:t>percursozinho</a:t>
            </a:r>
            <a:r>
              <a:rPr lang="cs-CZ" i="1" dirty="0"/>
              <a:t> → </a:t>
            </a:r>
            <a:r>
              <a:rPr lang="cs-CZ" i="1" dirty="0" err="1"/>
              <a:t>percursinh</a:t>
            </a:r>
            <a:r>
              <a:rPr lang="cs-CZ" i="1" dirty="0"/>
              <a:t>, </a:t>
            </a:r>
            <a:r>
              <a:rPr lang="cs-CZ" i="1" dirty="0" err="1"/>
              <a:t>rendimento</a:t>
            </a:r>
            <a:r>
              <a:rPr lang="cs-CZ" i="1" dirty="0"/>
              <a:t> → </a:t>
            </a:r>
            <a:r>
              <a:rPr lang="cs-CZ" i="1" dirty="0" err="1"/>
              <a:t>rendimentozinho</a:t>
            </a:r>
            <a:r>
              <a:rPr lang="cs-CZ" i="1" dirty="0"/>
              <a:t> → </a:t>
            </a:r>
            <a:r>
              <a:rPr lang="cs-CZ" i="1" dirty="0" err="1"/>
              <a:t>rendimentinho</a:t>
            </a:r>
            <a:r>
              <a:rPr lang="cs-CZ" i="1" dirty="0"/>
              <a:t>, </a:t>
            </a:r>
            <a:r>
              <a:rPr lang="cs-CZ" i="1" dirty="0" err="1"/>
              <a:t>barba</a:t>
            </a:r>
            <a:r>
              <a:rPr lang="cs-CZ" i="1" dirty="0"/>
              <a:t>→  </a:t>
            </a:r>
            <a:r>
              <a:rPr lang="cs-CZ" i="1" dirty="0" err="1"/>
              <a:t>barbicha</a:t>
            </a:r>
            <a:r>
              <a:rPr lang="cs-CZ" i="1" dirty="0"/>
              <a:t>   </a:t>
            </a:r>
            <a:r>
              <a:rPr lang="cs-CZ" i="1" dirty="0" err="1"/>
              <a:t>verso→verseto</a:t>
            </a:r>
            <a:r>
              <a:rPr lang="cs-CZ" i="1" dirty="0"/>
              <a:t>  </a:t>
            </a:r>
            <a:r>
              <a:rPr lang="cs-CZ" i="1" dirty="0" err="1"/>
              <a:t>velho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 err="1"/>
              <a:t>velhote;filho</a:t>
            </a:r>
            <a:r>
              <a:rPr lang="cs-CZ" i="1" dirty="0"/>
              <a:t> → </a:t>
            </a:r>
            <a:r>
              <a:rPr lang="cs-CZ" i="1" dirty="0" err="1"/>
              <a:t>filhote</a:t>
            </a:r>
            <a:r>
              <a:rPr lang="cs-CZ" i="1" dirty="0"/>
              <a:t>; </a:t>
            </a:r>
            <a:r>
              <a:rPr lang="cs-CZ" i="1" dirty="0" err="1"/>
              <a:t>lebre</a:t>
            </a:r>
            <a:r>
              <a:rPr lang="cs-CZ" i="1" dirty="0"/>
              <a:t> </a:t>
            </a:r>
            <a:r>
              <a:rPr lang="cs-CZ" dirty="0"/>
              <a:t> →</a:t>
            </a:r>
            <a:r>
              <a:rPr lang="cs-CZ" i="1" dirty="0"/>
              <a:t> </a:t>
            </a:r>
            <a:r>
              <a:rPr lang="cs-CZ" i="1" dirty="0" err="1"/>
              <a:t>lebrote</a:t>
            </a:r>
            <a:r>
              <a:rPr lang="cs-CZ" i="1" dirty="0"/>
              <a:t>, </a:t>
            </a:r>
            <a:r>
              <a:rPr lang="cs-CZ" i="1" dirty="0" err="1"/>
              <a:t>beber</a:t>
            </a:r>
            <a:r>
              <a:rPr lang="cs-CZ" dirty="0"/>
              <a:t> → </a:t>
            </a:r>
            <a:r>
              <a:rPr lang="cs-CZ" i="1" dirty="0" err="1"/>
              <a:t>bebericar</a:t>
            </a:r>
            <a:r>
              <a:rPr lang="cs-CZ" i="1" dirty="0"/>
              <a:t>, </a:t>
            </a:r>
            <a:r>
              <a:rPr lang="cs-CZ" i="1" dirty="0" err="1"/>
              <a:t>dormir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dormitar</a:t>
            </a:r>
            <a:r>
              <a:rPr lang="cs-CZ" i="1" dirty="0"/>
              <a:t>; </a:t>
            </a:r>
            <a:r>
              <a:rPr lang="cs-CZ" i="1" dirty="0" err="1"/>
              <a:t>saltar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saltitar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7420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 Vytvoř knižní deminutiva:  </a:t>
            </a:r>
            <a:r>
              <a:rPr lang="cs-CZ" i="1" dirty="0" err="1"/>
              <a:t>corpo</a:t>
            </a:r>
            <a:r>
              <a:rPr lang="cs-CZ" i="1" dirty="0"/>
              <a:t>→	</a:t>
            </a:r>
            <a:r>
              <a:rPr lang="cs-CZ" i="1" dirty="0" err="1"/>
              <a:t>corpúsculo</a:t>
            </a:r>
            <a:r>
              <a:rPr lang="cs-CZ" i="1" dirty="0"/>
              <a:t> , </a:t>
            </a:r>
            <a:r>
              <a:rPr lang="cs-CZ" i="1" dirty="0" err="1"/>
              <a:t>febre</a:t>
            </a:r>
            <a:r>
              <a:rPr lang="cs-CZ" i="1" dirty="0"/>
              <a:t> → </a:t>
            </a:r>
            <a:r>
              <a:rPr lang="cs-CZ" i="1" dirty="0" err="1"/>
              <a:t>febrícula</a:t>
            </a:r>
            <a:r>
              <a:rPr lang="cs-CZ" i="1" dirty="0"/>
              <a:t>, </a:t>
            </a:r>
            <a:r>
              <a:rPr lang="cs-CZ" i="1" dirty="0" err="1"/>
              <a:t>globo</a:t>
            </a:r>
            <a:r>
              <a:rPr lang="cs-CZ" i="1" dirty="0"/>
              <a:t> → </a:t>
            </a:r>
            <a:r>
              <a:rPr lang="cs-CZ" i="1" dirty="0" err="1"/>
              <a:t>glóbulo</a:t>
            </a:r>
            <a:r>
              <a:rPr lang="cs-CZ" i="1" dirty="0"/>
              <a:t>, </a:t>
            </a:r>
            <a:r>
              <a:rPr lang="cs-CZ" i="1" dirty="0" err="1"/>
              <a:t>gota</a:t>
            </a:r>
            <a:r>
              <a:rPr lang="cs-CZ" i="1" dirty="0"/>
              <a:t> → </a:t>
            </a:r>
            <a:r>
              <a:rPr lang="cs-CZ" i="1" dirty="0" err="1"/>
              <a:t>gotícula</a:t>
            </a:r>
            <a:r>
              <a:rPr lang="cs-CZ" i="1" dirty="0"/>
              <a:t>, </a:t>
            </a:r>
            <a:r>
              <a:rPr lang="cs-CZ" i="1" dirty="0" err="1"/>
              <a:t>grão</a:t>
            </a:r>
            <a:r>
              <a:rPr lang="cs-CZ" i="1" dirty="0"/>
              <a:t> → </a:t>
            </a:r>
            <a:r>
              <a:rPr lang="cs-CZ" i="1" dirty="0" err="1"/>
              <a:t>grânulo</a:t>
            </a:r>
            <a:r>
              <a:rPr lang="cs-CZ" i="1" dirty="0"/>
              <a:t>, parte → </a:t>
            </a:r>
            <a:r>
              <a:rPr lang="cs-CZ" i="1" dirty="0" err="1"/>
              <a:t>partícula</a:t>
            </a:r>
            <a:r>
              <a:rPr lang="cs-CZ" i="1" dirty="0"/>
              <a:t>, </a:t>
            </a:r>
            <a:r>
              <a:rPr lang="cs-CZ" i="1" dirty="0" err="1"/>
              <a:t>verso</a:t>
            </a:r>
            <a:r>
              <a:rPr lang="cs-CZ" i="1" dirty="0"/>
              <a:t> →</a:t>
            </a:r>
            <a:r>
              <a:rPr lang="cs-CZ" i="1" dirty="0" err="1"/>
              <a:t>versículo</a:t>
            </a:r>
            <a:r>
              <a:rPr lang="cs-CZ" i="1" dirty="0"/>
              <a:t>.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8470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7. Vytvoř hromadná podstatná jména od: </a:t>
            </a:r>
            <a:r>
              <a:rPr lang="cs-CZ" dirty="0" err="1"/>
              <a:t>boi</a:t>
            </a:r>
            <a:r>
              <a:rPr lang="cs-CZ" i="1" dirty="0" err="1"/>
              <a:t>→boiada</a:t>
            </a:r>
            <a:r>
              <a:rPr lang="cs-CZ" dirty="0"/>
              <a:t>, </a:t>
            </a:r>
            <a:r>
              <a:rPr lang="cs-CZ" dirty="0" err="1"/>
              <a:t>papel</a:t>
            </a:r>
            <a:r>
              <a:rPr lang="cs-CZ" i="1" dirty="0" err="1"/>
              <a:t>→papelada</a:t>
            </a:r>
            <a:r>
              <a:rPr lang="cs-CZ" dirty="0"/>
              <a:t>, </a:t>
            </a:r>
            <a:r>
              <a:rPr lang="cs-CZ" dirty="0" err="1"/>
              <a:t>folha</a:t>
            </a:r>
            <a:r>
              <a:rPr lang="cs-CZ" i="1" dirty="0" err="1"/>
              <a:t>→folhagem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8599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8. vytvoř podstatná jména od přídavných jmen: </a:t>
            </a:r>
            <a:r>
              <a:rPr lang="cs-CZ" dirty="0" err="1"/>
              <a:t>cruel</a:t>
            </a:r>
            <a:r>
              <a:rPr lang="cs-CZ" dirty="0"/>
              <a:t>,</a:t>
            </a:r>
            <a:r>
              <a:rPr lang="cs-CZ" i="1" dirty="0"/>
              <a:t> → </a:t>
            </a:r>
            <a:r>
              <a:rPr lang="cs-CZ" i="1" dirty="0" err="1"/>
              <a:t>crueldade</a:t>
            </a:r>
            <a:r>
              <a:rPr lang="cs-CZ" i="1" dirty="0"/>
              <a:t>, </a:t>
            </a:r>
            <a:r>
              <a:rPr lang="cs-CZ" i="1" dirty="0" err="1"/>
              <a:t>digno→dignidade</a:t>
            </a:r>
            <a:r>
              <a:rPr lang="cs-CZ" i="1" dirty="0"/>
              <a:t>, </a:t>
            </a:r>
            <a:r>
              <a:rPr lang="cs-CZ" i="1" dirty="0" err="1"/>
              <a:t>belo→beleza</a:t>
            </a:r>
            <a:r>
              <a:rPr lang="cs-CZ" i="1" dirty="0"/>
              <a:t>, </a:t>
            </a:r>
            <a:r>
              <a:rPr lang="cs-CZ" i="1" dirty="0" err="1"/>
              <a:t>feliz</a:t>
            </a:r>
            <a:r>
              <a:rPr lang="cs-CZ" i="1" dirty="0"/>
              <a:t>-→</a:t>
            </a:r>
            <a:r>
              <a:rPr lang="cs-CZ" i="1" dirty="0" err="1"/>
              <a:t>felicidade</a:t>
            </a:r>
            <a:r>
              <a:rPr lang="cs-CZ" i="1" dirty="0"/>
              <a:t>, </a:t>
            </a:r>
            <a:r>
              <a:rPr lang="cs-CZ" i="1" dirty="0" err="1"/>
              <a:t>rico→riqueza</a:t>
            </a:r>
            <a:r>
              <a:rPr lang="cs-CZ" i="1" dirty="0"/>
              <a:t>, </a:t>
            </a:r>
            <a:r>
              <a:rPr lang="cs-CZ" i="1" dirty="0" err="1"/>
              <a:t>amargo→amargura</a:t>
            </a:r>
            <a:r>
              <a:rPr lang="cs-CZ" i="1" dirty="0"/>
              <a:t>, </a:t>
            </a:r>
            <a:r>
              <a:rPr lang="cs-CZ" i="1" dirty="0" err="1"/>
              <a:t>grato→gratidão</a:t>
            </a:r>
            <a:r>
              <a:rPr lang="cs-CZ" i="1" dirty="0"/>
              <a:t>, </a:t>
            </a:r>
            <a:r>
              <a:rPr lang="cs-CZ" i="1" dirty="0" err="1"/>
              <a:t>velho→velhice</a:t>
            </a:r>
            <a:r>
              <a:rPr lang="cs-CZ" i="1" dirty="0"/>
              <a:t>, </a:t>
            </a:r>
            <a:r>
              <a:rPr lang="cs-CZ" i="1" dirty="0" err="1"/>
              <a:t>amável</a:t>
            </a:r>
            <a:r>
              <a:rPr lang="cs-CZ" i="1" dirty="0"/>
              <a:t> → </a:t>
            </a:r>
            <a:r>
              <a:rPr lang="cs-CZ" i="1" dirty="0" err="1"/>
              <a:t>amabilidade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8079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9. </a:t>
            </a:r>
            <a:r>
              <a:rPr lang="cs-CZ" dirty="0"/>
              <a:t>Vytvoř název národnosti či původu od následujících zeměpisných názvů:</a:t>
            </a:r>
            <a:r>
              <a:rPr lang="cs-CZ" i="1" dirty="0"/>
              <a:t> </a:t>
            </a:r>
            <a:r>
              <a:rPr lang="cs-CZ" i="1" dirty="0" err="1"/>
              <a:t>Braga</a:t>
            </a:r>
            <a:r>
              <a:rPr lang="cs-CZ" b="1" dirty="0"/>
              <a:t> </a:t>
            </a:r>
            <a:r>
              <a:rPr lang="cs-CZ" i="1" dirty="0"/>
              <a:t>→</a:t>
            </a:r>
            <a:r>
              <a:rPr lang="cs-CZ" i="1" dirty="0" err="1"/>
              <a:t>braguense</a:t>
            </a:r>
            <a:r>
              <a:rPr lang="cs-CZ" i="1" dirty="0"/>
              <a:t>, </a:t>
            </a:r>
            <a:r>
              <a:rPr lang="cs-CZ" i="1" dirty="0" err="1"/>
              <a:t>Lisboa</a:t>
            </a:r>
            <a:r>
              <a:rPr lang="cs-CZ" i="1" dirty="0"/>
              <a:t> → </a:t>
            </a:r>
            <a:r>
              <a:rPr lang="cs-CZ" i="1" dirty="0" err="1"/>
              <a:t>lisboeta</a:t>
            </a:r>
            <a:r>
              <a:rPr lang="cs-CZ" i="1" dirty="0"/>
              <a:t>, </a:t>
            </a:r>
            <a:r>
              <a:rPr lang="cs-CZ" i="1" dirty="0" err="1"/>
              <a:t>Brasil</a:t>
            </a:r>
            <a:r>
              <a:rPr lang="cs-CZ" i="1" dirty="0"/>
              <a:t> → </a:t>
            </a:r>
            <a:r>
              <a:rPr lang="cs-CZ" i="1" dirty="0" err="1"/>
              <a:t>brasileiro</a:t>
            </a:r>
            <a:r>
              <a:rPr lang="cs-CZ" i="1" dirty="0"/>
              <a:t>, Portugal→ </a:t>
            </a:r>
            <a:r>
              <a:rPr lang="cs-CZ" i="1" dirty="0" err="1"/>
              <a:t>português</a:t>
            </a:r>
            <a:r>
              <a:rPr lang="cs-CZ" i="1" dirty="0"/>
              <a:t>, </a:t>
            </a:r>
            <a:r>
              <a:rPr lang="cs-CZ" i="1" dirty="0" err="1"/>
              <a:t>Alemanha→alemã</a:t>
            </a:r>
            <a:r>
              <a:rPr lang="cs-CZ" i="1" dirty="0"/>
              <a:t>, </a:t>
            </a:r>
            <a:r>
              <a:rPr lang="cs-CZ" i="1" dirty="0" err="1"/>
              <a:t>Canadá-canadense</a:t>
            </a:r>
            <a:r>
              <a:rPr lang="cs-CZ" i="1" dirty="0"/>
              <a:t>,, Europa →</a:t>
            </a:r>
            <a:r>
              <a:rPr lang="cs-CZ" i="1" dirty="0" err="1"/>
              <a:t>europeu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60093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8846B-C569-47BA-A67D-70C6C4FD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6852D-50A7-4448-A5DD-88362CF2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i="1" dirty="0"/>
              <a:t> </a:t>
            </a:r>
            <a:r>
              <a:rPr lang="cs-CZ" dirty="0"/>
              <a:t>10. Vytvoř </a:t>
            </a:r>
            <a:r>
              <a:rPr lang="cs-CZ" dirty="0" err="1"/>
              <a:t>parasynteticky</a:t>
            </a:r>
            <a:r>
              <a:rPr lang="cs-CZ" dirty="0"/>
              <a:t> odvozená slova od: </a:t>
            </a:r>
            <a:r>
              <a:rPr lang="cs-CZ" i="1" dirty="0" err="1"/>
              <a:t>alma→desalmado</a:t>
            </a:r>
            <a:r>
              <a:rPr lang="cs-CZ" i="1" dirty="0"/>
              <a:t>, </a:t>
            </a:r>
            <a:r>
              <a:rPr lang="cs-CZ" i="1" dirty="0" err="1"/>
              <a:t>pátria→repatriar</a:t>
            </a:r>
            <a:r>
              <a:rPr lang="cs-CZ" i="1" dirty="0"/>
              <a:t>, </a:t>
            </a:r>
            <a:r>
              <a:rPr lang="cs-CZ" i="1" dirty="0" err="1"/>
              <a:t>repatriação</a:t>
            </a:r>
            <a:r>
              <a:rPr lang="cs-CZ" i="1" dirty="0"/>
              <a:t>, </a:t>
            </a:r>
            <a:r>
              <a:rPr lang="cs-CZ" i="1" dirty="0" err="1"/>
              <a:t>manhã→amanhecer</a:t>
            </a:r>
            <a:r>
              <a:rPr lang="cs-CZ" i="1" dirty="0"/>
              <a:t>, </a:t>
            </a:r>
            <a:r>
              <a:rPr lang="cs-CZ" i="1" dirty="0" err="1"/>
              <a:t>noite→anoitecer</a:t>
            </a:r>
            <a:r>
              <a:rPr lang="cs-CZ" i="1" dirty="0"/>
              <a:t>, </a:t>
            </a:r>
            <a:r>
              <a:rPr lang="cs-CZ" i="1" dirty="0" err="1"/>
              <a:t>velho→envelhecer</a:t>
            </a:r>
            <a:r>
              <a:rPr lang="cs-CZ" i="1" dirty="0"/>
              <a:t>, </a:t>
            </a:r>
            <a:r>
              <a:rPr lang="cs-CZ" i="1" dirty="0" err="1"/>
              <a:t>jovem-rejuvenescer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27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PREFIXNÍ </a:t>
            </a:r>
            <a:r>
              <a:rPr lang="cs-CZ" b="1" dirty="0" err="1"/>
              <a:t>DERIVAC</a:t>
            </a:r>
            <a:r>
              <a:rPr lang="pt-PT" b="1" dirty="0"/>
              <a:t>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Odvozování pomocí přípon neboli tzv. </a:t>
            </a:r>
            <a:r>
              <a:rPr lang="cs-CZ" b="1" i="1" dirty="0"/>
              <a:t>prefixní derivace</a:t>
            </a:r>
            <a:r>
              <a:rPr lang="cs-CZ" dirty="0"/>
              <a:t> spočívá v použití předpony, která se staví před základní slovo </a:t>
            </a:r>
            <a:r>
              <a:rPr lang="cs-CZ" b="1" dirty="0"/>
              <a:t>[</a:t>
            </a:r>
            <a:r>
              <a:rPr lang="cs-CZ" b="1" dirty="0" err="1"/>
              <a:t>aR</a:t>
            </a:r>
            <a:r>
              <a:rPr lang="cs-CZ" b="1" dirty="0"/>
              <a:t>]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011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PREFIXNÍ 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PŘEDPONY</a:t>
            </a:r>
          </a:p>
          <a:p>
            <a:pPr marL="0" indent="0">
              <a:buNone/>
            </a:pPr>
            <a:r>
              <a:rPr lang="cs-CZ" dirty="0"/>
              <a:t> 	-ŘECKÉ</a:t>
            </a:r>
          </a:p>
          <a:p>
            <a:pPr marL="0" indent="0">
              <a:buNone/>
            </a:pPr>
            <a:r>
              <a:rPr lang="cs-CZ" dirty="0"/>
              <a:t>	-LATINSKÉ</a:t>
            </a:r>
          </a:p>
        </p:txBody>
      </p:sp>
    </p:spTree>
    <p:extLst>
      <p:ext uri="{BB962C8B-B14F-4D97-AF65-F5344CB8AC3E}">
        <p14:creationId xmlns:p14="http://schemas.microsoft.com/office/powerpoint/2010/main" val="108352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ŘECKÉ PŘEDPONY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95275"/>
              </p:ext>
            </p:extLst>
          </p:nvPr>
        </p:nvGraphicFramePr>
        <p:xfrm>
          <a:off x="323528" y="1340770"/>
          <a:ext cx="8496944" cy="5307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 err="1">
                          <a:effectLst/>
                        </a:rPr>
                        <a:t>an</a:t>
                      </a:r>
                      <a:r>
                        <a:rPr lang="cs-CZ" sz="2000" dirty="0" err="1">
                          <a:effectLst/>
                        </a:rPr>
                        <a:t>arquista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anarchista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arc</a:t>
                      </a:r>
                      <a:r>
                        <a:rPr lang="cs-CZ" sz="2000">
                          <a:effectLst/>
                        </a:rPr>
                        <a:t>anjo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archanděl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</a:t>
                      </a:r>
                      <a:r>
                        <a:rPr lang="cs-CZ" sz="2000">
                          <a:effectLst/>
                        </a:rPr>
                        <a:t>teu / fem. ateia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ateista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di</a:t>
                      </a:r>
                      <a:r>
                        <a:rPr lang="cs-CZ" sz="2000">
                          <a:effectLst/>
                        </a:rPr>
                        <a:t>ocese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diocéze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aná</a:t>
                      </a:r>
                      <a:r>
                        <a:rPr lang="cs-CZ" sz="2000">
                          <a:effectLst/>
                        </a:rPr>
                        <a:t>fora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anafora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dis</a:t>
                      </a:r>
                      <a:r>
                        <a:rPr lang="cs-CZ" sz="2000">
                          <a:effectLst/>
                        </a:rPr>
                        <a:t>pneia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dušnost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 err="1">
                          <a:effectLst/>
                        </a:rPr>
                        <a:t>anfí</a:t>
                      </a:r>
                      <a:r>
                        <a:rPr lang="cs-CZ" sz="2000" dirty="0" err="1">
                          <a:effectLst/>
                        </a:rPr>
                        <a:t>bio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obojživelník 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ec</a:t>
                      </a:r>
                      <a:r>
                        <a:rPr lang="cs-CZ" sz="2000">
                          <a:effectLst/>
                        </a:rPr>
                        <a:t>lipse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zatmění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anfi</a:t>
                      </a:r>
                      <a:r>
                        <a:rPr lang="cs-CZ" sz="2000">
                          <a:effectLst/>
                        </a:rPr>
                        <a:t>teatro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amfiteátr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en</a:t>
                      </a:r>
                      <a:r>
                        <a:rPr lang="cs-CZ" sz="2000">
                          <a:effectLst/>
                        </a:rPr>
                        <a:t>céfalo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mozek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antí</a:t>
                      </a:r>
                      <a:r>
                        <a:rPr lang="cs-CZ" sz="2000">
                          <a:effectLst/>
                        </a:rPr>
                        <a:t>poda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protinožec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sí</a:t>
                      </a:r>
                      <a:r>
                        <a:rPr lang="cs-CZ" sz="2000">
                          <a:effectLst/>
                        </a:rPr>
                        <a:t>laba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slabika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apo</a:t>
                      </a:r>
                      <a:r>
                        <a:rPr lang="cs-CZ" sz="2000">
                          <a:effectLst/>
                        </a:rPr>
                        <a:t>geu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vrchol, vyvrcholení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</a:t>
                      </a:r>
                      <a:r>
                        <a:rPr lang="cs-CZ" sz="2000" u="sng">
                          <a:effectLst/>
                        </a:rPr>
                        <a:t>v</a:t>
                      </a:r>
                      <a:r>
                        <a:rPr lang="cs-CZ" sz="2000">
                          <a:effectLst/>
                        </a:rPr>
                        <a:t>angelho 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evangelium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apó</a:t>
                      </a:r>
                      <a:r>
                        <a:rPr lang="cs-CZ" sz="2000">
                          <a:effectLst/>
                        </a:rPr>
                        <a:t>stata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odpadlík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hiper</a:t>
                      </a:r>
                      <a:r>
                        <a:rPr lang="cs-CZ" sz="2000">
                          <a:effectLst/>
                        </a:rPr>
                        <a:t>actividade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hyperaktivita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arce</a:t>
                      </a:r>
                      <a:r>
                        <a:rPr lang="cs-CZ" sz="2000">
                          <a:effectLst/>
                        </a:rPr>
                        <a:t>bispo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arcibiskup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hipo</a:t>
                      </a:r>
                      <a:r>
                        <a:rPr lang="cs-CZ" sz="2000">
                          <a:effectLst/>
                        </a:rPr>
                        <a:t>tensão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hypotenze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arqué</a:t>
                      </a:r>
                      <a:r>
                        <a:rPr lang="cs-CZ" sz="2000">
                          <a:effectLst/>
                        </a:rPr>
                        <a:t>tipo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archetyp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pró</a:t>
                      </a:r>
                      <a:r>
                        <a:rPr lang="cs-CZ" sz="2000">
                          <a:effectLst/>
                        </a:rPr>
                        <a:t>logo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předmluva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perí</a:t>
                      </a:r>
                      <a:r>
                        <a:rPr lang="cs-CZ" sz="2000">
                          <a:effectLst/>
                        </a:rPr>
                        <a:t>frase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perifráze, opis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sim</a:t>
                      </a:r>
                      <a:r>
                        <a:rPr lang="cs-CZ" sz="2000">
                          <a:effectLst/>
                        </a:rPr>
                        <a:t>patia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sympatie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êx</a:t>
                      </a:r>
                      <a:r>
                        <a:rPr lang="cs-CZ" sz="2000">
                          <a:effectLst/>
                        </a:rPr>
                        <a:t>odo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exodus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pro</a:t>
                      </a:r>
                      <a:r>
                        <a:rPr lang="cs-CZ" sz="2000">
                          <a:effectLst/>
                        </a:rPr>
                        <a:t>gnóstico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prognóza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dia</a:t>
                      </a:r>
                      <a:r>
                        <a:rPr lang="cs-CZ" sz="2000">
                          <a:effectLst/>
                        </a:rPr>
                        <a:t>gnóstico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diagnóza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u="sng">
                          <a:effectLst/>
                        </a:rPr>
                        <a:t>sin</a:t>
                      </a:r>
                      <a:r>
                        <a:rPr lang="cs-CZ" sz="2000">
                          <a:effectLst/>
                        </a:rPr>
                        <a:t>fonia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symfonie 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89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cs-CZ" dirty="0"/>
              <a:t>LATINSKÉ PŘEDPONY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301181"/>
              </p:ext>
            </p:extLst>
          </p:nvPr>
        </p:nvGraphicFramePr>
        <p:xfrm>
          <a:off x="395536" y="1340772"/>
          <a:ext cx="8280920" cy="5245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4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ab</a:t>
                      </a:r>
                      <a:r>
                        <a:rPr lang="cs-CZ" sz="1800" dirty="0" err="1">
                          <a:effectLst/>
                        </a:rPr>
                        <a:t>dicar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zříci 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im</a:t>
                      </a:r>
                      <a:r>
                        <a:rPr lang="cs-CZ" sz="1800" dirty="0" err="1">
                          <a:effectLst/>
                        </a:rPr>
                        <a:t>igrar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imigrovat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ab</a:t>
                      </a:r>
                      <a:r>
                        <a:rPr lang="cs-CZ" sz="1800" dirty="0" err="1">
                          <a:effectLst/>
                        </a:rPr>
                        <a:t>dicação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zřeknutí 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intro</a:t>
                      </a:r>
                      <a:r>
                        <a:rPr lang="cs-CZ" sz="1800" dirty="0" err="1">
                          <a:effectLst/>
                        </a:rPr>
                        <a:t>speção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sebepozorování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a</a:t>
                      </a:r>
                      <a:r>
                        <a:rPr lang="cs-CZ" sz="1800" dirty="0" err="1">
                          <a:effectLst/>
                        </a:rPr>
                        <a:t>versão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averze, nechuť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in</a:t>
                      </a:r>
                      <a:r>
                        <a:rPr lang="cs-CZ" sz="1800" dirty="0" err="1">
                          <a:effectLst/>
                        </a:rPr>
                        <a:t>ativo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neaktivní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ad</a:t>
                      </a:r>
                      <a:r>
                        <a:rPr lang="cs-CZ" sz="1800" dirty="0" err="1">
                          <a:effectLst/>
                        </a:rPr>
                        <a:t>junto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pomocný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i</a:t>
                      </a:r>
                      <a:r>
                        <a:rPr lang="cs-CZ" sz="1800" dirty="0" err="1">
                          <a:effectLst/>
                        </a:rPr>
                        <a:t>legal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nelegální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contra</a:t>
                      </a:r>
                      <a:r>
                        <a:rPr lang="cs-CZ" sz="1800" dirty="0" err="1">
                          <a:effectLst/>
                        </a:rPr>
                        <a:t>dizer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protiřečit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intro</a:t>
                      </a:r>
                      <a:r>
                        <a:rPr lang="cs-CZ" sz="1800">
                          <a:effectLst/>
                        </a:rPr>
                        <a:t>duzir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uvést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contra</a:t>
                      </a:r>
                      <a:r>
                        <a:rPr lang="cs-CZ" sz="1800">
                          <a:effectLst/>
                        </a:rPr>
                        <a:t>dição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protiřečení, 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>
                          <a:effectLst/>
                        </a:rPr>
                        <a:t>ultra</a:t>
                      </a:r>
                      <a:r>
                        <a:rPr lang="cs-CZ" sz="1800" dirty="0">
                          <a:effectLst/>
                        </a:rPr>
                        <a:t>-</a:t>
                      </a:r>
                      <a:r>
                        <a:rPr lang="cs-CZ" sz="1800" dirty="0" err="1">
                          <a:effectLst/>
                        </a:rPr>
                        <a:t>som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ultrazvuk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de</a:t>
                      </a:r>
                      <a:r>
                        <a:rPr lang="cs-CZ" sz="1800">
                          <a:effectLst/>
                        </a:rPr>
                        <a:t>cair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upadnout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>
                          <a:effectLst/>
                        </a:rPr>
                        <a:t>vice</a:t>
                      </a:r>
                      <a:r>
                        <a:rPr lang="cs-CZ" sz="1800" dirty="0">
                          <a:effectLst/>
                        </a:rPr>
                        <a:t>-presidente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viceprezident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de</a:t>
                      </a:r>
                      <a:r>
                        <a:rPr lang="cs-CZ" sz="1800">
                          <a:effectLst/>
                        </a:rPr>
                        <a:t>cadência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úpadek, dekadence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supra</a:t>
                      </a:r>
                      <a:r>
                        <a:rPr lang="cs-CZ" sz="1800" dirty="0" err="1">
                          <a:effectLst/>
                        </a:rPr>
                        <a:t>dito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výše řečený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ex</a:t>
                      </a:r>
                      <a:r>
                        <a:rPr lang="cs-CZ" sz="1800" dirty="0" err="1">
                          <a:effectLst/>
                        </a:rPr>
                        <a:t>portar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vyvážet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ob</a:t>
                      </a:r>
                      <a:r>
                        <a:rPr lang="cs-CZ" sz="1800" dirty="0" err="1">
                          <a:effectLst/>
                        </a:rPr>
                        <a:t>stáculo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překážka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ex</a:t>
                      </a:r>
                      <a:r>
                        <a:rPr lang="cs-CZ" sz="1800">
                          <a:effectLst/>
                        </a:rPr>
                        <a:t>trair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vytrhnout, vytěžit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re</a:t>
                      </a:r>
                      <a:r>
                        <a:rPr lang="cs-CZ" sz="1800" dirty="0" err="1">
                          <a:effectLst/>
                        </a:rPr>
                        <a:t>fazer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znovu udělat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ex</a:t>
                      </a:r>
                      <a:r>
                        <a:rPr lang="cs-CZ" sz="1800">
                          <a:effectLst/>
                        </a:rPr>
                        <a:t>tracção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vytrhnutí, těžba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per</a:t>
                      </a:r>
                      <a:r>
                        <a:rPr lang="cs-CZ" sz="1800">
                          <a:effectLst/>
                        </a:rPr>
                        <a:t>furar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provrtat, děrovat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in</a:t>
                      </a:r>
                      <a:r>
                        <a:rPr lang="cs-CZ" sz="1800">
                          <a:effectLst/>
                        </a:rPr>
                        <a:t>gerir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požít (potravu)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per</a:t>
                      </a:r>
                      <a:r>
                        <a:rPr lang="cs-CZ" sz="1800">
                          <a:effectLst/>
                        </a:rPr>
                        <a:t>furador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děrovačka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im</a:t>
                      </a:r>
                      <a:r>
                        <a:rPr lang="cs-CZ" sz="1800">
                          <a:effectLst/>
                        </a:rPr>
                        <a:t>pedir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zabránit, čemu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>
                          <a:effectLst/>
                        </a:rPr>
                        <a:t>pro</a:t>
                      </a:r>
                      <a:r>
                        <a:rPr lang="cs-CZ" sz="1800">
                          <a:effectLst/>
                        </a:rPr>
                        <a:t>gresso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pokrok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u="sng" dirty="0" err="1">
                          <a:effectLst/>
                        </a:rPr>
                        <a:t>sus</a:t>
                      </a:r>
                      <a:r>
                        <a:rPr lang="cs-CZ" sz="1800" dirty="0" err="1">
                          <a:effectLst/>
                        </a:rPr>
                        <a:t>pender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zavěsit pověsit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 marL="33335" marR="33335" marT="0" marB="0"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33335" marR="3333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119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3714</Words>
  <Application>Microsoft Office PowerPoint</Application>
  <PresentationFormat>Předvádění na obrazovce (4:3)</PresentationFormat>
  <Paragraphs>634</Paragraphs>
  <Slides>59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Times New Roman</vt:lpstr>
      <vt:lpstr>Motiv systému Office</vt:lpstr>
      <vt:lpstr>MORFOLOGIE I SLOVOTVORBA</vt:lpstr>
      <vt:lpstr>SLOVOTVORBA = DERIVOLOGIE</vt:lpstr>
      <vt:lpstr>TYPY SLOVOTVORBY</vt:lpstr>
      <vt:lpstr>DERIVACE</vt:lpstr>
      <vt:lpstr>TYPY DERIVACE</vt:lpstr>
      <vt:lpstr>PREFIXNÍ DERIVACE</vt:lpstr>
      <vt:lpstr>PREFIXNÍ DERIVACE</vt:lpstr>
      <vt:lpstr>ŘECKÉ PŘEDPONY</vt:lpstr>
      <vt:lpstr>LATINSKÉ PŘEDPONY</vt:lpstr>
      <vt:lpstr>SUFIXNÍ DERIVACE</vt:lpstr>
      <vt:lpstr>TYPY PŘÍPON z HLEDISKA MORFOLOGICKÉHO</vt:lpstr>
      <vt:lpstr>TYPY PŘÍPON Z HLEDISKA SÉMANTICKÉHO</vt:lpstr>
      <vt:lpstr>PRAGMATICKÉ</vt:lpstr>
      <vt:lpstr>Příklady DEMINUTIV </vt:lpstr>
      <vt:lpstr>Knižní deminutivy – ulo, ula</vt:lpstr>
      <vt:lpstr>Příklady AUGMENTATIV</vt:lpstr>
      <vt:lpstr>NOCIONÁLNÍ PŘÍPONY</vt:lpstr>
      <vt:lpstr>TYPY PŘÍPON z HLEDISKA MORFOLOGICKÉ  POVAHY DERIVÁTU</vt:lpstr>
      <vt:lpstr>NOMINÁLNÍ- nominální sufixy  (nejobsáhlejší)</vt:lpstr>
      <vt:lpstr>PODST. JM. + ADA</vt:lpstr>
      <vt:lpstr>PODST. JM. + ARIA</vt:lpstr>
      <vt:lpstr>PODST.JM.+ ITE</vt:lpstr>
      <vt:lpstr>PŘÍDAVNÉ JMÉNO + - (I)DADE (ost, ita)</vt:lpstr>
      <vt:lpstr>PŘÍDAVNÉ JMÉNO + - EZA, - IA  (A, STVÍ)</vt:lpstr>
      <vt:lpstr>Podstatné/příd-jméno + ISMO, ISTA</vt:lpstr>
      <vt:lpstr>Podstatné/příd-jméno + ISTA</vt:lpstr>
      <vt:lpstr>SLOVESO  +  NÇA, ÂNCIA, ÊNCIA</vt:lpstr>
      <vt:lpstr>SLOVESO + ANTE, ENTE, INTE</vt:lpstr>
      <vt:lpstr>SLOVESO + OR </vt:lpstr>
      <vt:lpstr>SLOVESO + MENTO</vt:lpstr>
      <vt:lpstr>SLOVESO + ÇÃO</vt:lpstr>
      <vt:lpstr>SLOVESO + ANTE (ANTNÍ, ÍCÍ)</vt:lpstr>
      <vt:lpstr>SLOVESO + ÇÃO</vt:lpstr>
      <vt:lpstr>VERBÁLNÍ SUFIXY</vt:lpstr>
      <vt:lpstr>ADERBIÁLNÍ SUFIX </vt:lpstr>
      <vt:lpstr>PARASYNTETICKÁ DERIVACE</vt:lpstr>
      <vt:lpstr>Příklady</vt:lpstr>
      <vt:lpstr>REGRESIVNÍ DERIVACE</vt:lpstr>
      <vt:lpstr>REGRESIVNÍ versus PROGRESIVNÍ</vt:lpstr>
      <vt:lpstr>NEPRAVÁ DERIVACE</vt:lpstr>
      <vt:lpstr>PŘÍKLADY</vt:lpstr>
      <vt:lpstr>KOMPOZICE - SKLÁDÁNÍ</vt:lpstr>
      <vt:lpstr>KOMPOZITA PODLE STRUKTURY</vt:lpstr>
      <vt:lpstr>Rekompozice a hybridismy </vt:lpstr>
      <vt:lpstr>ZKRACOVÁNÍ</vt:lpstr>
      <vt:lpstr>PŘÍKLADY</vt:lpstr>
      <vt:lpstr>Terminologie</vt:lpstr>
      <vt:lpstr>Prezentace aplikace PowerPoint</vt:lpstr>
      <vt:lpstr>CVIČENÍ </vt:lpstr>
      <vt:lpstr>KLÍČ </vt:lpstr>
      <vt:lpstr>KLÍČ </vt:lpstr>
      <vt:lpstr>KLÍČ </vt:lpstr>
      <vt:lpstr>KLÍČ </vt:lpstr>
      <vt:lpstr>KLÍČ </vt:lpstr>
      <vt:lpstr>KLÍČ </vt:lpstr>
      <vt:lpstr>KLÍČ </vt:lpstr>
      <vt:lpstr>KLÍČ </vt:lpstr>
      <vt:lpstr>KLÍČ </vt:lpstr>
      <vt:lpstr>KLÍČ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I SLOVOTVORBA</dc:title>
  <dc:creator>win</dc:creator>
  <cp:lastModifiedBy>  </cp:lastModifiedBy>
  <cp:revision>26</cp:revision>
  <dcterms:created xsi:type="dcterms:W3CDTF">2018-09-26T07:01:56Z</dcterms:created>
  <dcterms:modified xsi:type="dcterms:W3CDTF">2020-02-24T06:26:00Z</dcterms:modified>
</cp:coreProperties>
</file>