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88" r:id="rId5"/>
    <p:sldId id="290" r:id="rId6"/>
    <p:sldId id="289" r:id="rId7"/>
    <p:sldId id="291" r:id="rId8"/>
    <p:sldId id="258" r:id="rId9"/>
    <p:sldId id="295" r:id="rId10"/>
    <p:sldId id="294" r:id="rId11"/>
    <p:sldId id="292" r:id="rId12"/>
    <p:sldId id="297" r:id="rId13"/>
    <p:sldId id="298" r:id="rId14"/>
    <p:sldId id="293" r:id="rId15"/>
    <p:sldId id="299" r:id="rId16"/>
    <p:sldId id="300" r:id="rId17"/>
    <p:sldId id="301" r:id="rId18"/>
    <p:sldId id="259" r:id="rId19"/>
    <p:sldId id="262" r:id="rId20"/>
    <p:sldId id="302" r:id="rId21"/>
    <p:sldId id="305" r:id="rId22"/>
    <p:sldId id="261" r:id="rId23"/>
    <p:sldId id="303" r:id="rId24"/>
    <p:sldId id="263" r:id="rId25"/>
    <p:sldId id="265" r:id="rId26"/>
    <p:sldId id="266" r:id="rId27"/>
    <p:sldId id="304" r:id="rId28"/>
    <p:sldId id="268" r:id="rId29"/>
    <p:sldId id="269" r:id="rId30"/>
    <p:sldId id="270" r:id="rId31"/>
    <p:sldId id="273" r:id="rId32"/>
    <p:sldId id="274" r:id="rId33"/>
    <p:sldId id="275" r:id="rId34"/>
    <p:sldId id="306" r:id="rId35"/>
    <p:sldId id="276" r:id="rId36"/>
    <p:sldId id="307" r:id="rId37"/>
    <p:sldId id="277" r:id="rId38"/>
    <p:sldId id="308" r:id="rId39"/>
    <p:sldId id="278" r:id="rId40"/>
    <p:sldId id="279" r:id="rId41"/>
    <p:sldId id="280" r:id="rId42"/>
    <p:sldId id="309" r:id="rId43"/>
    <p:sldId id="310" r:id="rId44"/>
    <p:sldId id="311" r:id="rId45"/>
    <p:sldId id="312" r:id="rId46"/>
    <p:sldId id="313" r:id="rId47"/>
    <p:sldId id="281" r:id="rId48"/>
    <p:sldId id="321" r:id="rId49"/>
    <p:sldId id="282" r:id="rId50"/>
    <p:sldId id="315" r:id="rId51"/>
    <p:sldId id="314" r:id="rId52"/>
    <p:sldId id="317" r:id="rId53"/>
    <p:sldId id="318" r:id="rId54"/>
    <p:sldId id="319" r:id="rId55"/>
    <p:sldId id="320" r:id="rId56"/>
    <p:sldId id="283" r:id="rId57"/>
    <p:sldId id="322" r:id="rId58"/>
    <p:sldId id="284" r:id="rId59"/>
    <p:sldId id="286" r:id="rId60"/>
    <p:sldId id="323" r:id="rId61"/>
    <p:sldId id="285" r:id="rId62"/>
    <p:sldId id="324"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81" d="100"/>
          <a:sy n="81" d="100"/>
        </p:scale>
        <p:origin x="12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0E479-D375-462E-B1E3-9688CC19DA7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73F68E0B-D215-47E6-84C9-4072DEF823C3}">
      <dgm:prSet phldrT="[Text]"/>
      <dgm:spPr/>
      <dgm:t>
        <a:bodyPr/>
        <a:lstStyle/>
        <a:p>
          <a:r>
            <a:rPr lang="pt-PT" dirty="0" err="1"/>
            <a:t>stratus</a:t>
          </a:r>
          <a:endParaRPr lang="cs-CZ" dirty="0"/>
        </a:p>
      </dgm:t>
    </dgm:pt>
    <dgm:pt modelId="{423FF47B-6DC8-4431-96EB-584651FCAE43}" type="parTrans" cxnId="{514D938B-240A-451F-AFD8-44590E8CD15C}">
      <dgm:prSet/>
      <dgm:spPr/>
      <dgm:t>
        <a:bodyPr/>
        <a:lstStyle/>
        <a:p>
          <a:endParaRPr lang="cs-CZ"/>
        </a:p>
      </dgm:t>
    </dgm:pt>
    <dgm:pt modelId="{F95A4898-6B7C-486D-881F-575019817AD9}" type="sibTrans" cxnId="{514D938B-240A-451F-AFD8-44590E8CD15C}">
      <dgm:prSet/>
      <dgm:spPr/>
      <dgm:t>
        <a:bodyPr/>
        <a:lstStyle/>
        <a:p>
          <a:endParaRPr lang="cs-CZ"/>
        </a:p>
      </dgm:t>
    </dgm:pt>
    <dgm:pt modelId="{62B0E1BB-CA0F-4D37-9A23-BB5D41E1FEA8}">
      <dgm:prSet phldrT="[Text]" custT="1"/>
      <dgm:spPr/>
      <dgm:t>
        <a:bodyPr/>
        <a:lstStyle/>
        <a:p>
          <a:r>
            <a:rPr lang="pt-PT" sz="4000" dirty="0"/>
            <a:t>substrato</a:t>
          </a:r>
          <a:endParaRPr lang="cs-CZ" sz="5000" dirty="0"/>
        </a:p>
      </dgm:t>
    </dgm:pt>
    <dgm:pt modelId="{0B5C314E-B5CB-40F9-9D1E-9AEF95682EB1}" type="parTrans" cxnId="{A4F6935B-0799-40C0-898D-181067901336}">
      <dgm:prSet/>
      <dgm:spPr/>
      <dgm:t>
        <a:bodyPr/>
        <a:lstStyle/>
        <a:p>
          <a:endParaRPr lang="cs-CZ"/>
        </a:p>
      </dgm:t>
    </dgm:pt>
    <dgm:pt modelId="{AB8D37DD-8A7F-409F-A1C0-725EAD742258}" type="sibTrans" cxnId="{A4F6935B-0799-40C0-898D-181067901336}">
      <dgm:prSet/>
      <dgm:spPr/>
      <dgm:t>
        <a:bodyPr/>
        <a:lstStyle/>
        <a:p>
          <a:endParaRPr lang="cs-CZ"/>
        </a:p>
      </dgm:t>
    </dgm:pt>
    <dgm:pt modelId="{4AECAC29-6780-4BA5-9B72-B08398C066AF}">
      <dgm:prSet phldrT="[Text]" custT="1"/>
      <dgm:spPr/>
      <dgm:t>
        <a:bodyPr/>
        <a:lstStyle/>
        <a:p>
          <a:r>
            <a:rPr lang="pt-PT" sz="3600" dirty="0"/>
            <a:t>superstrato</a:t>
          </a:r>
          <a:endParaRPr lang="cs-CZ" sz="4000" dirty="0"/>
        </a:p>
      </dgm:t>
    </dgm:pt>
    <dgm:pt modelId="{25120ADB-283E-4B12-A1A7-85041B51C675}" type="parTrans" cxnId="{D0E5A93B-8A4A-449D-8BE3-605D11411C80}">
      <dgm:prSet/>
      <dgm:spPr/>
      <dgm:t>
        <a:bodyPr/>
        <a:lstStyle/>
        <a:p>
          <a:endParaRPr lang="cs-CZ"/>
        </a:p>
      </dgm:t>
    </dgm:pt>
    <dgm:pt modelId="{91040F74-923A-47EC-9713-6EC94874D1E9}" type="sibTrans" cxnId="{D0E5A93B-8A4A-449D-8BE3-605D11411C80}">
      <dgm:prSet/>
      <dgm:spPr/>
      <dgm:t>
        <a:bodyPr/>
        <a:lstStyle/>
        <a:p>
          <a:endParaRPr lang="cs-CZ"/>
        </a:p>
      </dgm:t>
    </dgm:pt>
    <dgm:pt modelId="{B5A33522-B730-4D39-9682-CA8ADE84F939}">
      <dgm:prSet phldrT="[Text]" custT="1"/>
      <dgm:spPr/>
      <dgm:t>
        <a:bodyPr/>
        <a:lstStyle/>
        <a:p>
          <a:r>
            <a:rPr lang="pt-PT" sz="4000" dirty="0"/>
            <a:t>adstrato</a:t>
          </a:r>
          <a:r>
            <a:rPr lang="pt-PT" sz="5000" dirty="0"/>
            <a:t> </a:t>
          </a:r>
          <a:endParaRPr lang="cs-CZ" sz="5000" dirty="0"/>
        </a:p>
      </dgm:t>
    </dgm:pt>
    <dgm:pt modelId="{FE90B88E-188C-4D35-BF2D-E415B53D306D}" type="parTrans" cxnId="{B78ED7BA-0FAC-4353-AB16-56BD6D45B5A9}">
      <dgm:prSet/>
      <dgm:spPr/>
      <dgm:t>
        <a:bodyPr/>
        <a:lstStyle/>
        <a:p>
          <a:endParaRPr lang="cs-CZ"/>
        </a:p>
      </dgm:t>
    </dgm:pt>
    <dgm:pt modelId="{96E27E63-42F2-447E-960C-BE684D95D926}" type="sibTrans" cxnId="{B78ED7BA-0FAC-4353-AB16-56BD6D45B5A9}">
      <dgm:prSet/>
      <dgm:spPr/>
      <dgm:t>
        <a:bodyPr/>
        <a:lstStyle/>
        <a:p>
          <a:endParaRPr lang="cs-CZ"/>
        </a:p>
      </dgm:t>
    </dgm:pt>
    <dgm:pt modelId="{6156A1AB-50CB-40EB-8EB3-727BF697F3C7}" type="pres">
      <dgm:prSet presAssocID="{2960E479-D375-462E-B1E3-9688CC19DA78}" presName="Name0" presStyleCnt="0">
        <dgm:presLayoutVars>
          <dgm:chPref val="1"/>
          <dgm:dir/>
          <dgm:animOne val="branch"/>
          <dgm:animLvl val="lvl"/>
          <dgm:resizeHandles val="exact"/>
        </dgm:presLayoutVars>
      </dgm:prSet>
      <dgm:spPr/>
    </dgm:pt>
    <dgm:pt modelId="{89663C41-33FD-476A-908F-AB8CE1AC7760}" type="pres">
      <dgm:prSet presAssocID="{73F68E0B-D215-47E6-84C9-4072DEF823C3}" presName="root1" presStyleCnt="0"/>
      <dgm:spPr/>
    </dgm:pt>
    <dgm:pt modelId="{31BAEFBB-31EF-448D-975C-52B7AB3B2CB6}" type="pres">
      <dgm:prSet presAssocID="{73F68E0B-D215-47E6-84C9-4072DEF823C3}" presName="LevelOneTextNode" presStyleLbl="node0" presStyleIdx="0" presStyleCnt="1">
        <dgm:presLayoutVars>
          <dgm:chPref val="3"/>
        </dgm:presLayoutVars>
      </dgm:prSet>
      <dgm:spPr/>
    </dgm:pt>
    <dgm:pt modelId="{18A8A80F-A959-447F-B504-6038727CD2A5}" type="pres">
      <dgm:prSet presAssocID="{73F68E0B-D215-47E6-84C9-4072DEF823C3}" presName="level2hierChild" presStyleCnt="0"/>
      <dgm:spPr/>
    </dgm:pt>
    <dgm:pt modelId="{E95D3625-8217-4EF8-AEF1-22694A6841FC}" type="pres">
      <dgm:prSet presAssocID="{0B5C314E-B5CB-40F9-9D1E-9AEF95682EB1}" presName="conn2-1" presStyleLbl="parChTrans1D2" presStyleIdx="0" presStyleCnt="3"/>
      <dgm:spPr/>
    </dgm:pt>
    <dgm:pt modelId="{7CCBF6A8-2AEF-4948-80F6-97412E19C8FB}" type="pres">
      <dgm:prSet presAssocID="{0B5C314E-B5CB-40F9-9D1E-9AEF95682EB1}" presName="connTx" presStyleLbl="parChTrans1D2" presStyleIdx="0" presStyleCnt="3"/>
      <dgm:spPr/>
    </dgm:pt>
    <dgm:pt modelId="{5AE43D3F-A1A5-44DF-8EAD-BE7997BB4B73}" type="pres">
      <dgm:prSet presAssocID="{62B0E1BB-CA0F-4D37-9A23-BB5D41E1FEA8}" presName="root2" presStyleCnt="0"/>
      <dgm:spPr/>
    </dgm:pt>
    <dgm:pt modelId="{8E9B1CBB-ABD9-4686-B7A0-7B4D2E5BC0F1}" type="pres">
      <dgm:prSet presAssocID="{62B0E1BB-CA0F-4D37-9A23-BB5D41E1FEA8}" presName="LevelTwoTextNode" presStyleLbl="node2" presStyleIdx="0" presStyleCnt="3">
        <dgm:presLayoutVars>
          <dgm:chPref val="3"/>
        </dgm:presLayoutVars>
      </dgm:prSet>
      <dgm:spPr/>
    </dgm:pt>
    <dgm:pt modelId="{BBFDB6AC-FBAC-460E-A6B7-A87C736292A4}" type="pres">
      <dgm:prSet presAssocID="{62B0E1BB-CA0F-4D37-9A23-BB5D41E1FEA8}" presName="level3hierChild" presStyleCnt="0"/>
      <dgm:spPr/>
    </dgm:pt>
    <dgm:pt modelId="{9FF0CC55-EA56-4945-AC6B-D36C5D1C731F}" type="pres">
      <dgm:prSet presAssocID="{25120ADB-283E-4B12-A1A7-85041B51C675}" presName="conn2-1" presStyleLbl="parChTrans1D2" presStyleIdx="1" presStyleCnt="3"/>
      <dgm:spPr/>
    </dgm:pt>
    <dgm:pt modelId="{F3595689-8D19-423A-89AA-BB890571F9F4}" type="pres">
      <dgm:prSet presAssocID="{25120ADB-283E-4B12-A1A7-85041B51C675}" presName="connTx" presStyleLbl="parChTrans1D2" presStyleIdx="1" presStyleCnt="3"/>
      <dgm:spPr/>
    </dgm:pt>
    <dgm:pt modelId="{705BD86E-1E28-4E2D-B7D4-ADDF3EC1F948}" type="pres">
      <dgm:prSet presAssocID="{4AECAC29-6780-4BA5-9B72-B08398C066AF}" presName="root2" presStyleCnt="0"/>
      <dgm:spPr/>
    </dgm:pt>
    <dgm:pt modelId="{D0F50B76-AB9E-46E2-BE89-6341F0CD80C7}" type="pres">
      <dgm:prSet presAssocID="{4AECAC29-6780-4BA5-9B72-B08398C066AF}" presName="LevelTwoTextNode" presStyleLbl="node2" presStyleIdx="1" presStyleCnt="3">
        <dgm:presLayoutVars>
          <dgm:chPref val="3"/>
        </dgm:presLayoutVars>
      </dgm:prSet>
      <dgm:spPr/>
    </dgm:pt>
    <dgm:pt modelId="{D4C36083-4E8B-486A-AAB3-942DAF46FCCF}" type="pres">
      <dgm:prSet presAssocID="{4AECAC29-6780-4BA5-9B72-B08398C066AF}" presName="level3hierChild" presStyleCnt="0"/>
      <dgm:spPr/>
    </dgm:pt>
    <dgm:pt modelId="{0EBEC77C-2494-400E-9F50-A451CC7AA2E7}" type="pres">
      <dgm:prSet presAssocID="{FE90B88E-188C-4D35-BF2D-E415B53D306D}" presName="conn2-1" presStyleLbl="parChTrans1D2" presStyleIdx="2" presStyleCnt="3"/>
      <dgm:spPr/>
    </dgm:pt>
    <dgm:pt modelId="{6D045589-8F01-443B-8CB4-471E2FE2FF91}" type="pres">
      <dgm:prSet presAssocID="{FE90B88E-188C-4D35-BF2D-E415B53D306D}" presName="connTx" presStyleLbl="parChTrans1D2" presStyleIdx="2" presStyleCnt="3"/>
      <dgm:spPr/>
    </dgm:pt>
    <dgm:pt modelId="{BD6C3E35-E32E-48BA-8BF1-303391DB9DF1}" type="pres">
      <dgm:prSet presAssocID="{B5A33522-B730-4D39-9682-CA8ADE84F939}" presName="root2" presStyleCnt="0"/>
      <dgm:spPr/>
    </dgm:pt>
    <dgm:pt modelId="{6C1FE53A-35EF-4B2A-9D19-8512D82F7B43}" type="pres">
      <dgm:prSet presAssocID="{B5A33522-B730-4D39-9682-CA8ADE84F939}" presName="LevelTwoTextNode" presStyleLbl="node2" presStyleIdx="2" presStyleCnt="3">
        <dgm:presLayoutVars>
          <dgm:chPref val="3"/>
        </dgm:presLayoutVars>
      </dgm:prSet>
      <dgm:spPr/>
    </dgm:pt>
    <dgm:pt modelId="{CB4BB331-2B4B-4BEB-BAA8-069DD2037621}" type="pres">
      <dgm:prSet presAssocID="{B5A33522-B730-4D39-9682-CA8ADE84F939}" presName="level3hierChild" presStyleCnt="0"/>
      <dgm:spPr/>
    </dgm:pt>
  </dgm:ptLst>
  <dgm:cxnLst>
    <dgm:cxn modelId="{7EE45600-0F32-44A8-B4F2-EEF3F66FE8F9}" type="presOf" srcId="{FE90B88E-188C-4D35-BF2D-E415B53D306D}" destId="{0EBEC77C-2494-400E-9F50-A451CC7AA2E7}" srcOrd="0" destOrd="0" presId="urn:microsoft.com/office/officeart/2008/layout/HorizontalMultiLevelHierarchy"/>
    <dgm:cxn modelId="{64285B15-0328-4A69-BE2E-1F5F1A4EF2F3}" type="presOf" srcId="{4AECAC29-6780-4BA5-9B72-B08398C066AF}" destId="{D0F50B76-AB9E-46E2-BE89-6341F0CD80C7}" srcOrd="0" destOrd="0" presId="urn:microsoft.com/office/officeart/2008/layout/HorizontalMultiLevelHierarchy"/>
    <dgm:cxn modelId="{0F90F632-36B7-469C-8A62-C93A68BCDD71}" type="presOf" srcId="{0B5C314E-B5CB-40F9-9D1E-9AEF95682EB1}" destId="{E95D3625-8217-4EF8-AEF1-22694A6841FC}" srcOrd="0" destOrd="0" presId="urn:microsoft.com/office/officeart/2008/layout/HorizontalMultiLevelHierarchy"/>
    <dgm:cxn modelId="{D0E5A93B-8A4A-449D-8BE3-605D11411C80}" srcId="{73F68E0B-D215-47E6-84C9-4072DEF823C3}" destId="{4AECAC29-6780-4BA5-9B72-B08398C066AF}" srcOrd="1" destOrd="0" parTransId="{25120ADB-283E-4B12-A1A7-85041B51C675}" sibTransId="{91040F74-923A-47EC-9713-6EC94874D1E9}"/>
    <dgm:cxn modelId="{A4F6935B-0799-40C0-898D-181067901336}" srcId="{73F68E0B-D215-47E6-84C9-4072DEF823C3}" destId="{62B0E1BB-CA0F-4D37-9A23-BB5D41E1FEA8}" srcOrd="0" destOrd="0" parTransId="{0B5C314E-B5CB-40F9-9D1E-9AEF95682EB1}" sibTransId="{AB8D37DD-8A7F-409F-A1C0-725EAD742258}"/>
    <dgm:cxn modelId="{B1B2416A-EE0E-4193-84F1-33CA5EF13F06}" type="presOf" srcId="{62B0E1BB-CA0F-4D37-9A23-BB5D41E1FEA8}" destId="{8E9B1CBB-ABD9-4686-B7A0-7B4D2E5BC0F1}" srcOrd="0" destOrd="0" presId="urn:microsoft.com/office/officeart/2008/layout/HorizontalMultiLevelHierarchy"/>
    <dgm:cxn modelId="{F73B9959-458A-439D-8092-868CA7167FDD}" type="presOf" srcId="{25120ADB-283E-4B12-A1A7-85041B51C675}" destId="{9FF0CC55-EA56-4945-AC6B-D36C5D1C731F}" srcOrd="0" destOrd="0" presId="urn:microsoft.com/office/officeart/2008/layout/HorizontalMultiLevelHierarchy"/>
    <dgm:cxn modelId="{514D938B-240A-451F-AFD8-44590E8CD15C}" srcId="{2960E479-D375-462E-B1E3-9688CC19DA78}" destId="{73F68E0B-D215-47E6-84C9-4072DEF823C3}" srcOrd="0" destOrd="0" parTransId="{423FF47B-6DC8-4431-96EB-584651FCAE43}" sibTransId="{F95A4898-6B7C-486D-881F-575019817AD9}"/>
    <dgm:cxn modelId="{6B10BE9E-E4DA-4500-9E75-E471F4A8B566}" type="presOf" srcId="{FE90B88E-188C-4D35-BF2D-E415B53D306D}" destId="{6D045589-8F01-443B-8CB4-471E2FE2FF91}" srcOrd="1" destOrd="0" presId="urn:microsoft.com/office/officeart/2008/layout/HorizontalMultiLevelHierarchy"/>
    <dgm:cxn modelId="{2214C2AF-A39A-451B-9DCB-DAF681661BE3}" type="presOf" srcId="{2960E479-D375-462E-B1E3-9688CC19DA78}" destId="{6156A1AB-50CB-40EB-8EB3-727BF697F3C7}" srcOrd="0" destOrd="0" presId="urn:microsoft.com/office/officeart/2008/layout/HorizontalMultiLevelHierarchy"/>
    <dgm:cxn modelId="{AD482DB3-04AC-4AA1-AC2B-E9AF1B4DBB03}" type="presOf" srcId="{0B5C314E-B5CB-40F9-9D1E-9AEF95682EB1}" destId="{7CCBF6A8-2AEF-4948-80F6-97412E19C8FB}" srcOrd="1" destOrd="0" presId="urn:microsoft.com/office/officeart/2008/layout/HorizontalMultiLevelHierarchy"/>
    <dgm:cxn modelId="{B78ED7BA-0FAC-4353-AB16-56BD6D45B5A9}" srcId="{73F68E0B-D215-47E6-84C9-4072DEF823C3}" destId="{B5A33522-B730-4D39-9682-CA8ADE84F939}" srcOrd="2" destOrd="0" parTransId="{FE90B88E-188C-4D35-BF2D-E415B53D306D}" sibTransId="{96E27E63-42F2-447E-960C-BE684D95D926}"/>
    <dgm:cxn modelId="{916D09C4-55FD-4670-98CA-39CA4C290121}" type="presOf" srcId="{73F68E0B-D215-47E6-84C9-4072DEF823C3}" destId="{31BAEFBB-31EF-448D-975C-52B7AB3B2CB6}" srcOrd="0" destOrd="0" presId="urn:microsoft.com/office/officeart/2008/layout/HorizontalMultiLevelHierarchy"/>
    <dgm:cxn modelId="{993B52DD-5DC2-4066-BCCF-07DCC8F317AD}" type="presOf" srcId="{B5A33522-B730-4D39-9682-CA8ADE84F939}" destId="{6C1FE53A-35EF-4B2A-9D19-8512D82F7B43}" srcOrd="0" destOrd="0" presId="urn:microsoft.com/office/officeart/2008/layout/HorizontalMultiLevelHierarchy"/>
    <dgm:cxn modelId="{E5EFDFF7-923D-42C3-AE76-3A2B98E94086}" type="presOf" srcId="{25120ADB-283E-4B12-A1A7-85041B51C675}" destId="{F3595689-8D19-423A-89AA-BB890571F9F4}" srcOrd="1" destOrd="0" presId="urn:microsoft.com/office/officeart/2008/layout/HorizontalMultiLevelHierarchy"/>
    <dgm:cxn modelId="{BD8A373E-9EFC-41D8-857C-02F216930188}" type="presParOf" srcId="{6156A1AB-50CB-40EB-8EB3-727BF697F3C7}" destId="{89663C41-33FD-476A-908F-AB8CE1AC7760}" srcOrd="0" destOrd="0" presId="urn:microsoft.com/office/officeart/2008/layout/HorizontalMultiLevelHierarchy"/>
    <dgm:cxn modelId="{5F9C6E2D-F72B-4886-9933-7EE4EB7BEFB6}" type="presParOf" srcId="{89663C41-33FD-476A-908F-AB8CE1AC7760}" destId="{31BAEFBB-31EF-448D-975C-52B7AB3B2CB6}" srcOrd="0" destOrd="0" presId="urn:microsoft.com/office/officeart/2008/layout/HorizontalMultiLevelHierarchy"/>
    <dgm:cxn modelId="{242C2C07-93DD-4041-B93E-76B48B8BA5B7}" type="presParOf" srcId="{89663C41-33FD-476A-908F-AB8CE1AC7760}" destId="{18A8A80F-A959-447F-B504-6038727CD2A5}" srcOrd="1" destOrd="0" presId="urn:microsoft.com/office/officeart/2008/layout/HorizontalMultiLevelHierarchy"/>
    <dgm:cxn modelId="{A3771A7A-342A-4EA8-A0BE-3AAF86FC9DED}" type="presParOf" srcId="{18A8A80F-A959-447F-B504-6038727CD2A5}" destId="{E95D3625-8217-4EF8-AEF1-22694A6841FC}" srcOrd="0" destOrd="0" presId="urn:microsoft.com/office/officeart/2008/layout/HorizontalMultiLevelHierarchy"/>
    <dgm:cxn modelId="{393A2729-5B24-4821-89E7-2575088B6113}" type="presParOf" srcId="{E95D3625-8217-4EF8-AEF1-22694A6841FC}" destId="{7CCBF6A8-2AEF-4948-80F6-97412E19C8FB}" srcOrd="0" destOrd="0" presId="urn:microsoft.com/office/officeart/2008/layout/HorizontalMultiLevelHierarchy"/>
    <dgm:cxn modelId="{0CC58402-F7E6-4C73-923A-1B75B91A6970}" type="presParOf" srcId="{18A8A80F-A959-447F-B504-6038727CD2A5}" destId="{5AE43D3F-A1A5-44DF-8EAD-BE7997BB4B73}" srcOrd="1" destOrd="0" presId="urn:microsoft.com/office/officeart/2008/layout/HorizontalMultiLevelHierarchy"/>
    <dgm:cxn modelId="{33280501-E98C-4890-BFE0-01D6ACA48EF4}" type="presParOf" srcId="{5AE43D3F-A1A5-44DF-8EAD-BE7997BB4B73}" destId="{8E9B1CBB-ABD9-4686-B7A0-7B4D2E5BC0F1}" srcOrd="0" destOrd="0" presId="urn:microsoft.com/office/officeart/2008/layout/HorizontalMultiLevelHierarchy"/>
    <dgm:cxn modelId="{E602914F-F1EF-432F-8238-CDAA06FC485B}" type="presParOf" srcId="{5AE43D3F-A1A5-44DF-8EAD-BE7997BB4B73}" destId="{BBFDB6AC-FBAC-460E-A6B7-A87C736292A4}" srcOrd="1" destOrd="0" presId="urn:microsoft.com/office/officeart/2008/layout/HorizontalMultiLevelHierarchy"/>
    <dgm:cxn modelId="{AFD45BD6-3EB6-4D26-9FED-9BCB04F682B0}" type="presParOf" srcId="{18A8A80F-A959-447F-B504-6038727CD2A5}" destId="{9FF0CC55-EA56-4945-AC6B-D36C5D1C731F}" srcOrd="2" destOrd="0" presId="urn:microsoft.com/office/officeart/2008/layout/HorizontalMultiLevelHierarchy"/>
    <dgm:cxn modelId="{CE8F8300-ACAC-428B-AE8A-9F32CE49CD54}" type="presParOf" srcId="{9FF0CC55-EA56-4945-AC6B-D36C5D1C731F}" destId="{F3595689-8D19-423A-89AA-BB890571F9F4}" srcOrd="0" destOrd="0" presId="urn:microsoft.com/office/officeart/2008/layout/HorizontalMultiLevelHierarchy"/>
    <dgm:cxn modelId="{934DC89F-1AD7-4D15-9CA6-9ECD8C33B1A8}" type="presParOf" srcId="{18A8A80F-A959-447F-B504-6038727CD2A5}" destId="{705BD86E-1E28-4E2D-B7D4-ADDF3EC1F948}" srcOrd="3" destOrd="0" presId="urn:microsoft.com/office/officeart/2008/layout/HorizontalMultiLevelHierarchy"/>
    <dgm:cxn modelId="{5E3B58B2-5B4B-40B5-AC9A-DA9B9BFC17A6}" type="presParOf" srcId="{705BD86E-1E28-4E2D-B7D4-ADDF3EC1F948}" destId="{D0F50B76-AB9E-46E2-BE89-6341F0CD80C7}" srcOrd="0" destOrd="0" presId="urn:microsoft.com/office/officeart/2008/layout/HorizontalMultiLevelHierarchy"/>
    <dgm:cxn modelId="{8393F411-4842-4BE0-B4CE-72360A4FD2D2}" type="presParOf" srcId="{705BD86E-1E28-4E2D-B7D4-ADDF3EC1F948}" destId="{D4C36083-4E8B-486A-AAB3-942DAF46FCCF}" srcOrd="1" destOrd="0" presId="urn:microsoft.com/office/officeart/2008/layout/HorizontalMultiLevelHierarchy"/>
    <dgm:cxn modelId="{29E0EC36-1F6F-4FC1-89F4-04AF636E7ECD}" type="presParOf" srcId="{18A8A80F-A959-447F-B504-6038727CD2A5}" destId="{0EBEC77C-2494-400E-9F50-A451CC7AA2E7}" srcOrd="4" destOrd="0" presId="urn:microsoft.com/office/officeart/2008/layout/HorizontalMultiLevelHierarchy"/>
    <dgm:cxn modelId="{AF17B080-6590-454F-B921-CA6AD336E74C}" type="presParOf" srcId="{0EBEC77C-2494-400E-9F50-A451CC7AA2E7}" destId="{6D045589-8F01-443B-8CB4-471E2FE2FF91}" srcOrd="0" destOrd="0" presId="urn:microsoft.com/office/officeart/2008/layout/HorizontalMultiLevelHierarchy"/>
    <dgm:cxn modelId="{B964F2C9-834C-46D0-A622-300A8A33DB52}" type="presParOf" srcId="{18A8A80F-A959-447F-B504-6038727CD2A5}" destId="{BD6C3E35-E32E-48BA-8BF1-303391DB9DF1}" srcOrd="5" destOrd="0" presId="urn:microsoft.com/office/officeart/2008/layout/HorizontalMultiLevelHierarchy"/>
    <dgm:cxn modelId="{D63AA228-FC94-41C1-A0A4-F461B26DAD76}" type="presParOf" srcId="{BD6C3E35-E32E-48BA-8BF1-303391DB9DF1}" destId="{6C1FE53A-35EF-4B2A-9D19-8512D82F7B43}" srcOrd="0" destOrd="0" presId="urn:microsoft.com/office/officeart/2008/layout/HorizontalMultiLevelHierarchy"/>
    <dgm:cxn modelId="{E169C9A0-BA9F-439A-B00B-5C22EC8573DC}" type="presParOf" srcId="{BD6C3E35-E32E-48BA-8BF1-303391DB9DF1}" destId="{CB4BB331-2B4B-4BEB-BAA8-069DD20376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C77C-2494-400E-9F50-A451CC7AA2E7}">
      <dsp:nvSpPr>
        <dsp:cNvPr id="0" name=""/>
        <dsp:cNvSpPr/>
      </dsp:nvSpPr>
      <dsp:spPr>
        <a:xfrm>
          <a:off x="1047264" y="2124236"/>
          <a:ext cx="529529" cy="1009012"/>
        </a:xfrm>
        <a:custGeom>
          <a:avLst/>
          <a:gdLst/>
          <a:ahLst/>
          <a:cxnLst/>
          <a:rect l="0" t="0" r="0" b="0"/>
          <a:pathLst>
            <a:path>
              <a:moveTo>
                <a:pt x="0" y="0"/>
              </a:moveTo>
              <a:lnTo>
                <a:pt x="264764" y="0"/>
              </a:lnTo>
              <a:lnTo>
                <a:pt x="264764" y="1009012"/>
              </a:lnTo>
              <a:lnTo>
                <a:pt x="529529" y="1009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83540" y="2600254"/>
        <a:ext cx="56976" cy="56976"/>
      </dsp:txXfrm>
    </dsp:sp>
    <dsp:sp modelId="{9FF0CC55-EA56-4945-AC6B-D36C5D1C731F}">
      <dsp:nvSpPr>
        <dsp:cNvPr id="0" name=""/>
        <dsp:cNvSpPr/>
      </dsp:nvSpPr>
      <dsp:spPr>
        <a:xfrm>
          <a:off x="1047264" y="2078516"/>
          <a:ext cx="529529" cy="91440"/>
        </a:xfrm>
        <a:custGeom>
          <a:avLst/>
          <a:gdLst/>
          <a:ahLst/>
          <a:cxnLst/>
          <a:rect l="0" t="0" r="0" b="0"/>
          <a:pathLst>
            <a:path>
              <a:moveTo>
                <a:pt x="0" y="45720"/>
              </a:moveTo>
              <a:lnTo>
                <a:pt x="52952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98790" y="2110997"/>
        <a:ext cx="26476" cy="26476"/>
      </dsp:txXfrm>
    </dsp:sp>
    <dsp:sp modelId="{E95D3625-8217-4EF8-AEF1-22694A6841FC}">
      <dsp:nvSpPr>
        <dsp:cNvPr id="0" name=""/>
        <dsp:cNvSpPr/>
      </dsp:nvSpPr>
      <dsp:spPr>
        <a:xfrm>
          <a:off x="1047264" y="1115223"/>
          <a:ext cx="529529" cy="1009012"/>
        </a:xfrm>
        <a:custGeom>
          <a:avLst/>
          <a:gdLst/>
          <a:ahLst/>
          <a:cxnLst/>
          <a:rect l="0" t="0" r="0" b="0"/>
          <a:pathLst>
            <a:path>
              <a:moveTo>
                <a:pt x="0" y="1009012"/>
              </a:moveTo>
              <a:lnTo>
                <a:pt x="264764" y="1009012"/>
              </a:lnTo>
              <a:lnTo>
                <a:pt x="264764" y="0"/>
              </a:lnTo>
              <a:lnTo>
                <a:pt x="5295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83540" y="1591241"/>
        <a:ext cx="56976" cy="56976"/>
      </dsp:txXfrm>
    </dsp:sp>
    <dsp:sp modelId="{31BAEFBB-31EF-448D-975C-52B7AB3B2CB6}">
      <dsp:nvSpPr>
        <dsp:cNvPr id="0" name=""/>
        <dsp:cNvSpPr/>
      </dsp:nvSpPr>
      <dsp:spPr>
        <a:xfrm rot="16200000">
          <a:off x="-1480576" y="1720631"/>
          <a:ext cx="4248472"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pt-PT" sz="5300" kern="1200" dirty="0" err="1"/>
            <a:t>stratus</a:t>
          </a:r>
          <a:endParaRPr lang="cs-CZ" sz="5300" kern="1200" dirty="0"/>
        </a:p>
      </dsp:txBody>
      <dsp:txXfrm>
        <a:off x="-1480576" y="1720631"/>
        <a:ext cx="4248472" cy="807209"/>
      </dsp:txXfrm>
    </dsp:sp>
    <dsp:sp modelId="{8E9B1CBB-ABD9-4686-B7A0-7B4D2E5BC0F1}">
      <dsp:nvSpPr>
        <dsp:cNvPr id="0" name=""/>
        <dsp:cNvSpPr/>
      </dsp:nvSpPr>
      <dsp:spPr>
        <a:xfrm>
          <a:off x="1576793" y="711619"/>
          <a:ext cx="2647647"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PT" sz="4000" kern="1200" dirty="0"/>
            <a:t>substrato</a:t>
          </a:r>
          <a:endParaRPr lang="cs-CZ" sz="5000" kern="1200" dirty="0"/>
        </a:p>
      </dsp:txBody>
      <dsp:txXfrm>
        <a:off x="1576793" y="711619"/>
        <a:ext cx="2647647" cy="807209"/>
      </dsp:txXfrm>
    </dsp:sp>
    <dsp:sp modelId="{D0F50B76-AB9E-46E2-BE89-6341F0CD80C7}">
      <dsp:nvSpPr>
        <dsp:cNvPr id="0" name=""/>
        <dsp:cNvSpPr/>
      </dsp:nvSpPr>
      <dsp:spPr>
        <a:xfrm>
          <a:off x="1576793" y="1720631"/>
          <a:ext cx="2647647"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PT" sz="3600" kern="1200" dirty="0"/>
            <a:t>superstrato</a:t>
          </a:r>
          <a:endParaRPr lang="cs-CZ" sz="4000" kern="1200" dirty="0"/>
        </a:p>
      </dsp:txBody>
      <dsp:txXfrm>
        <a:off x="1576793" y="1720631"/>
        <a:ext cx="2647647" cy="807209"/>
      </dsp:txXfrm>
    </dsp:sp>
    <dsp:sp modelId="{6C1FE53A-35EF-4B2A-9D19-8512D82F7B43}">
      <dsp:nvSpPr>
        <dsp:cNvPr id="0" name=""/>
        <dsp:cNvSpPr/>
      </dsp:nvSpPr>
      <dsp:spPr>
        <a:xfrm>
          <a:off x="1576793" y="2729643"/>
          <a:ext cx="2647647" cy="807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t-PT" sz="4000" kern="1200" dirty="0"/>
            <a:t>adstrato</a:t>
          </a:r>
          <a:r>
            <a:rPr lang="pt-PT" sz="5000" kern="1200" dirty="0"/>
            <a:t> </a:t>
          </a:r>
          <a:endParaRPr lang="cs-CZ" sz="5000" kern="1200" dirty="0"/>
        </a:p>
      </dsp:txBody>
      <dsp:txXfrm>
        <a:off x="1576793" y="2729643"/>
        <a:ext cx="2647647" cy="80720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1A87325E-35A8-46B1-BC35-CE82F054D775}" type="datetimeFigureOut">
              <a:rPr lang="cs-CZ" smtClean="0"/>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15895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A87325E-35A8-46B1-BC35-CE82F054D775}" type="datetimeFigureOut">
              <a:rPr lang="cs-CZ" smtClean="0"/>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12928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A87325E-35A8-46B1-BC35-CE82F054D775}" type="datetimeFigureOut">
              <a:rPr lang="cs-CZ" smtClean="0"/>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287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A87325E-35A8-46B1-BC35-CE82F054D775}" type="datetimeFigureOut">
              <a:rPr lang="cs-CZ" smtClean="0"/>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424324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A87325E-35A8-46B1-BC35-CE82F054D775}" type="datetimeFigureOut">
              <a:rPr lang="cs-CZ" smtClean="0"/>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297611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A87325E-35A8-46B1-BC35-CE82F054D775}" type="datetimeFigureOut">
              <a:rPr lang="cs-CZ" smtClean="0"/>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314659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A87325E-35A8-46B1-BC35-CE82F054D775}" type="datetimeFigureOut">
              <a:rPr lang="cs-CZ" smtClean="0"/>
              <a:t>27.02.2020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30583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A87325E-35A8-46B1-BC35-CE82F054D775}" type="datetimeFigureOut">
              <a:rPr lang="cs-CZ" smtClean="0"/>
              <a:t>27.02.2020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329747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A87325E-35A8-46B1-BC35-CE82F054D775}" type="datetimeFigureOut">
              <a:rPr lang="cs-CZ" smtClean="0"/>
              <a:t>27.02.2020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89958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A87325E-35A8-46B1-BC35-CE82F054D775}" type="datetimeFigureOut">
              <a:rPr lang="cs-CZ" smtClean="0"/>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130542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A87325E-35A8-46B1-BC35-CE82F054D775}" type="datetimeFigureOut">
              <a:rPr lang="cs-CZ" smtClean="0"/>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9E9897F-2D60-4E8B-8D5E-F607948D145A}" type="slidenum">
              <a:rPr lang="cs-CZ" smtClean="0"/>
              <a:t>‹#›</a:t>
            </a:fld>
            <a:endParaRPr lang="cs-CZ"/>
          </a:p>
        </p:txBody>
      </p:sp>
    </p:spTree>
    <p:extLst>
      <p:ext uri="{BB962C8B-B14F-4D97-AF65-F5344CB8AC3E}">
        <p14:creationId xmlns:p14="http://schemas.microsoft.com/office/powerpoint/2010/main" val="26133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7325E-35A8-46B1-BC35-CE82F054D775}" type="datetimeFigureOut">
              <a:rPr lang="cs-CZ" smtClean="0"/>
              <a:t>27.02.2020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9897F-2D60-4E8B-8D5E-F607948D145A}" type="slidenum">
              <a:rPr lang="cs-CZ" smtClean="0"/>
              <a:t>‹#›</a:t>
            </a:fld>
            <a:endParaRPr lang="cs-CZ"/>
          </a:p>
        </p:txBody>
      </p:sp>
    </p:spTree>
    <p:extLst>
      <p:ext uri="{BB962C8B-B14F-4D97-AF65-F5344CB8AC3E}">
        <p14:creationId xmlns:p14="http://schemas.microsoft.com/office/powerpoint/2010/main" val="2762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Lacobriga" TargetMode="External"/><Relationship Id="rId13" Type="http://schemas.openxmlformats.org/officeDocument/2006/relationships/hyperlink" Target="https://en.wikipedia.org/wiki/T%C3%A2mega_River" TargetMode="External"/><Relationship Id="rId3" Type="http://schemas.openxmlformats.org/officeDocument/2006/relationships/hyperlink" Target="https://en.wikipedia.org/wiki/Braga" TargetMode="External"/><Relationship Id="rId7" Type="http://schemas.openxmlformats.org/officeDocument/2006/relationships/hyperlink" Target="https://en.wikipedia.org/wiki/%C3%89vora" TargetMode="External"/><Relationship Id="rId12" Type="http://schemas.openxmlformats.org/officeDocument/2006/relationships/hyperlink" Target="https://en.wikipedia.org/wiki/Minho_River" TargetMode="External"/><Relationship Id="rId2" Type="http://schemas.openxmlformats.org/officeDocument/2006/relationships/hyperlink" Target="https://en.wikipedia.org/wiki/Bracara_Augusta" TargetMode="External"/><Relationship Id="rId1" Type="http://schemas.openxmlformats.org/officeDocument/2006/relationships/slideLayout" Target="../slideLayouts/slideLayout7.xml"/><Relationship Id="rId6" Type="http://schemas.openxmlformats.org/officeDocument/2006/relationships/hyperlink" Target="https://en.wikipedia.org/wiki/Ebora" TargetMode="External"/><Relationship Id="rId11" Type="http://schemas.openxmlformats.org/officeDocument/2006/relationships/hyperlink" Target="https://en.wikipedia.org/wiki/Lima_River" TargetMode="External"/><Relationship Id="rId5" Type="http://schemas.openxmlformats.org/officeDocument/2006/relationships/hyperlink" Target="https://en.wikipedia.org/wiki/Con%C3%ADmbriga" TargetMode="External"/><Relationship Id="rId10" Type="http://schemas.openxmlformats.org/officeDocument/2006/relationships/hyperlink" Target="https://en.wikipedia.org/wiki/Lamego" TargetMode="External"/><Relationship Id="rId4" Type="http://schemas.openxmlformats.org/officeDocument/2006/relationships/hyperlink" Target="https://en.wikipedia.org/wiki/Bragan%C3%A7a_(Portugal)" TargetMode="External"/><Relationship Id="rId9" Type="http://schemas.openxmlformats.org/officeDocument/2006/relationships/hyperlink" Target="https://en.wikipedia.org/wiki/Lagos_(Portuga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9.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7.jpeg"/><Relationship Id="rId5" Type="http://schemas.openxmlformats.org/officeDocument/2006/relationships/image" Target="../media/image30.jpg"/><Relationship Id="rId10" Type="http://schemas.openxmlformats.org/officeDocument/2006/relationships/image" Target="../media/image36.jpg"/><Relationship Id="rId4" Type="http://schemas.openxmlformats.org/officeDocument/2006/relationships/image" Target="../media/image29.jpeg"/><Relationship Id="rId9"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5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image" Target="../media/image31.jpg"/><Relationship Id="rId12"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g"/><Relationship Id="rId11" Type="http://schemas.openxmlformats.org/officeDocument/2006/relationships/image" Target="../media/image36.jp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g"/><Relationship Id="rId14"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 </a:t>
            </a:r>
            <a:r>
              <a:rPr lang="cs-CZ" dirty="0" err="1"/>
              <a:t>papel</a:t>
            </a:r>
            <a:r>
              <a:rPr lang="cs-CZ" dirty="0"/>
              <a:t> </a:t>
            </a:r>
            <a:r>
              <a:rPr lang="cs-CZ" dirty="0" err="1"/>
              <a:t>dos</a:t>
            </a:r>
            <a:r>
              <a:rPr lang="cs-CZ" dirty="0"/>
              <a:t> </a:t>
            </a:r>
            <a:r>
              <a:rPr lang="cs-CZ" dirty="0" err="1"/>
              <a:t>substratos</a:t>
            </a:r>
            <a:r>
              <a:rPr lang="cs-CZ" dirty="0"/>
              <a:t> e </a:t>
            </a:r>
            <a:r>
              <a:rPr lang="cs-CZ" dirty="0" err="1"/>
              <a:t>dos</a:t>
            </a:r>
            <a:r>
              <a:rPr lang="cs-CZ" dirty="0"/>
              <a:t> </a:t>
            </a:r>
            <a:r>
              <a:rPr lang="cs-CZ" dirty="0" err="1"/>
              <a:t>superstratos</a:t>
            </a:r>
            <a:endParaRPr lang="cs-CZ" dirty="0"/>
          </a:p>
        </p:txBody>
      </p:sp>
      <p:sp>
        <p:nvSpPr>
          <p:cNvPr id="3" name="Podnadpis 2"/>
          <p:cNvSpPr>
            <a:spLocks noGrp="1"/>
          </p:cNvSpPr>
          <p:nvPr>
            <p:ph type="subTitle" idx="1"/>
          </p:nvPr>
        </p:nvSpPr>
        <p:spPr/>
        <p:txBody>
          <a:bodyPr>
            <a:normAutofit/>
          </a:bodyPr>
          <a:lstStyle/>
          <a:p>
            <a:endParaRPr lang="pt-PT" sz="2000" dirty="0">
              <a:solidFill>
                <a:schemeClr val="tx1"/>
              </a:solidFill>
            </a:endParaRPr>
          </a:p>
          <a:p>
            <a:r>
              <a:rPr lang="pt-PT" sz="2000" dirty="0">
                <a:solidFill>
                  <a:schemeClr val="tx1"/>
                </a:solidFill>
              </a:rPr>
              <a:t>CARDEIRA, E., </a:t>
            </a:r>
            <a:r>
              <a:rPr lang="cs-CZ" sz="2000" dirty="0">
                <a:solidFill>
                  <a:schemeClr val="tx1"/>
                </a:solidFill>
              </a:rPr>
              <a:t>O </a:t>
            </a:r>
            <a:r>
              <a:rPr lang="cs-CZ" sz="2000" dirty="0" err="1">
                <a:solidFill>
                  <a:schemeClr val="tx1"/>
                </a:solidFill>
              </a:rPr>
              <a:t>essencial</a:t>
            </a:r>
            <a:r>
              <a:rPr lang="cs-CZ" sz="2000" dirty="0">
                <a:solidFill>
                  <a:schemeClr val="tx1"/>
                </a:solidFill>
              </a:rPr>
              <a:t> </a:t>
            </a:r>
            <a:r>
              <a:rPr lang="cs-CZ" sz="2000" dirty="0" err="1">
                <a:solidFill>
                  <a:schemeClr val="tx1"/>
                </a:solidFill>
              </a:rPr>
              <a:t>sobre</a:t>
            </a:r>
            <a:r>
              <a:rPr lang="cs-CZ" sz="2000" dirty="0">
                <a:solidFill>
                  <a:schemeClr val="tx1"/>
                </a:solidFill>
              </a:rPr>
              <a:t> a </a:t>
            </a:r>
            <a:r>
              <a:rPr lang="cs-CZ" sz="2000" dirty="0" err="1">
                <a:solidFill>
                  <a:schemeClr val="tx1"/>
                </a:solidFill>
              </a:rPr>
              <a:t>história</a:t>
            </a:r>
            <a:r>
              <a:rPr lang="cs-CZ" sz="2000" dirty="0">
                <a:solidFill>
                  <a:schemeClr val="tx1"/>
                </a:solidFill>
              </a:rPr>
              <a:t> do </a:t>
            </a:r>
            <a:r>
              <a:rPr lang="cs-CZ" sz="2000" dirty="0" err="1">
                <a:solidFill>
                  <a:schemeClr val="tx1"/>
                </a:solidFill>
              </a:rPr>
              <a:t>portugu</a:t>
            </a:r>
            <a:r>
              <a:rPr lang="pt-PT" sz="2000" dirty="0">
                <a:solidFill>
                  <a:schemeClr val="tx1"/>
                </a:solidFill>
              </a:rPr>
              <a:t>ês, Editorial Caminho, Lisboa`, 2006,  </a:t>
            </a:r>
            <a:r>
              <a:rPr lang="cs-CZ" sz="2000" dirty="0">
                <a:solidFill>
                  <a:schemeClr val="tx1"/>
                </a:solidFill>
              </a:rPr>
              <a:t>pp. 26-37</a:t>
            </a:r>
          </a:p>
          <a:p>
            <a:endParaRPr lang="cs-CZ" sz="2800" dirty="0">
              <a:solidFill>
                <a:schemeClr val="tx1"/>
              </a:solidFill>
            </a:endParaRPr>
          </a:p>
        </p:txBody>
      </p:sp>
    </p:spTree>
    <p:extLst>
      <p:ext uri="{BB962C8B-B14F-4D97-AF65-F5344CB8AC3E}">
        <p14:creationId xmlns:p14="http://schemas.microsoft.com/office/powerpoint/2010/main" val="270205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mapa&#10;&#10;Popis byl vytvořen automaticky">
            <a:extLst>
              <a:ext uri="{FF2B5EF4-FFF2-40B4-BE49-F238E27FC236}">
                <a16:creationId xmlns:a16="http://schemas.microsoft.com/office/drawing/2014/main" id="{F8E116C0-2AF6-43C6-B1E0-B252ED1E8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99" y="0"/>
            <a:ext cx="7216801" cy="6858000"/>
          </a:xfrm>
          <a:prstGeom prst="rect">
            <a:avLst/>
          </a:prstGeom>
        </p:spPr>
      </p:pic>
    </p:spTree>
    <p:extLst>
      <p:ext uri="{BB962C8B-B14F-4D97-AF65-F5344CB8AC3E}">
        <p14:creationId xmlns:p14="http://schemas.microsoft.com/office/powerpoint/2010/main" val="211133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80330-1101-4242-941E-29F0875D4F07}"/>
              </a:ext>
            </a:extLst>
          </p:cNvPr>
          <p:cNvSpPr>
            <a:spLocks noGrp="1"/>
          </p:cNvSpPr>
          <p:nvPr>
            <p:ph type="title"/>
          </p:nvPr>
        </p:nvSpPr>
        <p:spPr/>
        <p:txBody>
          <a:bodyPr>
            <a:normAutofit fontScale="90000"/>
          </a:bodyPr>
          <a:lstStyle/>
          <a:p>
            <a:br>
              <a:rPr lang="pt-PT" dirty="0"/>
            </a:br>
            <a:r>
              <a:rPr lang="pt-PT" dirty="0"/>
              <a:t>Definição do superstrato  </a:t>
            </a:r>
            <a:br>
              <a:rPr lang="pt-PT" dirty="0"/>
            </a:br>
            <a:endParaRPr lang="cs-CZ" dirty="0"/>
          </a:p>
        </p:txBody>
      </p:sp>
      <p:sp>
        <p:nvSpPr>
          <p:cNvPr id="3" name="Zástupný obsah 2">
            <a:extLst>
              <a:ext uri="{FF2B5EF4-FFF2-40B4-BE49-F238E27FC236}">
                <a16:creationId xmlns:a16="http://schemas.microsoft.com/office/drawing/2014/main" id="{5576A1E1-A505-47F3-929C-CDC408B9A5BA}"/>
              </a:ext>
            </a:extLst>
          </p:cNvPr>
          <p:cNvSpPr>
            <a:spLocks noGrp="1"/>
          </p:cNvSpPr>
          <p:nvPr>
            <p:ph idx="1"/>
          </p:nvPr>
        </p:nvSpPr>
        <p:spPr>
          <a:xfrm>
            <a:off x="56561" y="1319609"/>
            <a:ext cx="8787798" cy="5637783"/>
          </a:xfrm>
        </p:spPr>
        <p:txBody>
          <a:bodyPr>
            <a:normAutofit/>
          </a:bodyPr>
          <a:lstStyle/>
          <a:p>
            <a:pPr algn="just"/>
            <a:r>
              <a:rPr lang="pt-BR" sz="2400" b="1" dirty="0"/>
              <a:t>O superestrato</a:t>
            </a:r>
            <a:r>
              <a:rPr lang="pt-BR" sz="2400" dirty="0"/>
              <a:t> é uma língua que chegou a um território, influenciou a língua dos povos indígenas, mas, depois, </a:t>
            </a:r>
            <a:r>
              <a:rPr lang="pt-BR" sz="2400" b="1" dirty="0"/>
              <a:t>ela mesmo desapareceu</a:t>
            </a:r>
            <a:r>
              <a:rPr lang="pt-BR" sz="2400" dirty="0"/>
              <a:t>. No território de Portugal registamos a influência das </a:t>
            </a:r>
            <a:r>
              <a:rPr lang="pt-BR" sz="2400" b="1" dirty="0"/>
              <a:t>línguas germânicas</a:t>
            </a:r>
            <a:r>
              <a:rPr lang="pt-BR" sz="2400" dirty="0"/>
              <a:t>, sobretudo das línguas sueva e visigoda. Esta influência vê-se na passagem do acento melódico para o acento dinâmico, de intensidade.  Também podemos encontrar alguma influência no léxico (</a:t>
            </a:r>
            <a:r>
              <a:rPr lang="pt-BR" sz="2400" i="1" dirty="0"/>
              <a:t>laverca</a:t>
            </a:r>
            <a:r>
              <a:rPr lang="pt-BR" sz="2400" dirty="0"/>
              <a:t> – skrivan polni, </a:t>
            </a:r>
            <a:r>
              <a:rPr lang="pt-BR" sz="2400" i="1" dirty="0"/>
              <a:t>broa</a:t>
            </a:r>
            <a:r>
              <a:rPr lang="pt-BR" sz="2400" dirty="0"/>
              <a:t>- kukuricny chleb, </a:t>
            </a:r>
            <a:r>
              <a:rPr lang="pt-BR" sz="2400" i="1" dirty="0"/>
              <a:t>britar-</a:t>
            </a:r>
            <a:r>
              <a:rPr lang="pt-BR" sz="2400" dirty="0"/>
              <a:t> rozbít, rozdrtit). </a:t>
            </a:r>
          </a:p>
          <a:p>
            <a:pPr marL="0" indent="0" algn="just">
              <a:buNone/>
            </a:pPr>
            <a:endParaRPr lang="pt-BR" sz="2400" dirty="0"/>
          </a:p>
        </p:txBody>
      </p:sp>
      <p:pic>
        <p:nvPicPr>
          <p:cNvPr id="2050" name="Picture 2" descr="Image result for laverca passaro">
            <a:extLst>
              <a:ext uri="{FF2B5EF4-FFF2-40B4-BE49-F238E27FC236}">
                <a16:creationId xmlns:a16="http://schemas.microsoft.com/office/drawing/2014/main" id="{FE8CB16B-56AE-480C-8F4D-7BEE450D2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1" y="497403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roa">
            <a:extLst>
              <a:ext uri="{FF2B5EF4-FFF2-40B4-BE49-F238E27FC236}">
                <a16:creationId xmlns:a16="http://schemas.microsoft.com/office/drawing/2014/main" id="{457E05F5-5AD5-4ADA-9669-EB228792E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495" y="492164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Obsah obrázku text, mapa&#10;&#10;Popis byl vytvořen automaticky">
            <a:extLst>
              <a:ext uri="{FF2B5EF4-FFF2-40B4-BE49-F238E27FC236}">
                <a16:creationId xmlns:a16="http://schemas.microsoft.com/office/drawing/2014/main" id="{43539BDE-D11D-4323-8EDF-1731F4A44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320" y="4516997"/>
            <a:ext cx="3603267" cy="2200112"/>
          </a:xfrm>
          <a:prstGeom prst="rect">
            <a:avLst/>
          </a:prstGeom>
        </p:spPr>
      </p:pic>
    </p:spTree>
    <p:extLst>
      <p:ext uri="{BB962C8B-B14F-4D97-AF65-F5344CB8AC3E}">
        <p14:creationId xmlns:p14="http://schemas.microsoft.com/office/powerpoint/2010/main" val="203966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0CE76FC-55AC-4B64-B0A5-56B2E32D201B}"/>
              </a:ext>
            </a:extLst>
          </p:cNvPr>
          <p:cNvPicPr>
            <a:picLocks noChangeAspect="1"/>
          </p:cNvPicPr>
          <p:nvPr/>
        </p:nvPicPr>
        <p:blipFill>
          <a:blip r:embed="rId2"/>
          <a:stretch>
            <a:fillRect/>
          </a:stretch>
        </p:blipFill>
        <p:spPr>
          <a:xfrm>
            <a:off x="683568" y="548680"/>
            <a:ext cx="7971720" cy="5544616"/>
          </a:xfrm>
          <a:prstGeom prst="rect">
            <a:avLst/>
          </a:prstGeom>
        </p:spPr>
      </p:pic>
    </p:spTree>
    <p:extLst>
      <p:ext uri="{BB962C8B-B14F-4D97-AF65-F5344CB8AC3E}">
        <p14:creationId xmlns:p14="http://schemas.microsoft.com/office/powerpoint/2010/main" val="348203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524A45C-1635-4FA0-B4F7-B42982D2EE46}"/>
              </a:ext>
            </a:extLst>
          </p:cNvPr>
          <p:cNvPicPr>
            <a:picLocks noChangeAspect="1"/>
          </p:cNvPicPr>
          <p:nvPr/>
        </p:nvPicPr>
        <p:blipFill>
          <a:blip r:embed="rId2"/>
          <a:stretch>
            <a:fillRect/>
          </a:stretch>
        </p:blipFill>
        <p:spPr>
          <a:xfrm>
            <a:off x="453470" y="620688"/>
            <a:ext cx="8340928" cy="5760640"/>
          </a:xfrm>
          <a:prstGeom prst="rect">
            <a:avLst/>
          </a:prstGeom>
        </p:spPr>
      </p:pic>
    </p:spTree>
    <p:extLst>
      <p:ext uri="{BB962C8B-B14F-4D97-AF65-F5344CB8AC3E}">
        <p14:creationId xmlns:p14="http://schemas.microsoft.com/office/powerpoint/2010/main" val="195298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80330-1101-4242-941E-29F0875D4F07}"/>
              </a:ext>
            </a:extLst>
          </p:cNvPr>
          <p:cNvSpPr>
            <a:spLocks noGrp="1"/>
          </p:cNvSpPr>
          <p:nvPr>
            <p:ph type="title"/>
          </p:nvPr>
        </p:nvSpPr>
        <p:spPr/>
        <p:txBody>
          <a:bodyPr>
            <a:normAutofit fontScale="90000"/>
          </a:bodyPr>
          <a:lstStyle/>
          <a:p>
            <a:br>
              <a:rPr lang="pt-PT" dirty="0"/>
            </a:br>
            <a:r>
              <a:rPr lang="pt-PT" dirty="0"/>
              <a:t>Definição do adstrato  </a:t>
            </a:r>
            <a:br>
              <a:rPr lang="pt-PT" dirty="0"/>
            </a:br>
            <a:endParaRPr lang="cs-CZ" dirty="0"/>
          </a:p>
        </p:txBody>
      </p:sp>
      <p:sp>
        <p:nvSpPr>
          <p:cNvPr id="3" name="Zástupný obsah 2">
            <a:extLst>
              <a:ext uri="{FF2B5EF4-FFF2-40B4-BE49-F238E27FC236}">
                <a16:creationId xmlns:a16="http://schemas.microsoft.com/office/drawing/2014/main" id="{5576A1E1-A505-47F3-929C-CDC408B9A5BA}"/>
              </a:ext>
            </a:extLst>
          </p:cNvPr>
          <p:cNvSpPr>
            <a:spLocks noGrp="1"/>
          </p:cNvSpPr>
          <p:nvPr>
            <p:ph idx="1"/>
          </p:nvPr>
        </p:nvSpPr>
        <p:spPr/>
        <p:txBody>
          <a:bodyPr/>
          <a:lstStyle/>
          <a:p>
            <a:pPr algn="just"/>
            <a:r>
              <a:rPr lang="pt-BR" dirty="0"/>
              <a:t>Um </a:t>
            </a:r>
            <a:r>
              <a:rPr lang="pt-BR" b="1" dirty="0"/>
              <a:t>adstrato</a:t>
            </a:r>
            <a:r>
              <a:rPr lang="pt-BR" dirty="0"/>
              <a:t>  é uma língua que chegou a um território, influenciou a língua dos povos indígenas, mas, depois, ela  </a:t>
            </a:r>
            <a:r>
              <a:rPr lang="pt-BR" b="1" dirty="0"/>
              <a:t>não desapareceu</a:t>
            </a:r>
            <a:r>
              <a:rPr lang="pt-BR" dirty="0"/>
              <a:t>. No território de Portugal registamos a influência da  língua árabe.</a:t>
            </a:r>
            <a:endParaRPr lang="cs-CZ" dirty="0"/>
          </a:p>
        </p:txBody>
      </p:sp>
    </p:spTree>
    <p:extLst>
      <p:ext uri="{BB962C8B-B14F-4D97-AF65-F5344CB8AC3E}">
        <p14:creationId xmlns:p14="http://schemas.microsoft.com/office/powerpoint/2010/main" val="195250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349D8C1-1A15-4BEB-A546-36B7FD360084}"/>
              </a:ext>
            </a:extLst>
          </p:cNvPr>
          <p:cNvPicPr>
            <a:picLocks noChangeAspect="1"/>
          </p:cNvPicPr>
          <p:nvPr/>
        </p:nvPicPr>
        <p:blipFill>
          <a:blip r:embed="rId2"/>
          <a:stretch>
            <a:fillRect/>
          </a:stretch>
        </p:blipFill>
        <p:spPr>
          <a:xfrm>
            <a:off x="-11305" y="260648"/>
            <a:ext cx="9062443" cy="6264696"/>
          </a:xfrm>
          <a:prstGeom prst="rect">
            <a:avLst/>
          </a:prstGeom>
        </p:spPr>
      </p:pic>
      <p:sp>
        <p:nvSpPr>
          <p:cNvPr id="4" name="Obdélník 3">
            <a:extLst>
              <a:ext uri="{FF2B5EF4-FFF2-40B4-BE49-F238E27FC236}">
                <a16:creationId xmlns:a16="http://schemas.microsoft.com/office/drawing/2014/main" id="{08D82958-D263-45C3-959C-95B63B48D001}"/>
              </a:ext>
            </a:extLst>
          </p:cNvPr>
          <p:cNvSpPr/>
          <p:nvPr/>
        </p:nvSpPr>
        <p:spPr>
          <a:xfrm>
            <a:off x="3563888" y="1844824"/>
            <a:ext cx="36724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Adstrato do Português </a:t>
            </a:r>
          </a:p>
          <a:p>
            <a:pPr algn="ctr"/>
            <a:r>
              <a:rPr lang="pt-PT" dirty="0"/>
              <a:t>(que está por cima, mas não desaparece)</a:t>
            </a:r>
            <a:endParaRPr lang="cs-CZ" dirty="0"/>
          </a:p>
        </p:txBody>
      </p:sp>
    </p:spTree>
    <p:extLst>
      <p:ext uri="{BB962C8B-B14F-4D97-AF65-F5344CB8AC3E}">
        <p14:creationId xmlns:p14="http://schemas.microsoft.com/office/powerpoint/2010/main" val="130404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F49A5B4-5F31-4004-A23C-859C6841D23D}"/>
              </a:ext>
            </a:extLst>
          </p:cNvPr>
          <p:cNvPicPr>
            <a:picLocks noChangeAspect="1"/>
          </p:cNvPicPr>
          <p:nvPr/>
        </p:nvPicPr>
        <p:blipFill>
          <a:blip r:embed="rId2"/>
          <a:stretch>
            <a:fillRect/>
          </a:stretch>
        </p:blipFill>
        <p:spPr>
          <a:xfrm>
            <a:off x="24333" y="378495"/>
            <a:ext cx="8868147" cy="6074840"/>
          </a:xfrm>
          <a:prstGeom prst="rect">
            <a:avLst/>
          </a:prstGeom>
        </p:spPr>
      </p:pic>
    </p:spTree>
    <p:extLst>
      <p:ext uri="{BB962C8B-B14F-4D97-AF65-F5344CB8AC3E}">
        <p14:creationId xmlns:p14="http://schemas.microsoft.com/office/powerpoint/2010/main" val="61328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33983A8-79A7-4FDF-8C47-01C47F36A67E}"/>
              </a:ext>
            </a:extLst>
          </p:cNvPr>
          <p:cNvPicPr>
            <a:picLocks noChangeAspect="1"/>
          </p:cNvPicPr>
          <p:nvPr/>
        </p:nvPicPr>
        <p:blipFill>
          <a:blip r:embed="rId2"/>
          <a:stretch>
            <a:fillRect/>
          </a:stretch>
        </p:blipFill>
        <p:spPr>
          <a:xfrm>
            <a:off x="-108520" y="116632"/>
            <a:ext cx="8923283" cy="5904656"/>
          </a:xfrm>
          <a:prstGeom prst="rect">
            <a:avLst/>
          </a:prstGeom>
        </p:spPr>
      </p:pic>
      <p:sp>
        <p:nvSpPr>
          <p:cNvPr id="3" name="Obdélník 2">
            <a:extLst>
              <a:ext uri="{FF2B5EF4-FFF2-40B4-BE49-F238E27FC236}">
                <a16:creationId xmlns:a16="http://schemas.microsoft.com/office/drawing/2014/main" id="{4A713100-C666-47EF-8192-1687618681C2}"/>
              </a:ext>
            </a:extLst>
          </p:cNvPr>
          <p:cNvSpPr/>
          <p:nvPr/>
        </p:nvSpPr>
        <p:spPr>
          <a:xfrm>
            <a:off x="5796136" y="1268760"/>
            <a:ext cx="2880320" cy="504056"/>
          </a:xfrm>
          <a:prstGeom prst="rect">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Superstrato e Adstrato</a:t>
            </a:r>
            <a:endParaRPr lang="cs-CZ" dirty="0"/>
          </a:p>
        </p:txBody>
      </p:sp>
      <p:sp>
        <p:nvSpPr>
          <p:cNvPr id="4" name="Obdélník 3">
            <a:extLst>
              <a:ext uri="{FF2B5EF4-FFF2-40B4-BE49-F238E27FC236}">
                <a16:creationId xmlns:a16="http://schemas.microsoft.com/office/drawing/2014/main" id="{0B9D4DDA-5608-4B4A-8F00-4972D1DBCE9B}"/>
              </a:ext>
            </a:extLst>
          </p:cNvPr>
          <p:cNvSpPr/>
          <p:nvPr/>
        </p:nvSpPr>
        <p:spPr>
          <a:xfrm>
            <a:off x="7840002" y="2708920"/>
            <a:ext cx="864095" cy="21602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solidFill>
                  <a:schemeClr val="tx1">
                    <a:lumMod val="65000"/>
                    <a:lumOff val="35000"/>
                  </a:schemeClr>
                </a:solidFill>
              </a:rPr>
              <a:t>ou não</a:t>
            </a:r>
            <a:endParaRPr lang="cs-CZ" sz="1600" b="1" dirty="0">
              <a:solidFill>
                <a:schemeClr val="tx1">
                  <a:lumMod val="65000"/>
                  <a:lumOff val="35000"/>
                </a:schemeClr>
              </a:solidFill>
            </a:endParaRPr>
          </a:p>
        </p:txBody>
      </p:sp>
    </p:spTree>
    <p:extLst>
      <p:ext uri="{BB962C8B-B14F-4D97-AF65-F5344CB8AC3E}">
        <p14:creationId xmlns:p14="http://schemas.microsoft.com/office/powerpoint/2010/main" val="2298188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dirty="0"/>
              <a:t>Substratos: situação etnológica na Península Ibérica</a:t>
            </a:r>
            <a:endParaRPr lang="cs-CZ" dirty="0"/>
          </a:p>
        </p:txBody>
      </p:sp>
      <p:sp>
        <p:nvSpPr>
          <p:cNvPr id="3" name="Zástupný symbol pro obsah 2"/>
          <p:cNvSpPr>
            <a:spLocks noGrp="1"/>
          </p:cNvSpPr>
          <p:nvPr>
            <p:ph idx="1"/>
          </p:nvPr>
        </p:nvSpPr>
        <p:spPr/>
        <p:txBody>
          <a:bodyPr/>
          <a:lstStyle/>
          <a:p>
            <a:endParaRPr lang="pt-PT" dirty="0"/>
          </a:p>
          <a:p>
            <a:r>
              <a:rPr lang="pt-PT" b="1" dirty="0"/>
              <a:t>Ibérios</a:t>
            </a:r>
            <a:r>
              <a:rPr lang="pt-PT" dirty="0"/>
              <a:t> – (vindos do norte de África), estabeleceram-se nas partes de sul e este da Península Ibérica – língua </a:t>
            </a:r>
          </a:p>
          <a:p>
            <a:r>
              <a:rPr lang="pt-PT" b="1" dirty="0"/>
              <a:t>Celtas</a:t>
            </a:r>
            <a:r>
              <a:rPr lang="pt-PT" dirty="0"/>
              <a:t> – no Centro e Oeste</a:t>
            </a:r>
          </a:p>
          <a:p>
            <a:r>
              <a:rPr lang="pt-PT" b="1" dirty="0"/>
              <a:t>Fenícios</a:t>
            </a:r>
            <a:r>
              <a:rPr lang="pt-PT" dirty="0"/>
              <a:t> – nas costa meridional</a:t>
            </a:r>
          </a:p>
          <a:p>
            <a:r>
              <a:rPr lang="pt-PT" b="1" dirty="0"/>
              <a:t>Bascos</a:t>
            </a:r>
            <a:r>
              <a:rPr lang="pt-PT" dirty="0"/>
              <a:t> – a norte, na cadeia montanhosa</a:t>
            </a:r>
          </a:p>
          <a:p>
            <a:endParaRPr lang="cs-CZ" dirty="0"/>
          </a:p>
        </p:txBody>
      </p:sp>
    </p:spTree>
    <p:extLst>
      <p:ext uri="{BB962C8B-B14F-4D97-AF65-F5344CB8AC3E}">
        <p14:creationId xmlns:p14="http://schemas.microsoft.com/office/powerpoint/2010/main" val="345614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p:spPr>
        <p:txBody>
          <a:bodyPr>
            <a:noAutofit/>
          </a:bodyPr>
          <a:lstStyle/>
          <a:p>
            <a:r>
              <a:rPr lang="pt-PT" sz="3200" b="1" dirty="0"/>
              <a:t>Situação  em 218 a.C. - os romanos desembarcaram em Ampúrias</a:t>
            </a:r>
            <a:endParaRPr lang="cs-CZ" sz="3200" b="1" dirty="0"/>
          </a:p>
        </p:txBody>
      </p:sp>
      <p:pic>
        <p:nvPicPr>
          <p:cNvPr id="4" name="Picture 4" descr="Výsledek obrázku pro bascos na peninsula iberica map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62385"/>
            <a:ext cx="533743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ýsledek obrázku pro 218 a. c  ampuri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727489"/>
            <a:ext cx="3670643" cy="26705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se šipkou 4">
            <a:extLst>
              <a:ext uri="{FF2B5EF4-FFF2-40B4-BE49-F238E27FC236}">
                <a16:creationId xmlns:a16="http://schemas.microsoft.com/office/drawing/2014/main" id="{4DFC3B4F-3083-4235-8CC7-54E0E14B1EF1}"/>
              </a:ext>
            </a:extLst>
          </p:cNvPr>
          <p:cNvCxnSpPr>
            <a:cxnSpLocks/>
          </p:cNvCxnSpPr>
          <p:nvPr/>
        </p:nvCxnSpPr>
        <p:spPr>
          <a:xfrm flipH="1">
            <a:off x="6411743" y="1403648"/>
            <a:ext cx="392505" cy="4301485"/>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
        <p:nvSpPr>
          <p:cNvPr id="8" name="Obdélník 7">
            <a:extLst>
              <a:ext uri="{FF2B5EF4-FFF2-40B4-BE49-F238E27FC236}">
                <a16:creationId xmlns:a16="http://schemas.microsoft.com/office/drawing/2014/main" id="{C696EC99-7039-4D16-8418-5E3454C4C27F}"/>
              </a:ext>
            </a:extLst>
          </p:cNvPr>
          <p:cNvSpPr/>
          <p:nvPr/>
        </p:nvSpPr>
        <p:spPr>
          <a:xfrm>
            <a:off x="2555776" y="2313540"/>
            <a:ext cx="1392658" cy="395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3º. milénio a.C. </a:t>
            </a:r>
            <a:endParaRPr lang="cs-CZ" sz="1400" dirty="0"/>
          </a:p>
        </p:txBody>
      </p:sp>
      <p:sp>
        <p:nvSpPr>
          <p:cNvPr id="9" name="Obdélník 8">
            <a:extLst>
              <a:ext uri="{FF2B5EF4-FFF2-40B4-BE49-F238E27FC236}">
                <a16:creationId xmlns:a16="http://schemas.microsoft.com/office/drawing/2014/main" id="{274886C6-8CD5-4BFA-B9C8-5D2D1D407DC9}"/>
              </a:ext>
            </a:extLst>
          </p:cNvPr>
          <p:cNvSpPr/>
          <p:nvPr/>
        </p:nvSpPr>
        <p:spPr>
          <a:xfrm>
            <a:off x="230635" y="5143956"/>
            <a:ext cx="4197349" cy="814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A esta informação chegou-se através de vestígios arqueológicos, através da toponímia não latina</a:t>
            </a:r>
            <a:endParaRPr lang="cs-CZ" sz="1400" dirty="0"/>
          </a:p>
        </p:txBody>
      </p:sp>
    </p:spTree>
    <p:extLst>
      <p:ext uri="{BB962C8B-B14F-4D97-AF65-F5344CB8AC3E}">
        <p14:creationId xmlns:p14="http://schemas.microsoft.com/office/powerpoint/2010/main" val="272526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pt-PT" sz="3600" dirty="0"/>
              <a:t>Pontos mais importantes </a:t>
            </a:r>
            <a:br>
              <a:rPr lang="pt-PT" sz="3600" dirty="0"/>
            </a:br>
            <a:r>
              <a:rPr lang="pt-PT" sz="3600" dirty="0"/>
              <a:t>(temas para o exame)</a:t>
            </a:r>
            <a:endParaRPr lang="cs-CZ" sz="3600" dirty="0"/>
          </a:p>
        </p:txBody>
      </p:sp>
      <p:sp>
        <p:nvSpPr>
          <p:cNvPr id="3" name="Zástupný symbol pro obsah 2"/>
          <p:cNvSpPr>
            <a:spLocks noGrp="1"/>
          </p:cNvSpPr>
          <p:nvPr>
            <p:ph idx="1"/>
          </p:nvPr>
        </p:nvSpPr>
        <p:spPr/>
        <p:txBody>
          <a:bodyPr>
            <a:normAutofit fontScale="47500" lnSpcReduction="20000"/>
          </a:bodyPr>
          <a:lstStyle/>
          <a:p>
            <a:pPr marL="514350" indent="-514350">
              <a:buFont typeface="+mj-lt"/>
              <a:buAutoNum type="arabicPeriod"/>
            </a:pPr>
            <a:r>
              <a:rPr lang="pt-PT" dirty="0"/>
              <a:t>definição do substrato e as tendências linguísticas pré-existentes </a:t>
            </a:r>
          </a:p>
          <a:p>
            <a:pPr marL="514350" indent="-514350">
              <a:buFont typeface="+mj-lt"/>
              <a:buAutoNum type="arabicPeriod"/>
            </a:pPr>
            <a:r>
              <a:rPr lang="pt-PT" b="1" dirty="0"/>
              <a:t>betacismo</a:t>
            </a:r>
            <a:r>
              <a:rPr lang="pt-PT" dirty="0"/>
              <a:t> (definição e localização) -  substrato </a:t>
            </a:r>
            <a:r>
              <a:rPr lang="pt-PT" b="1" dirty="0"/>
              <a:t>basco</a:t>
            </a:r>
          </a:p>
          <a:p>
            <a:pPr marL="514350" indent="-514350">
              <a:buFont typeface="+mj-lt"/>
              <a:buAutoNum type="arabicPeriod"/>
            </a:pPr>
            <a:r>
              <a:rPr lang="pt-PT" dirty="0"/>
              <a:t>grupos iniciais latinno PL, CL, FL – substrato </a:t>
            </a:r>
            <a:r>
              <a:rPr lang="pt-PT" b="1" dirty="0"/>
              <a:t>celta</a:t>
            </a:r>
          </a:p>
          <a:p>
            <a:pPr marL="514350" indent="-514350">
              <a:buFont typeface="+mj-lt"/>
              <a:buAutoNum type="arabicPeriod"/>
            </a:pPr>
            <a:r>
              <a:rPr lang="pt-PT" dirty="0"/>
              <a:t>lenição e o grupo CT`(KT) latinos – substrato </a:t>
            </a:r>
            <a:r>
              <a:rPr lang="pt-PT" b="1" dirty="0"/>
              <a:t>celta</a:t>
            </a:r>
          </a:p>
          <a:p>
            <a:pPr marL="514350" indent="-514350">
              <a:buFont typeface="+mj-lt"/>
              <a:buAutoNum type="arabicPeriod"/>
            </a:pPr>
            <a:r>
              <a:rPr lang="pt-PT" dirty="0"/>
              <a:t>exemplificação dos topónimos e hidrónimos e de outros vocábulos portugueses </a:t>
            </a:r>
            <a:r>
              <a:rPr lang="pt-PT" b="1" dirty="0"/>
              <a:t>com raíz pré-latina</a:t>
            </a:r>
            <a:r>
              <a:rPr lang="pt-PT" dirty="0"/>
              <a:t>.</a:t>
            </a:r>
          </a:p>
          <a:p>
            <a:pPr marL="514350" indent="-514350">
              <a:buFont typeface="+mj-lt"/>
              <a:buAutoNum type="arabicPeriod"/>
            </a:pPr>
            <a:r>
              <a:rPr lang="pt-PT" b="1" dirty="0"/>
              <a:t>invasão germânicas</a:t>
            </a:r>
            <a:r>
              <a:rPr lang="pt-PT" dirty="0"/>
              <a:t>: visigoda, sueva, cartaginenese, sueva e vândala – uma curta descrição histórica e a influência  no enriquecimento lexical. </a:t>
            </a:r>
          </a:p>
          <a:p>
            <a:pPr marL="514350" indent="-514350">
              <a:buFont typeface="+mj-lt"/>
              <a:buAutoNum type="arabicPeriod"/>
            </a:pPr>
            <a:r>
              <a:rPr lang="pt-PT" b="1" dirty="0"/>
              <a:t>patronímicos</a:t>
            </a:r>
            <a:r>
              <a:rPr lang="pt-PT" dirty="0"/>
              <a:t> – definição, etimologia, exemplificação dos patronímicos germânicos</a:t>
            </a:r>
          </a:p>
          <a:p>
            <a:pPr marL="514350" indent="-514350">
              <a:buFont typeface="+mj-lt"/>
              <a:buAutoNum type="arabicPeriod"/>
            </a:pPr>
            <a:r>
              <a:rPr lang="pt-PT" dirty="0"/>
              <a:t> a influência das </a:t>
            </a:r>
            <a:r>
              <a:rPr lang="pt-PT" b="1" dirty="0"/>
              <a:t>línguas germâncias </a:t>
            </a:r>
            <a:r>
              <a:rPr lang="pt-PT" dirty="0"/>
              <a:t>no acento, ditongação, sonorização – contribuição para a diferenciação entreo o Francês e o Português, e, entre o Português e o Castelhano. </a:t>
            </a:r>
          </a:p>
          <a:p>
            <a:pPr marL="514350" indent="-514350">
              <a:buFont typeface="+mj-lt"/>
              <a:buAutoNum type="arabicPeriod"/>
            </a:pPr>
            <a:r>
              <a:rPr lang="pt-PT" dirty="0"/>
              <a:t>superstratos `e adstratos:  definição do termo superstrato´p.30  e adstrato``p.32, romance. p. 30</a:t>
            </a:r>
          </a:p>
          <a:p>
            <a:pPr marL="514350" indent="-514350">
              <a:buFont typeface="+mj-lt"/>
              <a:buAutoNum type="arabicPeriod"/>
            </a:pPr>
            <a:r>
              <a:rPr lang="pt-PT" b="1" dirty="0"/>
              <a:t>Romance hispânico </a:t>
            </a:r>
            <a:r>
              <a:rPr lang="pt-PT" dirty="0"/>
              <a:t>e o </a:t>
            </a:r>
            <a:r>
              <a:rPr lang="pt-PT" b="1" dirty="0"/>
              <a:t>romance visigótico</a:t>
            </a:r>
          </a:p>
          <a:p>
            <a:pPr marL="514350" indent="-514350">
              <a:buFont typeface="+mj-lt"/>
              <a:buAutoNum type="arabicPeriod"/>
            </a:pPr>
            <a:r>
              <a:rPr lang="pt-PT" b="1" dirty="0"/>
              <a:t>invasão árabe </a:t>
            </a:r>
            <a:r>
              <a:rPr lang="pt-PT" dirty="0"/>
              <a:t>e a sua influência na língua portuguesa.</a:t>
            </a:r>
          </a:p>
          <a:p>
            <a:pPr marL="514350" indent="-514350">
              <a:buFont typeface="+mj-lt"/>
              <a:buAutoNum type="arabicPeriod"/>
            </a:pPr>
            <a:r>
              <a:rPr lang="pt-PT" b="1" dirty="0"/>
              <a:t>vocabulário árabe </a:t>
            </a:r>
            <a:r>
              <a:rPr lang="pt-PT" dirty="0"/>
              <a:t>na língua portuguesa `campo semântico referente à administração, guerra, organização urbana, agricultura, ciência, antroponímia, toponímia, e ainda outros. </a:t>
            </a:r>
          </a:p>
          <a:p>
            <a:pPr marL="514350" indent="-514350">
              <a:buFont typeface="+mj-lt"/>
              <a:buAutoNum type="arabicPeriod"/>
            </a:pPr>
            <a:r>
              <a:rPr lang="pt-PT" b="1" dirty="0"/>
              <a:t>moçárabe</a:t>
            </a:r>
            <a:r>
              <a:rPr lang="pt-PT" dirty="0"/>
              <a:t> – romance arcaizante –d efinição, dialetalização, moaxás, hardjas – e elementos conservadores</a:t>
            </a:r>
          </a:p>
          <a:p>
            <a:pPr marL="514350" indent="-514350">
              <a:buFont typeface="+mj-lt"/>
              <a:buAutoNum type="arabicPeriod"/>
            </a:pPr>
            <a:r>
              <a:rPr lang="pt-PT" dirty="0"/>
              <a:t>a compartimentação do território em reinos, e reinos a a divisão da sociedade hispano-goda e as caraterísticas linguísticas distintivas </a:t>
            </a:r>
          </a:p>
          <a:p>
            <a:endParaRPr lang="cs-CZ" dirty="0"/>
          </a:p>
        </p:txBody>
      </p:sp>
    </p:spTree>
    <p:extLst>
      <p:ext uri="{BB962C8B-B14F-4D97-AF65-F5344CB8AC3E}">
        <p14:creationId xmlns:p14="http://schemas.microsoft.com/office/powerpoint/2010/main" val="141497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E652C344-5C3F-4708-B69A-196769E4B9FB}"/>
              </a:ext>
            </a:extLst>
          </p:cNvPr>
          <p:cNvGraphicFramePr>
            <a:graphicFrameLocks noGrp="1"/>
          </p:cNvGraphicFramePr>
          <p:nvPr>
            <p:extLst>
              <p:ext uri="{D42A27DB-BD31-4B8C-83A1-F6EECF244321}">
                <p14:modId xmlns:p14="http://schemas.microsoft.com/office/powerpoint/2010/main" val="3510925267"/>
              </p:ext>
            </p:extLst>
          </p:nvPr>
        </p:nvGraphicFramePr>
        <p:xfrm>
          <a:off x="395536" y="764704"/>
          <a:ext cx="4047825" cy="4608039"/>
        </p:xfrm>
        <a:graphic>
          <a:graphicData uri="http://schemas.openxmlformats.org/drawingml/2006/table">
            <a:tbl>
              <a:tblPr firstRow="1" firstCol="1" bandRow="1">
                <a:tableStyleId>{5C22544A-7EE6-4342-B048-85BDC9FD1C3A}</a:tableStyleId>
              </a:tblPr>
              <a:tblGrid>
                <a:gridCol w="1670446">
                  <a:extLst>
                    <a:ext uri="{9D8B030D-6E8A-4147-A177-3AD203B41FA5}">
                      <a16:colId xmlns:a16="http://schemas.microsoft.com/office/drawing/2014/main" val="457139951"/>
                    </a:ext>
                  </a:extLst>
                </a:gridCol>
                <a:gridCol w="2377379">
                  <a:extLst>
                    <a:ext uri="{9D8B030D-6E8A-4147-A177-3AD203B41FA5}">
                      <a16:colId xmlns:a16="http://schemas.microsoft.com/office/drawing/2014/main" val="2029078185"/>
                    </a:ext>
                  </a:extLst>
                </a:gridCol>
              </a:tblGrid>
              <a:tr h="424847">
                <a:tc>
                  <a:txBody>
                    <a:bodyPr/>
                    <a:lstStyle/>
                    <a:p>
                      <a:pPr algn="ctr">
                        <a:lnSpc>
                          <a:spcPct val="107000"/>
                        </a:lnSpc>
                        <a:spcAft>
                          <a:spcPts val="0"/>
                        </a:spcAft>
                      </a:pPr>
                      <a:r>
                        <a:rPr lang="cs-CZ" sz="2400" u="none">
                          <a:solidFill>
                            <a:schemeClr val="tx1"/>
                          </a:solidFill>
                          <a:effectLst/>
                        </a:rPr>
                        <a:t>Celtic name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cs-CZ" sz="2400" u="none">
                          <a:solidFill>
                            <a:schemeClr val="tx1"/>
                          </a:solidFill>
                          <a:effectLst/>
                        </a:rPr>
                        <a:t>Modern name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51171029"/>
                  </a:ext>
                </a:extLst>
              </a:tr>
              <a:tr h="424847">
                <a:tc>
                  <a:txBody>
                    <a:bodyPr/>
                    <a:lstStyle/>
                    <a:p>
                      <a:pPr>
                        <a:lnSpc>
                          <a:spcPct val="107000"/>
                        </a:lnSpc>
                        <a:spcAft>
                          <a:spcPts val="0"/>
                        </a:spcAft>
                      </a:pPr>
                      <a:r>
                        <a:rPr lang="cs-CZ" sz="2400" u="none" dirty="0" err="1">
                          <a:solidFill>
                            <a:schemeClr val="tx1"/>
                          </a:solidFill>
                          <a:effectLst/>
                          <a:hlinkClick r:id="rId2" tooltip="Bracara Augusta">
                            <a:extLst>
                              <a:ext uri="{A12FA001-AC4F-418D-AE19-62706E023703}">
                                <ahyp:hlinkClr xmlns:ahyp="http://schemas.microsoft.com/office/drawing/2018/hyperlinkcolor" val="tx"/>
                              </a:ext>
                            </a:extLst>
                          </a:hlinkClick>
                        </a:rPr>
                        <a:t>Bracara</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err="1">
                          <a:solidFill>
                            <a:schemeClr val="tx1"/>
                          </a:solidFill>
                          <a:effectLst/>
                          <a:hlinkClick r:id="rId3" tooltip="Braga">
                            <a:extLst>
                              <a:ext uri="{A12FA001-AC4F-418D-AE19-62706E023703}">
                                <ahyp:hlinkClr xmlns:ahyp="http://schemas.microsoft.com/office/drawing/2018/hyperlinkcolor" val="tx"/>
                              </a:ext>
                            </a:extLst>
                          </a:hlinkClick>
                        </a:rPr>
                        <a:t>Braga</a:t>
                      </a:r>
                      <a:r>
                        <a:rPr lang="cs-CZ" sz="2400" u="none" dirty="0">
                          <a:solidFill>
                            <a:schemeClr val="tx1"/>
                          </a:solidFill>
                          <a:effectLst/>
                        </a:rPr>
                        <a:t>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81303816"/>
                  </a:ext>
                </a:extLst>
              </a:tr>
              <a:tr h="424847">
                <a:tc>
                  <a:txBody>
                    <a:bodyPr/>
                    <a:lstStyle/>
                    <a:p>
                      <a:pPr>
                        <a:lnSpc>
                          <a:spcPct val="107000"/>
                        </a:lnSpc>
                        <a:spcAft>
                          <a:spcPts val="0"/>
                        </a:spcAft>
                      </a:pPr>
                      <a:r>
                        <a:rPr lang="cs-CZ" sz="2400" u="none">
                          <a:solidFill>
                            <a:schemeClr val="tx1"/>
                          </a:solidFill>
                          <a:effectLst/>
                        </a:rPr>
                        <a:t>Brigantia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4" tooltip="Bragança (Portugal)">
                            <a:extLst>
                              <a:ext uri="{A12FA001-AC4F-418D-AE19-62706E023703}">
                                <ahyp:hlinkClr xmlns:ahyp="http://schemas.microsoft.com/office/drawing/2018/hyperlinkcolor" val="tx"/>
                              </a:ext>
                            </a:extLst>
                          </a:hlinkClick>
                        </a:rPr>
                        <a:t>Bragança</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10516908"/>
                  </a:ext>
                </a:extLst>
              </a:tr>
              <a:tr h="424847">
                <a:tc>
                  <a:txBody>
                    <a:bodyPr/>
                    <a:lstStyle/>
                    <a:p>
                      <a:pPr>
                        <a:lnSpc>
                          <a:spcPct val="107000"/>
                        </a:lnSpc>
                        <a:spcAft>
                          <a:spcPts val="0"/>
                        </a:spcAft>
                      </a:pPr>
                      <a:r>
                        <a:rPr lang="cs-CZ" sz="2400" u="none">
                          <a:solidFill>
                            <a:schemeClr val="tx1"/>
                          </a:solidFill>
                          <a:effectLst/>
                        </a:rPr>
                        <a:t>Conímbriga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5" tooltip="Conímbriga">
                            <a:extLst>
                              <a:ext uri="{A12FA001-AC4F-418D-AE19-62706E023703}">
                                <ahyp:hlinkClr xmlns:ahyp="http://schemas.microsoft.com/office/drawing/2018/hyperlinkcolor" val="tx"/>
                              </a:ext>
                            </a:extLst>
                          </a:hlinkClick>
                        </a:rPr>
                        <a:t>Conímbriga</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84869372"/>
                  </a:ext>
                </a:extLst>
              </a:tr>
              <a:tr h="424847">
                <a:tc>
                  <a:txBody>
                    <a:bodyPr/>
                    <a:lstStyle/>
                    <a:p>
                      <a:pPr>
                        <a:lnSpc>
                          <a:spcPct val="107000"/>
                        </a:lnSpc>
                        <a:spcAft>
                          <a:spcPts val="0"/>
                        </a:spcAft>
                      </a:pPr>
                      <a:r>
                        <a:rPr lang="cs-CZ" sz="2400" u="none">
                          <a:solidFill>
                            <a:schemeClr val="tx1"/>
                          </a:solidFill>
                          <a:effectLst/>
                          <a:hlinkClick r:id="rId6" tooltip="Ebora">
                            <a:extLst>
                              <a:ext uri="{A12FA001-AC4F-418D-AE19-62706E023703}">
                                <ahyp:hlinkClr xmlns:ahyp="http://schemas.microsoft.com/office/drawing/2018/hyperlinkcolor" val="tx"/>
                              </a:ext>
                            </a:extLst>
                          </a:hlinkClick>
                        </a:rPr>
                        <a:t>Ebora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7" tooltip="Évora">
                            <a:extLst>
                              <a:ext uri="{A12FA001-AC4F-418D-AE19-62706E023703}">
                                <ahyp:hlinkClr xmlns:ahyp="http://schemas.microsoft.com/office/drawing/2018/hyperlinkcolor" val="tx"/>
                              </a:ext>
                            </a:extLst>
                          </a:hlinkClick>
                        </a:rPr>
                        <a:t>Évora</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82660160"/>
                  </a:ext>
                </a:extLst>
              </a:tr>
              <a:tr h="424847">
                <a:tc>
                  <a:txBody>
                    <a:bodyPr/>
                    <a:lstStyle/>
                    <a:p>
                      <a:pPr>
                        <a:lnSpc>
                          <a:spcPct val="107000"/>
                        </a:lnSpc>
                        <a:spcAft>
                          <a:spcPts val="0"/>
                        </a:spcAft>
                      </a:pPr>
                      <a:r>
                        <a:rPr lang="cs-CZ" sz="2400" u="none">
                          <a:solidFill>
                            <a:schemeClr val="tx1"/>
                          </a:solidFill>
                          <a:effectLst/>
                          <a:hlinkClick r:id="rId8" tooltip="Lacobriga">
                            <a:extLst>
                              <a:ext uri="{A12FA001-AC4F-418D-AE19-62706E023703}">
                                <ahyp:hlinkClr xmlns:ahyp="http://schemas.microsoft.com/office/drawing/2018/hyperlinkcolor" val="tx"/>
                              </a:ext>
                            </a:extLst>
                          </a:hlinkClick>
                        </a:rPr>
                        <a:t>Lacobriga</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9" tooltip="Lagos (Portugal)">
                            <a:extLst>
                              <a:ext uri="{A12FA001-AC4F-418D-AE19-62706E023703}">
                                <ahyp:hlinkClr xmlns:ahyp="http://schemas.microsoft.com/office/drawing/2018/hyperlinkcolor" val="tx"/>
                              </a:ext>
                            </a:extLst>
                          </a:hlinkClick>
                        </a:rPr>
                        <a:t>Lagos</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74411773"/>
                  </a:ext>
                </a:extLst>
              </a:tr>
              <a:tr h="424847">
                <a:tc>
                  <a:txBody>
                    <a:bodyPr/>
                    <a:lstStyle/>
                    <a:p>
                      <a:pPr>
                        <a:lnSpc>
                          <a:spcPct val="107000"/>
                        </a:lnSpc>
                        <a:spcAft>
                          <a:spcPts val="0"/>
                        </a:spcAft>
                      </a:pPr>
                      <a:r>
                        <a:rPr lang="cs-CZ" sz="2400" u="none">
                          <a:solidFill>
                            <a:schemeClr val="tx1"/>
                          </a:solidFill>
                          <a:effectLst/>
                        </a:rPr>
                        <a:t>Lamecum</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a:solidFill>
                            <a:schemeClr val="tx1"/>
                          </a:solidFill>
                          <a:effectLst/>
                          <a:hlinkClick r:id="rId10" tooltip="Lamego">
                            <a:extLst>
                              <a:ext uri="{A12FA001-AC4F-418D-AE19-62706E023703}">
                                <ahyp:hlinkClr xmlns:ahyp="http://schemas.microsoft.com/office/drawing/2018/hyperlinkcolor" val="tx"/>
                              </a:ext>
                            </a:extLst>
                          </a:hlinkClick>
                        </a:rPr>
                        <a:t>Lamego</a:t>
                      </a:r>
                      <a:r>
                        <a:rPr lang="cs-CZ" sz="2400" u="none">
                          <a:solidFill>
                            <a:schemeClr val="tx1"/>
                          </a:solidFill>
                          <a:effectLst/>
                        </a:rPr>
                        <a:t> </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3883622"/>
                  </a:ext>
                </a:extLst>
              </a:tr>
              <a:tr h="424847">
                <a:tc>
                  <a:txBody>
                    <a:bodyPr/>
                    <a:lstStyle/>
                    <a:p>
                      <a:pPr>
                        <a:lnSpc>
                          <a:spcPct val="107000"/>
                        </a:lnSpc>
                        <a:spcAft>
                          <a:spcPts val="0"/>
                        </a:spcAft>
                      </a:pPr>
                      <a:r>
                        <a:rPr lang="cs-CZ" sz="2400" u="none">
                          <a:solidFill>
                            <a:schemeClr val="tx1"/>
                          </a:solidFill>
                          <a:effectLst/>
                        </a:rPr>
                        <a:t>Lethes</a:t>
                      </a:r>
                      <a:endParaRPr lang="cs-CZ" sz="20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a:solidFill>
                            <a:schemeClr val="tx1"/>
                          </a:solidFill>
                          <a:effectLst/>
                          <a:hlinkClick r:id="rId11" tooltip="Lima River">
                            <a:extLst>
                              <a:ext uri="{A12FA001-AC4F-418D-AE19-62706E023703}">
                                <ahyp:hlinkClr xmlns:ahyp="http://schemas.microsoft.com/office/drawing/2018/hyperlinkcolor" val="tx"/>
                              </a:ext>
                            </a:extLst>
                          </a:hlinkClick>
                        </a:rPr>
                        <a:t>Lima</a:t>
                      </a:r>
                      <a:r>
                        <a:rPr lang="cs-CZ" sz="2400" u="none" dirty="0">
                          <a:solidFill>
                            <a:schemeClr val="tx1"/>
                          </a:solidFill>
                          <a:effectLst/>
                        </a:rPr>
                        <a:t>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69713438"/>
                  </a:ext>
                </a:extLst>
              </a:tr>
              <a:tr h="424847">
                <a:tc>
                  <a:txBody>
                    <a:bodyPr/>
                    <a:lstStyle/>
                    <a:p>
                      <a:pPr>
                        <a:lnSpc>
                          <a:spcPct val="107000"/>
                        </a:lnSpc>
                        <a:spcAft>
                          <a:spcPts val="0"/>
                        </a:spcAft>
                      </a:pPr>
                      <a:r>
                        <a:rPr lang="cs-CZ" sz="2400" u="none" dirty="0" err="1">
                          <a:solidFill>
                            <a:schemeClr val="tx1"/>
                          </a:solidFill>
                          <a:effectLst/>
                        </a:rPr>
                        <a:t>Minius</a:t>
                      </a:r>
                      <a:endParaRPr lang="pt-PT" sz="2400" u="none" dirty="0">
                        <a:solidFill>
                          <a:schemeClr val="tx1"/>
                        </a:solidFill>
                        <a:effectLst/>
                      </a:endParaRPr>
                    </a:p>
                    <a:p>
                      <a:pPr>
                        <a:lnSpc>
                          <a:spcPct val="107000"/>
                        </a:lnSpc>
                        <a:spcAft>
                          <a:spcPts val="0"/>
                        </a:spcAft>
                      </a:pPr>
                      <a:r>
                        <a:rPr lang="pt-PT" sz="2400" u="none" dirty="0">
                          <a:solidFill>
                            <a:schemeClr val="tx1"/>
                          </a:solidFill>
                          <a:effectLst/>
                        </a:rPr>
                        <a:t>Olissipo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err="1">
                          <a:solidFill>
                            <a:schemeClr val="tx1"/>
                          </a:solidFill>
                          <a:effectLst/>
                          <a:hlinkClick r:id="rId12" tooltip="Minho River">
                            <a:extLst>
                              <a:ext uri="{A12FA001-AC4F-418D-AE19-62706E023703}">
                                <ahyp:hlinkClr xmlns:ahyp="http://schemas.microsoft.com/office/drawing/2018/hyperlinkcolor" val="tx"/>
                              </a:ext>
                            </a:extLst>
                          </a:hlinkClick>
                        </a:rPr>
                        <a:t>Minho</a:t>
                      </a:r>
                      <a:r>
                        <a:rPr lang="cs-CZ" sz="2400" u="none" dirty="0">
                          <a:solidFill>
                            <a:schemeClr val="tx1"/>
                          </a:solidFill>
                          <a:effectLst/>
                        </a:rPr>
                        <a:t> </a:t>
                      </a:r>
                      <a:endParaRPr lang="pt-PT" sz="2400" u="none" dirty="0">
                        <a:solidFill>
                          <a:schemeClr val="tx1"/>
                        </a:solidFill>
                        <a:effectLst/>
                      </a:endParaRPr>
                    </a:p>
                    <a:p>
                      <a:pPr>
                        <a:lnSpc>
                          <a:spcPct val="107000"/>
                        </a:lnSpc>
                        <a:spcAft>
                          <a:spcPts val="0"/>
                        </a:spcAft>
                      </a:pPr>
                      <a:r>
                        <a:rPr lang="pt-PT" sz="2400" u="none" dirty="0">
                          <a:solidFill>
                            <a:schemeClr val="tx1"/>
                          </a:solidFill>
                          <a:effectLst/>
                        </a:rPr>
                        <a:t>Lisboa</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18322825"/>
                  </a:ext>
                </a:extLst>
              </a:tr>
              <a:tr h="424847">
                <a:tc>
                  <a:txBody>
                    <a:bodyPr/>
                    <a:lstStyle/>
                    <a:p>
                      <a:pPr>
                        <a:lnSpc>
                          <a:spcPct val="107000"/>
                        </a:lnSpc>
                        <a:spcAft>
                          <a:spcPts val="0"/>
                        </a:spcAft>
                      </a:pPr>
                      <a:r>
                        <a:rPr lang="cs-CZ" sz="2400" u="none" dirty="0" err="1">
                          <a:solidFill>
                            <a:schemeClr val="tx1"/>
                          </a:solidFill>
                          <a:effectLst/>
                        </a:rPr>
                        <a:t>Tamaca</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cs-CZ" sz="2400" u="none" dirty="0" err="1">
                          <a:solidFill>
                            <a:schemeClr val="tx1"/>
                          </a:solidFill>
                          <a:effectLst/>
                          <a:hlinkClick r:id="rId13" tooltip="Tâmega River">
                            <a:extLst>
                              <a:ext uri="{A12FA001-AC4F-418D-AE19-62706E023703}">
                                <ahyp:hlinkClr xmlns:ahyp="http://schemas.microsoft.com/office/drawing/2018/hyperlinkcolor" val="tx"/>
                              </a:ext>
                            </a:extLst>
                          </a:hlinkClick>
                        </a:rPr>
                        <a:t>Tâmega</a:t>
                      </a:r>
                      <a:r>
                        <a:rPr lang="cs-CZ" sz="2400" u="none" dirty="0">
                          <a:solidFill>
                            <a:schemeClr val="tx1"/>
                          </a:solidFill>
                          <a:effectLst/>
                        </a:rPr>
                        <a:t> </a:t>
                      </a:r>
                      <a:endParaRPr lang="cs-CZ" sz="20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10335841"/>
                  </a:ext>
                </a:extLst>
              </a:tr>
            </a:tbl>
          </a:graphicData>
        </a:graphic>
      </p:graphicFrame>
      <p:sp>
        <p:nvSpPr>
          <p:cNvPr id="4" name="Obdélník 3">
            <a:extLst>
              <a:ext uri="{FF2B5EF4-FFF2-40B4-BE49-F238E27FC236}">
                <a16:creationId xmlns:a16="http://schemas.microsoft.com/office/drawing/2014/main" id="{ED9E62A9-96AD-46DF-B71D-85C2574FE984}"/>
              </a:ext>
            </a:extLst>
          </p:cNvPr>
          <p:cNvSpPr/>
          <p:nvPr/>
        </p:nvSpPr>
        <p:spPr>
          <a:xfrm>
            <a:off x="4700641" y="620688"/>
            <a:ext cx="3919184" cy="4708981"/>
          </a:xfrm>
          <a:prstGeom prst="rect">
            <a:avLst/>
          </a:prstGeom>
        </p:spPr>
        <p:txBody>
          <a:bodyPr wrap="square">
            <a:spAutoFit/>
          </a:bodyPr>
          <a:lstStyle/>
          <a:p>
            <a:r>
              <a:rPr lang="pt-PT" b="1" dirty="0"/>
              <a:t>Topónimos </a:t>
            </a:r>
          </a:p>
          <a:p>
            <a:pPr lvl="1"/>
            <a:r>
              <a:rPr lang="pt-PT" dirty="0"/>
              <a:t>Bracara – Braga</a:t>
            </a:r>
          </a:p>
          <a:p>
            <a:pPr lvl="1"/>
            <a:r>
              <a:rPr lang="pt-PT" dirty="0"/>
              <a:t>Olissipo – Lisboa</a:t>
            </a:r>
          </a:p>
          <a:p>
            <a:pPr lvl="1"/>
            <a:r>
              <a:rPr lang="pt-PT" dirty="0"/>
              <a:t>Ossonoba – Faro</a:t>
            </a:r>
          </a:p>
          <a:p>
            <a:pPr lvl="1"/>
            <a:endParaRPr lang="pt-PT" dirty="0"/>
          </a:p>
          <a:p>
            <a:r>
              <a:rPr lang="pt-PT" b="1" dirty="0"/>
              <a:t>Outros vocábulos</a:t>
            </a:r>
          </a:p>
          <a:p>
            <a:r>
              <a:rPr lang="pt-PT" sz="1600" b="1" dirty="0"/>
              <a:t>Esquerdo (origem basca)</a:t>
            </a:r>
          </a:p>
          <a:p>
            <a:r>
              <a:rPr lang="pt-PT" sz="1600" b="1" dirty="0"/>
              <a:t>Sapo-</a:t>
            </a:r>
            <a:r>
              <a:rPr lang="pt-PT" sz="1600" dirty="0"/>
              <a:t> </a:t>
            </a:r>
            <a:r>
              <a:rPr lang="pt-BR" sz="1600" dirty="0"/>
              <a:t>(origem préromana).</a:t>
            </a:r>
            <a:r>
              <a:rPr lang="pt-PT" sz="1600" dirty="0"/>
              <a:t> </a:t>
            </a:r>
          </a:p>
          <a:p>
            <a:r>
              <a:rPr lang="pt-PT" sz="1600" b="1" dirty="0"/>
              <a:t>Várzea</a:t>
            </a:r>
            <a:r>
              <a:rPr lang="pt-PT" sz="1600" dirty="0"/>
              <a:t> - </a:t>
            </a:r>
            <a:r>
              <a:rPr lang="pt-BR" sz="1600" dirty="0"/>
              <a:t>campina cultivada; planície; chã – </a:t>
            </a:r>
            <a:r>
              <a:rPr lang="pt-BR" sz="1600" b="1" dirty="0"/>
              <a:t>nova, luh, pole</a:t>
            </a:r>
            <a:endParaRPr lang="pt-PT" sz="1600" b="1" dirty="0"/>
          </a:p>
          <a:p>
            <a:r>
              <a:rPr lang="pt-PT" sz="1600" b="1" dirty="0"/>
              <a:t>Sarna</a:t>
            </a:r>
            <a:r>
              <a:rPr lang="pt-PT" sz="1600" dirty="0"/>
              <a:t> –</a:t>
            </a:r>
            <a:r>
              <a:rPr lang="cs-CZ" sz="1600" dirty="0"/>
              <a:t> </a:t>
            </a:r>
            <a:r>
              <a:rPr lang="pt-PT" sz="1600" dirty="0"/>
              <a:t> </a:t>
            </a:r>
            <a:r>
              <a:rPr lang="pt-PT" sz="1600" b="1" dirty="0" err="1"/>
              <a:t>svrab</a:t>
            </a:r>
            <a:r>
              <a:rPr lang="pt-PT" sz="1600" b="1" dirty="0"/>
              <a:t>-</a:t>
            </a:r>
            <a:r>
              <a:rPr lang="pt-PT" sz="1600" dirty="0"/>
              <a:t> </a:t>
            </a:r>
            <a:r>
              <a:rPr lang="cs-CZ" sz="1600" dirty="0" err="1"/>
              <a:t>infe</a:t>
            </a:r>
            <a:r>
              <a:rPr lang="pt-PT" sz="1600" dirty="0" err="1"/>
              <a:t>ção</a:t>
            </a:r>
            <a:r>
              <a:rPr lang="pt-PT" sz="1600" dirty="0"/>
              <a:t> </a:t>
            </a:r>
            <a:r>
              <a:rPr lang="pt-BR" sz="1600" dirty="0"/>
              <a:t> cutânea e contagiosa produzida por um ácaro. = </a:t>
            </a:r>
            <a:r>
              <a:rPr lang="pt-BR" sz="1600" cap="small" dirty="0"/>
              <a:t>ACARÍASE,</a:t>
            </a:r>
            <a:endParaRPr lang="pt-PT" sz="1600" dirty="0"/>
          </a:p>
          <a:p>
            <a:r>
              <a:rPr lang="pt-PT" sz="1600" b="1" dirty="0"/>
              <a:t>Bruxa</a:t>
            </a:r>
            <a:r>
              <a:rPr lang="pt-PT" sz="1600" dirty="0"/>
              <a:t> `(origem duvidosa)</a:t>
            </a:r>
          </a:p>
          <a:p>
            <a:endParaRPr lang="pt-PT" sz="1600" dirty="0"/>
          </a:p>
          <a:p>
            <a:endParaRPr lang="pt-PT" sz="1600" dirty="0"/>
          </a:p>
          <a:p>
            <a:r>
              <a:rPr lang="pt-PT" sz="1600" dirty="0"/>
              <a:t>Nos dicionários: origem duvidosa, talvez pré-romana</a:t>
            </a:r>
          </a:p>
        </p:txBody>
      </p:sp>
    </p:spTree>
    <p:extLst>
      <p:ext uri="{BB962C8B-B14F-4D97-AF65-F5344CB8AC3E}">
        <p14:creationId xmlns:p14="http://schemas.microsoft.com/office/powerpoint/2010/main" val="63972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279CDD-87A1-405E-8F09-B1E93B852759}"/>
              </a:ext>
            </a:extLst>
          </p:cNvPr>
          <p:cNvSpPr>
            <a:spLocks noGrp="1"/>
          </p:cNvSpPr>
          <p:nvPr>
            <p:ph type="title"/>
          </p:nvPr>
        </p:nvSpPr>
        <p:spPr/>
        <p:txBody>
          <a:bodyPr/>
          <a:lstStyle/>
          <a:p>
            <a:pPr algn="l"/>
            <a:r>
              <a:rPr lang="pt-PT" dirty="0"/>
              <a:t>Etimologia de Lisboa </a:t>
            </a:r>
            <a:endParaRPr lang="cs-CZ" dirty="0"/>
          </a:p>
        </p:txBody>
      </p:sp>
      <p:sp>
        <p:nvSpPr>
          <p:cNvPr id="3" name="Zástupný obsah 2">
            <a:extLst>
              <a:ext uri="{FF2B5EF4-FFF2-40B4-BE49-F238E27FC236}">
                <a16:creationId xmlns:a16="http://schemas.microsoft.com/office/drawing/2014/main" id="{528F70F7-6C1C-42C3-9451-EA7C0EB7E816}"/>
              </a:ext>
            </a:extLst>
          </p:cNvPr>
          <p:cNvSpPr>
            <a:spLocks noGrp="1"/>
          </p:cNvSpPr>
          <p:nvPr>
            <p:ph idx="1"/>
          </p:nvPr>
        </p:nvSpPr>
        <p:spPr>
          <a:xfrm>
            <a:off x="457199" y="2036981"/>
            <a:ext cx="8229600" cy="4525963"/>
          </a:xfrm>
        </p:spPr>
        <p:txBody>
          <a:bodyPr>
            <a:normAutofit fontScale="55000" lnSpcReduction="20000"/>
          </a:bodyPr>
          <a:lstStyle/>
          <a:p>
            <a:pPr marL="0" indent="0">
              <a:buNone/>
            </a:pPr>
            <a:r>
              <a:rPr lang="pt-BR" dirty="0"/>
              <a:t>José Pedro Machado (Dicionário Onomástico Etimológico da Língua Portuguesa, s.v. Lisboa), «[...] origem pré-romana, não se sabendo ao certo a significação original do vo[abulário]</a:t>
            </a:r>
          </a:p>
          <a:p>
            <a:pPr>
              <a:buFontTx/>
              <a:buChar char="-"/>
            </a:pPr>
            <a:r>
              <a:rPr lang="pt-BR" dirty="0"/>
              <a:t>origem fenícia: </a:t>
            </a:r>
            <a:r>
              <a:rPr lang="pt-BR" b="1" dirty="0"/>
              <a:t>Alis-Ubbo</a:t>
            </a:r>
            <a:r>
              <a:rPr lang="pt-BR" dirty="0"/>
              <a:t>, «enseada amena, porto seguro» (cf. Bárbara Fraticelli, la Imagen de La Ciudad de Lisboa, entre lo Real y lo Imaginario, Madrid, Universidad Complutense de Madrid, 2001, págs. 17 e 53). </a:t>
            </a:r>
          </a:p>
          <a:p>
            <a:pPr>
              <a:buFontTx/>
              <a:buChar char="-"/>
            </a:pPr>
            <a:r>
              <a:rPr lang="pt-BR" dirty="0"/>
              <a:t>etimologia </a:t>
            </a:r>
            <a:r>
              <a:rPr lang="pt-BR" b="1" dirty="0"/>
              <a:t>não fenícia </a:t>
            </a:r>
            <a:r>
              <a:rPr lang="pt-BR" dirty="0"/>
              <a:t>– </a:t>
            </a:r>
            <a:r>
              <a:rPr lang="pt-BR" b="1" dirty="0"/>
              <a:t>pré-celta ou até pré-indo-europeia</a:t>
            </a:r>
            <a:r>
              <a:rPr lang="pt-BR" dirty="0"/>
              <a:t>: o elemento -</a:t>
            </a:r>
            <a:r>
              <a:rPr lang="pt-BR" b="1" dirty="0"/>
              <a:t>ipo</a:t>
            </a:r>
            <a:r>
              <a:rPr lang="pt-BR" dirty="0"/>
              <a:t> ou –</a:t>
            </a:r>
            <a:r>
              <a:rPr lang="pt-BR" b="1" dirty="0"/>
              <a:t>ippo </a:t>
            </a:r>
            <a:r>
              <a:rPr lang="pt-BR" dirty="0"/>
              <a:t>ocorria com grande frequência no ângulo sudoeste da Península Ibérica em topónimos da Antiguidade, ligados à chamada civilização de </a:t>
            </a:r>
            <a:r>
              <a:rPr lang="pt-BR" b="1" dirty="0"/>
              <a:t>Tartessos</a:t>
            </a:r>
            <a:r>
              <a:rPr lang="pt-BR" dirty="0"/>
              <a:t> (Sul da Lusitânia e Bética Ocidental;   </a:t>
            </a:r>
            <a:r>
              <a:rPr lang="pt-BR" b="1" dirty="0"/>
              <a:t>Collippo</a:t>
            </a:r>
            <a:r>
              <a:rPr lang="pt-BR" dirty="0"/>
              <a:t> - atual Leiria; </a:t>
            </a:r>
            <a:r>
              <a:rPr lang="pt-BR" b="1" dirty="0"/>
              <a:t>Calippo</a:t>
            </a:r>
            <a:r>
              <a:rPr lang="pt-BR" dirty="0"/>
              <a:t> -o atual rio Sado e talvez antigo nome de Alcácer do Sal; </a:t>
            </a:r>
          </a:p>
          <a:p>
            <a:pPr>
              <a:buFontTx/>
              <a:buChar char="-"/>
            </a:pPr>
            <a:r>
              <a:rPr lang="pt-BR" dirty="0"/>
              <a:t>Origem no antigo mito greto:  a </a:t>
            </a:r>
            <a:r>
              <a:rPr lang="pt-BR" b="1" dirty="0"/>
              <a:t>lenda</a:t>
            </a:r>
            <a:r>
              <a:rPr lang="pt-BR" dirty="0"/>
              <a:t> em que se conta que a cidade foi fundada por </a:t>
            </a:r>
            <a:r>
              <a:rPr lang="pt-BR" b="1" dirty="0"/>
              <a:t>Ulisses (Odysseus) na sua viagem de regresso da guerra de Tróija </a:t>
            </a:r>
            <a:r>
              <a:rPr lang="pt-BR" dirty="0"/>
              <a:t>, tem maior probabilidade a hipótese de a sua fundação </a:t>
            </a:r>
            <a:r>
              <a:rPr lang="pt-BR" b="1" dirty="0"/>
              <a:t>remontar aos Tartéssios </a:t>
            </a:r>
            <a:r>
              <a:rPr lang="pt-BR" dirty="0"/>
              <a:t>ou </a:t>
            </a:r>
            <a:r>
              <a:rPr lang="pt-BR" b="1" dirty="0"/>
              <a:t>aos Fenícios</a:t>
            </a:r>
            <a:r>
              <a:rPr lang="pt-BR" dirty="0"/>
              <a:t>, que acharam no estuário do Tejo um </a:t>
            </a:r>
            <a:r>
              <a:rPr lang="pt-BR" b="1" dirty="0"/>
              <a:t>excelente porto</a:t>
            </a:r>
            <a:r>
              <a:rPr lang="pt-BR" dirty="0"/>
              <a:t>, no caminho mais para norte, para regiões </a:t>
            </a:r>
            <a:r>
              <a:rPr lang="pt-BR" b="1" dirty="0"/>
              <a:t>ricas em minérios</a:t>
            </a:r>
            <a:r>
              <a:rPr lang="pt-BR" dirty="0"/>
              <a:t>, situadas no Noroeste peninsular. Os Romanos adaptaram o nome fenício para </a:t>
            </a:r>
            <a:r>
              <a:rPr lang="pt-BR" b="1" dirty="0"/>
              <a:t>Olisippo</a:t>
            </a:r>
            <a:r>
              <a:rPr lang="pt-BR" dirty="0"/>
              <a:t> (talvez já modificada por alguma língua pré-romana falada pelos indígenas da zona de Lisboa), e </a:t>
            </a:r>
            <a:r>
              <a:rPr lang="pt-BR" b="1" dirty="0"/>
              <a:t>os Árabes </a:t>
            </a:r>
            <a:r>
              <a:rPr lang="pt-BR" dirty="0"/>
              <a:t>voltaram a modificar a sua estrutura fonética: AL – LIXBÛNÂ ou AL-USHBONA</a:t>
            </a:r>
            <a:endParaRPr lang="cs-CZ" dirty="0"/>
          </a:p>
        </p:txBody>
      </p:sp>
      <p:pic>
        <p:nvPicPr>
          <p:cNvPr id="4098" name="Picture 2" descr="Image result for origem etimológica de lisboa">
            <a:extLst>
              <a:ext uri="{FF2B5EF4-FFF2-40B4-BE49-F238E27FC236}">
                <a16:creationId xmlns:a16="http://schemas.microsoft.com/office/drawing/2014/main" id="{88699400-CE72-484F-A961-5E5896C9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4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t-PT" sz="3600" b="1" dirty="0"/>
              <a:t>INFLUÊNCIA DOS SUBSTRATOS NO LATIM </a:t>
            </a:r>
            <a:endParaRPr lang="cs-CZ" sz="3600" b="1" dirty="0"/>
          </a:p>
        </p:txBody>
      </p:sp>
      <p:sp>
        <p:nvSpPr>
          <p:cNvPr id="3" name="Zástupný symbol pro obsah 2"/>
          <p:cNvSpPr>
            <a:spLocks noGrp="1"/>
          </p:cNvSpPr>
          <p:nvPr>
            <p:ph idx="1"/>
          </p:nvPr>
        </p:nvSpPr>
        <p:spPr/>
        <p:txBody>
          <a:bodyPr>
            <a:normAutofit fontScale="77500" lnSpcReduction="20000"/>
          </a:bodyPr>
          <a:lstStyle/>
          <a:p>
            <a:pPr algn="just"/>
            <a:r>
              <a:rPr lang="pt-PT" dirty="0"/>
              <a:t>Cada étnico falava a sua própria língua, o que, consequentemente, se reflete na ação de romanização, durante a qual falamos do </a:t>
            </a:r>
            <a:r>
              <a:rPr lang="pt-PT" b="1" dirty="0"/>
              <a:t>período de bilinguismo</a:t>
            </a:r>
            <a:r>
              <a:rPr lang="pt-PT" dirty="0"/>
              <a:t>, mais ou menos longo, em que </a:t>
            </a:r>
            <a:r>
              <a:rPr lang="pt-PT" b="1" dirty="0"/>
              <a:t>caraterísticas das línguas nativas penetraram, como maior ou menor intensidade</a:t>
            </a:r>
            <a:r>
              <a:rPr lang="pt-PT" dirty="0"/>
              <a:t>, </a:t>
            </a:r>
            <a:r>
              <a:rPr lang="pt-PT" b="1" dirty="0"/>
              <a:t>na língua recentemente adquirida.</a:t>
            </a:r>
            <a:r>
              <a:rPr lang="pt-PT" dirty="0"/>
              <a:t>  </a:t>
            </a:r>
          </a:p>
          <a:p>
            <a:pPr algn="just"/>
            <a:r>
              <a:rPr lang="pt-PT" dirty="0"/>
              <a:t>O bilinguismo, num jogo de compromisso entre hábitos articulatórios da língua materna e a aquisição de uma nova língua, implica que a língua de substrato influenciará, nalgumas áreas, parcialmente o léxico, a </a:t>
            </a:r>
            <a:r>
              <a:rPr lang="pt-PT" dirty="0" err="1"/>
              <a:t>fonologie</a:t>
            </a:r>
            <a:r>
              <a:rPr lang="pt-PT" dirty="0"/>
              <a:t> e a morfologia da língua de chegada (o latim vulgar). Assim, podem surgir diferenças entre o latim vulgar no território habitado pelos celtas, iberos e bascos. </a:t>
            </a:r>
            <a:endParaRPr lang="cs-CZ" dirty="0"/>
          </a:p>
        </p:txBody>
      </p:sp>
    </p:spTree>
    <p:extLst>
      <p:ext uri="{BB962C8B-B14F-4D97-AF65-F5344CB8AC3E}">
        <p14:creationId xmlns:p14="http://schemas.microsoft.com/office/powerpoint/2010/main" val="2602713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2FA741-DF8E-49A1-B43C-AD37191EE974}"/>
              </a:ext>
            </a:extLst>
          </p:cNvPr>
          <p:cNvPicPr>
            <a:picLocks noChangeAspect="1"/>
          </p:cNvPicPr>
          <p:nvPr/>
        </p:nvPicPr>
        <p:blipFill>
          <a:blip r:embed="rId2"/>
          <a:stretch>
            <a:fillRect/>
          </a:stretch>
        </p:blipFill>
        <p:spPr>
          <a:xfrm>
            <a:off x="467544" y="836712"/>
            <a:ext cx="8002262" cy="4821507"/>
          </a:xfrm>
          <a:prstGeom prst="rect">
            <a:avLst/>
          </a:prstGeom>
        </p:spPr>
      </p:pic>
    </p:spTree>
    <p:extLst>
      <p:ext uri="{BB962C8B-B14F-4D97-AF65-F5344CB8AC3E}">
        <p14:creationId xmlns:p14="http://schemas.microsoft.com/office/powerpoint/2010/main" val="406839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marL="514350" indent="-514350"/>
            <a:r>
              <a:rPr lang="pt-PT" sz="3600" b="1" dirty="0"/>
              <a:t>substrato</a:t>
            </a:r>
            <a:r>
              <a:rPr lang="pt-PT" sz="3600" dirty="0"/>
              <a:t> </a:t>
            </a:r>
            <a:r>
              <a:rPr lang="pt-PT" sz="3600" b="1" dirty="0"/>
              <a:t>basco</a:t>
            </a:r>
            <a:br>
              <a:rPr lang="pt-PT" sz="3600" b="1" dirty="0"/>
            </a:br>
            <a:endParaRPr lang="cs-CZ" sz="3600" dirty="0"/>
          </a:p>
        </p:txBody>
      </p:sp>
      <p:sp>
        <p:nvSpPr>
          <p:cNvPr id="3" name="Zástupný symbol pro obsah 2"/>
          <p:cNvSpPr>
            <a:spLocks noGrp="1"/>
          </p:cNvSpPr>
          <p:nvPr>
            <p:ph idx="1"/>
          </p:nvPr>
        </p:nvSpPr>
        <p:spPr/>
        <p:txBody>
          <a:bodyPr>
            <a:normAutofit fontScale="92500" lnSpcReduction="10000"/>
          </a:bodyPr>
          <a:lstStyle/>
          <a:p>
            <a:r>
              <a:rPr lang="pt-PT" b="1" dirty="0"/>
              <a:t>BETACISMO = a não distinção entre </a:t>
            </a:r>
            <a:r>
              <a:rPr lang="pt-PT" b="1" i="1" dirty="0"/>
              <a:t>b</a:t>
            </a:r>
            <a:r>
              <a:rPr lang="pt-PT" b="1" dirty="0"/>
              <a:t> e </a:t>
            </a:r>
            <a:r>
              <a:rPr lang="pt-PT" b="1" i="1" dirty="0"/>
              <a:t>v</a:t>
            </a:r>
          </a:p>
          <a:p>
            <a:pPr lvl="1"/>
            <a:r>
              <a:rPr lang="pt-PT" dirty="0"/>
              <a:t>caracteriza os dialetos setentrionais portugueses, o Galego e todos os falares originários do norte peninsular</a:t>
            </a:r>
          </a:p>
          <a:p>
            <a:r>
              <a:rPr lang="pt-PT" dirty="0"/>
              <a:t>A queda do </a:t>
            </a:r>
            <a:r>
              <a:rPr lang="pt-PT" b="1" i="1" dirty="0"/>
              <a:t>–l- </a:t>
            </a:r>
            <a:r>
              <a:rPr lang="pt-PT" b="1" dirty="0"/>
              <a:t>e</a:t>
            </a:r>
            <a:r>
              <a:rPr lang="pt-PT" b="1" i="1" dirty="0"/>
              <a:t> –n-  </a:t>
            </a:r>
            <a:r>
              <a:rPr lang="pt-PT" dirty="0"/>
              <a:t>intervocálicos latinos</a:t>
            </a:r>
          </a:p>
          <a:p>
            <a:pPr marL="800100" lvl="2" indent="0">
              <a:buNone/>
            </a:pPr>
            <a:r>
              <a:rPr lang="pt-PT" dirty="0"/>
              <a:t> DO</a:t>
            </a:r>
            <a:r>
              <a:rPr lang="pt-PT" strike="sngStrike" dirty="0"/>
              <a:t>L</a:t>
            </a:r>
            <a:r>
              <a:rPr lang="pt-PT" dirty="0"/>
              <a:t>ORE  e     LA</a:t>
            </a:r>
            <a:r>
              <a:rPr lang="pt-PT" strike="sngStrike" dirty="0"/>
              <a:t>N</a:t>
            </a:r>
            <a:r>
              <a:rPr lang="pt-PT" dirty="0"/>
              <a:t>A   dão origem </a:t>
            </a:r>
          </a:p>
          <a:p>
            <a:pPr marL="800100" lvl="2" indent="0">
              <a:buNone/>
            </a:pPr>
            <a:r>
              <a:rPr lang="pt-PT" i="1" dirty="0"/>
              <a:t> </a:t>
            </a:r>
            <a:r>
              <a:rPr lang="pt-PT" dirty="0"/>
              <a:t>DOR          e      L</a:t>
            </a:r>
            <a:r>
              <a:rPr lang="pt-PT" b="1" dirty="0">
                <a:solidFill>
                  <a:schemeClr val="tx2"/>
                </a:solidFill>
              </a:rPr>
              <a:t>Ã</a:t>
            </a:r>
          </a:p>
          <a:p>
            <a:r>
              <a:rPr lang="pt-PT" dirty="0"/>
              <a:t>O </a:t>
            </a:r>
            <a:r>
              <a:rPr lang="pt-PT" b="1" dirty="0"/>
              <a:t>apagamento do F latino inicial</a:t>
            </a:r>
            <a:r>
              <a:rPr lang="pt-PT" dirty="0"/>
              <a:t> no castelhano mas não no português</a:t>
            </a:r>
            <a:endParaRPr lang="cs-CZ" dirty="0"/>
          </a:p>
          <a:p>
            <a:pPr marL="914400" lvl="2" indent="0">
              <a:buNone/>
            </a:pPr>
            <a:r>
              <a:rPr lang="pt-PT" b="1" dirty="0"/>
              <a:t>F</a:t>
            </a:r>
            <a:r>
              <a:rPr lang="pt-PT" dirty="0"/>
              <a:t>ARINA - </a:t>
            </a:r>
            <a:r>
              <a:rPr lang="pt-PT" b="1" dirty="0"/>
              <a:t>H</a:t>
            </a:r>
            <a:r>
              <a:rPr lang="pt-PT" dirty="0"/>
              <a:t>ARINA</a:t>
            </a:r>
            <a:endParaRPr lang="cs-CZ" dirty="0"/>
          </a:p>
          <a:p>
            <a:pPr lvl="1"/>
            <a:endParaRPr lang="pt-PT" dirty="0"/>
          </a:p>
        </p:txBody>
      </p:sp>
    </p:spTree>
    <p:extLst>
      <p:ext uri="{BB962C8B-B14F-4D97-AF65-F5344CB8AC3E}">
        <p14:creationId xmlns:p14="http://schemas.microsoft.com/office/powerpoint/2010/main" val="362364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marL="514350" indent="-514350"/>
            <a:r>
              <a:rPr lang="pt-PT" dirty="0"/>
              <a:t> </a:t>
            </a:r>
            <a:r>
              <a:rPr lang="pt-PT" b="1" dirty="0"/>
              <a:t>substrato</a:t>
            </a:r>
            <a:r>
              <a:rPr lang="pt-PT" dirty="0"/>
              <a:t> </a:t>
            </a:r>
            <a:r>
              <a:rPr lang="pt-PT" b="1" dirty="0"/>
              <a:t>celta</a:t>
            </a:r>
            <a:br>
              <a:rPr lang="pt-PT" b="1" dirty="0"/>
            </a:br>
            <a:endParaRPr lang="cs-CZ" dirty="0"/>
          </a:p>
        </p:txBody>
      </p:sp>
      <p:sp>
        <p:nvSpPr>
          <p:cNvPr id="3" name="Zástupný symbol pro obsah 2"/>
          <p:cNvSpPr>
            <a:spLocks noGrp="1"/>
          </p:cNvSpPr>
          <p:nvPr>
            <p:ph idx="1"/>
          </p:nvPr>
        </p:nvSpPr>
        <p:spPr/>
        <p:txBody>
          <a:bodyPr/>
          <a:lstStyle/>
          <a:p>
            <a:r>
              <a:rPr lang="pt-PT" dirty="0"/>
              <a:t>Grupos latinos iniciais </a:t>
            </a:r>
          </a:p>
          <a:p>
            <a:r>
              <a:rPr lang="pt-PT" i="1" dirty="0"/>
              <a:t>PL, CL </a:t>
            </a:r>
            <a:r>
              <a:rPr lang="pt-PT" dirty="0"/>
              <a:t>e </a:t>
            </a:r>
            <a:r>
              <a:rPr lang="pt-PT" i="1" dirty="0"/>
              <a:t>FL</a:t>
            </a:r>
            <a:r>
              <a:rPr lang="pt-PT" dirty="0"/>
              <a:t>  mudaram para </a:t>
            </a:r>
            <a:r>
              <a:rPr lang="pt-PT" b="1" dirty="0"/>
              <a:t>CH</a:t>
            </a:r>
            <a:r>
              <a:rPr lang="pt-PT" dirty="0"/>
              <a:t> em português (mas para LL noutros falares ibéricos)</a:t>
            </a:r>
          </a:p>
          <a:p>
            <a:pPr marL="0" indent="0">
              <a:buNone/>
            </a:pPr>
            <a:r>
              <a:rPr lang="pt-PT" dirty="0"/>
              <a:t>                                            </a:t>
            </a:r>
          </a:p>
          <a:p>
            <a:pPr marL="400050" lvl="1" indent="0">
              <a:buNone/>
            </a:pPr>
            <a:r>
              <a:rPr lang="pt-PT" b="1" dirty="0"/>
              <a:t>PL</a:t>
            </a:r>
            <a:r>
              <a:rPr lang="pt-PT" dirty="0"/>
              <a:t>ICARE   - </a:t>
            </a:r>
            <a:r>
              <a:rPr lang="pt-PT" b="1" dirty="0"/>
              <a:t>CH</a:t>
            </a:r>
            <a:r>
              <a:rPr lang="pt-PT" dirty="0"/>
              <a:t>EGAR – LLEGAR </a:t>
            </a:r>
          </a:p>
          <a:p>
            <a:pPr marL="400050" lvl="1" indent="0">
              <a:buNone/>
            </a:pPr>
            <a:r>
              <a:rPr lang="pt-PT" b="1" dirty="0"/>
              <a:t>CL</a:t>
            </a:r>
            <a:r>
              <a:rPr lang="pt-PT" dirty="0"/>
              <a:t>AVE       - </a:t>
            </a:r>
            <a:r>
              <a:rPr lang="pt-PT" b="1" dirty="0"/>
              <a:t>CH</a:t>
            </a:r>
            <a:r>
              <a:rPr lang="pt-PT" dirty="0"/>
              <a:t>AVE    -  LLAVE</a:t>
            </a:r>
          </a:p>
          <a:p>
            <a:pPr marL="400050" lvl="1" indent="0">
              <a:buNone/>
            </a:pPr>
            <a:r>
              <a:rPr lang="pt-PT" b="1" dirty="0"/>
              <a:t>FL</a:t>
            </a:r>
            <a:r>
              <a:rPr lang="pt-PT" dirty="0"/>
              <a:t>AMMA   - </a:t>
            </a:r>
            <a:r>
              <a:rPr lang="pt-PT" b="1" dirty="0"/>
              <a:t>CH</a:t>
            </a:r>
            <a:r>
              <a:rPr lang="pt-PT" dirty="0"/>
              <a:t>AMA  -  LLAMA</a:t>
            </a:r>
            <a:endParaRPr lang="cs-CZ" dirty="0"/>
          </a:p>
        </p:txBody>
      </p:sp>
    </p:spTree>
    <p:extLst>
      <p:ext uri="{BB962C8B-B14F-4D97-AF65-F5344CB8AC3E}">
        <p14:creationId xmlns:p14="http://schemas.microsoft.com/office/powerpoint/2010/main" val="48762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b="1" dirty="0"/>
              <a:t>substrato</a:t>
            </a:r>
            <a:r>
              <a:rPr lang="pt-PT" dirty="0"/>
              <a:t> </a:t>
            </a:r>
            <a:r>
              <a:rPr lang="pt-PT" b="1" dirty="0"/>
              <a:t>celta</a:t>
            </a:r>
            <a:endParaRPr lang="cs-CZ" dirty="0"/>
          </a:p>
        </p:txBody>
      </p:sp>
      <p:sp>
        <p:nvSpPr>
          <p:cNvPr id="3" name="Zástupný symbol pro obsah 2"/>
          <p:cNvSpPr>
            <a:spLocks noGrp="1"/>
          </p:cNvSpPr>
          <p:nvPr>
            <p:ph idx="1"/>
          </p:nvPr>
        </p:nvSpPr>
        <p:spPr/>
        <p:txBody>
          <a:bodyPr/>
          <a:lstStyle/>
          <a:p>
            <a:r>
              <a:rPr lang="pt-PT" b="1" dirty="0"/>
              <a:t>LENIÇÃO</a:t>
            </a:r>
            <a:r>
              <a:rPr lang="pt-PT" dirty="0"/>
              <a:t> – processo de enfraquecimento das consoantes oclusivas intervocálicas</a:t>
            </a:r>
          </a:p>
          <a:p>
            <a:r>
              <a:rPr lang="pt-PT" dirty="0"/>
              <a:t> </a:t>
            </a:r>
            <a:r>
              <a:rPr lang="pt-PT" b="1" dirty="0"/>
              <a:t>KT</a:t>
            </a:r>
            <a:r>
              <a:rPr lang="pt-PT" dirty="0"/>
              <a:t> – evolui para </a:t>
            </a:r>
            <a:r>
              <a:rPr lang="pt-PT" b="1" dirty="0"/>
              <a:t>IT</a:t>
            </a:r>
          </a:p>
          <a:p>
            <a:pPr marL="0" indent="0">
              <a:buNone/>
            </a:pPr>
            <a:r>
              <a:rPr lang="pt-PT" dirty="0"/>
              <a:t> </a:t>
            </a:r>
          </a:p>
          <a:p>
            <a:endParaRPr lang="cs-CZ" dirty="0"/>
          </a:p>
        </p:txBody>
      </p:sp>
    </p:spTree>
    <p:extLst>
      <p:ext uri="{BB962C8B-B14F-4D97-AF65-F5344CB8AC3E}">
        <p14:creationId xmlns:p14="http://schemas.microsoft.com/office/powerpoint/2010/main" val="589393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C7A13-69AD-47EA-AFB0-3EF503B591A1}"/>
              </a:ext>
            </a:extLst>
          </p:cNvPr>
          <p:cNvSpPr>
            <a:spLocks noGrp="1"/>
          </p:cNvSpPr>
          <p:nvPr>
            <p:ph type="title"/>
          </p:nvPr>
        </p:nvSpPr>
        <p:spPr/>
        <p:txBody>
          <a:bodyPr/>
          <a:lstStyle/>
          <a:p>
            <a:r>
              <a:rPr lang="pt-PT" dirty="0"/>
              <a:t>Substrato celta (lenição e </a:t>
            </a:r>
            <a:r>
              <a:rPr lang="pt-PT" dirty="0" err="1"/>
              <a:t>ct</a:t>
            </a:r>
            <a:r>
              <a:rPr lang="pt-PT" dirty="0"/>
              <a:t>/</a:t>
            </a:r>
            <a:r>
              <a:rPr lang="pt-PT" dirty="0" err="1"/>
              <a:t>it</a:t>
            </a:r>
            <a:r>
              <a:rPr lang="pt-PT" dirty="0"/>
              <a:t>)</a:t>
            </a:r>
            <a:endParaRPr lang="cs-CZ" dirty="0"/>
          </a:p>
        </p:txBody>
      </p:sp>
      <p:sp>
        <p:nvSpPr>
          <p:cNvPr id="3" name="Zástupný text 2">
            <a:extLst>
              <a:ext uri="{FF2B5EF4-FFF2-40B4-BE49-F238E27FC236}">
                <a16:creationId xmlns:a16="http://schemas.microsoft.com/office/drawing/2014/main" id="{D5FB4522-1B3C-4839-BA18-92AEFC79646D}"/>
              </a:ext>
            </a:extLst>
          </p:cNvPr>
          <p:cNvSpPr>
            <a:spLocks noGrp="1"/>
          </p:cNvSpPr>
          <p:nvPr>
            <p:ph type="body" idx="1"/>
          </p:nvPr>
        </p:nvSpPr>
        <p:spPr/>
        <p:txBody>
          <a:bodyPr/>
          <a:lstStyle/>
          <a:p>
            <a:r>
              <a:rPr lang="pt-PT" dirty="0"/>
              <a:t>România Ocidental </a:t>
            </a:r>
            <a:endParaRPr lang="cs-CZ" dirty="0"/>
          </a:p>
        </p:txBody>
      </p:sp>
      <p:sp>
        <p:nvSpPr>
          <p:cNvPr id="4" name="Zástupný obsah 3">
            <a:extLst>
              <a:ext uri="{FF2B5EF4-FFF2-40B4-BE49-F238E27FC236}">
                <a16:creationId xmlns:a16="http://schemas.microsoft.com/office/drawing/2014/main" id="{B7C1C12E-013D-44F8-9655-CB7872BB8BF8}"/>
              </a:ext>
            </a:extLst>
          </p:cNvPr>
          <p:cNvSpPr>
            <a:spLocks noGrp="1"/>
          </p:cNvSpPr>
          <p:nvPr>
            <p:ph sz="half" idx="2"/>
          </p:nvPr>
        </p:nvSpPr>
        <p:spPr/>
        <p:txBody>
          <a:bodyPr>
            <a:normAutofit/>
          </a:bodyPr>
          <a:lstStyle/>
          <a:p>
            <a:r>
              <a:rPr lang="pt-PT" dirty="0"/>
              <a:t>português, galego, castelhano, catalão, francês, provençal </a:t>
            </a:r>
          </a:p>
          <a:p>
            <a:r>
              <a:rPr lang="pt-PT" b="1" dirty="0"/>
              <a:t>sonorizam-se as consoantes surdas </a:t>
            </a:r>
          </a:p>
          <a:p>
            <a:pPr lvl="1"/>
            <a:r>
              <a:rPr lang="pt-PT" b="1" dirty="0" err="1"/>
              <a:t>sapere</a:t>
            </a:r>
            <a:r>
              <a:rPr lang="pt-PT" b="1" dirty="0"/>
              <a:t> - saber</a:t>
            </a:r>
          </a:p>
          <a:p>
            <a:r>
              <a:rPr lang="pt-PT" b="1" dirty="0"/>
              <a:t>CT</a:t>
            </a:r>
            <a:r>
              <a:rPr lang="pt-PT" dirty="0"/>
              <a:t> muda para </a:t>
            </a:r>
            <a:r>
              <a:rPr lang="pt-PT" b="1" dirty="0"/>
              <a:t>IT</a:t>
            </a:r>
          </a:p>
          <a:p>
            <a:pPr lvl="1"/>
            <a:r>
              <a:rPr lang="pt-PT" b="1" dirty="0" err="1"/>
              <a:t>octum</a:t>
            </a:r>
            <a:r>
              <a:rPr lang="pt-PT" b="1" dirty="0"/>
              <a:t> oito </a:t>
            </a:r>
          </a:p>
          <a:p>
            <a:pPr lvl="1"/>
            <a:r>
              <a:rPr lang="pt-PT" dirty="0"/>
              <a:t>Castelhano</a:t>
            </a:r>
            <a:r>
              <a:rPr lang="pt-PT" b="1" dirty="0"/>
              <a:t> oito – </a:t>
            </a:r>
            <a:r>
              <a:rPr lang="pt-PT" b="1" dirty="0" err="1"/>
              <a:t>otio</a:t>
            </a:r>
            <a:r>
              <a:rPr lang="pt-PT" b="1" dirty="0"/>
              <a:t> - </a:t>
            </a:r>
            <a:r>
              <a:rPr lang="pt-PT" b="1" dirty="0" err="1"/>
              <a:t>ocho</a:t>
            </a:r>
            <a:r>
              <a:rPr lang="pt-PT" dirty="0"/>
              <a:t> </a:t>
            </a:r>
            <a:endParaRPr lang="cs-CZ" dirty="0"/>
          </a:p>
        </p:txBody>
      </p:sp>
      <p:sp>
        <p:nvSpPr>
          <p:cNvPr id="5" name="Zástupný text 4">
            <a:extLst>
              <a:ext uri="{FF2B5EF4-FFF2-40B4-BE49-F238E27FC236}">
                <a16:creationId xmlns:a16="http://schemas.microsoft.com/office/drawing/2014/main" id="{5578495A-E4C9-4680-A164-E8DE898E26B6}"/>
              </a:ext>
            </a:extLst>
          </p:cNvPr>
          <p:cNvSpPr>
            <a:spLocks noGrp="1"/>
          </p:cNvSpPr>
          <p:nvPr>
            <p:ph type="body" sz="quarter" idx="3"/>
          </p:nvPr>
        </p:nvSpPr>
        <p:spPr/>
        <p:txBody>
          <a:bodyPr/>
          <a:lstStyle/>
          <a:p>
            <a:r>
              <a:rPr lang="pt-PT" dirty="0"/>
              <a:t>România Oriental </a:t>
            </a:r>
            <a:endParaRPr lang="cs-CZ" dirty="0"/>
          </a:p>
        </p:txBody>
      </p:sp>
      <p:sp>
        <p:nvSpPr>
          <p:cNvPr id="6" name="Zástupný obsah 5">
            <a:extLst>
              <a:ext uri="{FF2B5EF4-FFF2-40B4-BE49-F238E27FC236}">
                <a16:creationId xmlns:a16="http://schemas.microsoft.com/office/drawing/2014/main" id="{62630861-43B7-4B8B-B0BC-7298EFAECD85}"/>
              </a:ext>
            </a:extLst>
          </p:cNvPr>
          <p:cNvSpPr>
            <a:spLocks noGrp="1"/>
          </p:cNvSpPr>
          <p:nvPr>
            <p:ph sz="quarter" idx="4"/>
          </p:nvPr>
        </p:nvSpPr>
        <p:spPr/>
        <p:txBody>
          <a:bodyPr>
            <a:normAutofit/>
          </a:bodyPr>
          <a:lstStyle/>
          <a:p>
            <a:r>
              <a:rPr lang="pt-PT" dirty="0"/>
              <a:t>italiano, moldavo, romeno </a:t>
            </a:r>
          </a:p>
          <a:p>
            <a:r>
              <a:rPr lang="pt-PT" b="1" dirty="0"/>
              <a:t>são conservadas as </a:t>
            </a:r>
            <a:r>
              <a:rPr lang="pt-PT" b="1" i="1" dirty="0"/>
              <a:t>consoantes SURDAS intervocálicas</a:t>
            </a:r>
          </a:p>
          <a:p>
            <a:pPr lvl="1"/>
            <a:r>
              <a:rPr lang="pt-PT" b="1" i="1" dirty="0" err="1"/>
              <a:t>sapere</a:t>
            </a:r>
            <a:r>
              <a:rPr lang="pt-PT" b="1" i="1" dirty="0"/>
              <a:t> – </a:t>
            </a:r>
            <a:r>
              <a:rPr lang="pt-PT" b="1" i="1" dirty="0" err="1"/>
              <a:t>sapere</a:t>
            </a:r>
            <a:r>
              <a:rPr lang="pt-PT" b="1" i="1" dirty="0"/>
              <a:t> </a:t>
            </a:r>
          </a:p>
          <a:p>
            <a:r>
              <a:rPr lang="pt-PT" b="1" dirty="0"/>
              <a:t>conservado o grupo consonântico </a:t>
            </a:r>
            <a:r>
              <a:rPr lang="pt-PT" b="1" i="1" dirty="0" err="1"/>
              <a:t>ct</a:t>
            </a:r>
            <a:endParaRPr lang="pt-PT" b="1" i="1" dirty="0"/>
          </a:p>
          <a:p>
            <a:pPr lvl="1"/>
            <a:r>
              <a:rPr lang="pt-PT" b="1" i="1" dirty="0" err="1"/>
              <a:t>octo</a:t>
            </a:r>
            <a:r>
              <a:rPr lang="pt-PT" b="1" i="1" dirty="0"/>
              <a:t> – </a:t>
            </a:r>
            <a:r>
              <a:rPr lang="pt-PT" b="1" i="1" dirty="0" err="1"/>
              <a:t>otto</a:t>
            </a:r>
            <a:r>
              <a:rPr lang="pt-PT" b="1" i="1" dirty="0"/>
              <a:t> </a:t>
            </a:r>
            <a:endParaRPr lang="pt-PT" i="1" dirty="0"/>
          </a:p>
          <a:p>
            <a:endParaRPr lang="cs-CZ" dirty="0"/>
          </a:p>
        </p:txBody>
      </p:sp>
    </p:spTree>
    <p:extLst>
      <p:ext uri="{BB962C8B-B14F-4D97-AF65-F5344CB8AC3E}">
        <p14:creationId xmlns:p14="http://schemas.microsoft.com/office/powerpoint/2010/main" val="71558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imperio romano ocidental e ori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450526"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39B2D943-4A9B-4D50-86C9-2A43FE9C68EF}"/>
              </a:ext>
            </a:extLst>
          </p:cNvPr>
          <p:cNvSpPr/>
          <p:nvPr/>
        </p:nvSpPr>
        <p:spPr>
          <a:xfrm>
            <a:off x="4932040" y="2924945"/>
            <a:ext cx="1152128" cy="2123658"/>
          </a:xfrm>
          <a:prstGeom prst="rect">
            <a:avLst/>
          </a:prstGeom>
        </p:spPr>
        <p:txBody>
          <a:bodyPr wrap="square">
            <a:spAutoFit/>
          </a:bodyPr>
          <a:lstStyle/>
          <a:p>
            <a:r>
              <a:rPr lang="pt-PT" sz="1100" b="1" dirty="0"/>
              <a:t>sonorizam-se as consoantes surdas </a:t>
            </a:r>
          </a:p>
          <a:p>
            <a:pPr lvl="1"/>
            <a:r>
              <a:rPr lang="pt-PT" sz="1100" b="1" dirty="0" err="1"/>
              <a:t>sapere</a:t>
            </a:r>
            <a:r>
              <a:rPr lang="pt-PT" sz="1100" b="1" dirty="0"/>
              <a:t> - saber</a:t>
            </a:r>
          </a:p>
          <a:p>
            <a:r>
              <a:rPr lang="pt-PT" sz="1100" b="1" dirty="0"/>
              <a:t>CT</a:t>
            </a:r>
            <a:r>
              <a:rPr lang="pt-PT" sz="1100" dirty="0"/>
              <a:t> muda para </a:t>
            </a:r>
            <a:r>
              <a:rPr lang="pt-PT" sz="1100" b="1" dirty="0"/>
              <a:t>IT</a:t>
            </a:r>
          </a:p>
          <a:p>
            <a:pPr lvl="1"/>
            <a:r>
              <a:rPr lang="pt-PT" sz="1100" b="1" dirty="0" err="1"/>
              <a:t>octum</a:t>
            </a:r>
            <a:r>
              <a:rPr lang="pt-PT" sz="1100" b="1" dirty="0"/>
              <a:t> oito </a:t>
            </a:r>
          </a:p>
          <a:p>
            <a:pPr lvl="1"/>
            <a:r>
              <a:rPr lang="pt-PT" sz="1100" dirty="0" err="1"/>
              <a:t>Castlhano</a:t>
            </a:r>
            <a:r>
              <a:rPr lang="pt-PT" sz="1100" b="1" dirty="0"/>
              <a:t> oito – </a:t>
            </a:r>
            <a:r>
              <a:rPr lang="pt-PT" sz="1100" b="1" dirty="0" err="1"/>
              <a:t>otio</a:t>
            </a:r>
            <a:r>
              <a:rPr lang="pt-PT" sz="1100" b="1" dirty="0"/>
              <a:t> - </a:t>
            </a:r>
            <a:r>
              <a:rPr lang="pt-PT" sz="1100" b="1" dirty="0" err="1"/>
              <a:t>ocho</a:t>
            </a:r>
            <a:endParaRPr lang="cs-CZ" sz="1100" dirty="0"/>
          </a:p>
        </p:txBody>
      </p:sp>
    </p:spTree>
    <p:extLst>
      <p:ext uri="{BB962C8B-B14F-4D97-AF65-F5344CB8AC3E}">
        <p14:creationId xmlns:p14="http://schemas.microsoft.com/office/powerpoint/2010/main" val="276963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dirty="0"/>
              <a:t>Comparação </a:t>
            </a:r>
            <a:br>
              <a:rPr lang="pt-PT" dirty="0"/>
            </a:br>
            <a:r>
              <a:rPr lang="pt-PT" dirty="0"/>
              <a:t>România Oriental </a:t>
            </a:r>
            <a:r>
              <a:rPr lang="pt-PT" i="1" dirty="0"/>
              <a:t>versus</a:t>
            </a:r>
            <a:r>
              <a:rPr lang="pt-PT" dirty="0"/>
              <a:t> Ocidental</a:t>
            </a:r>
            <a:endParaRPr lang="cs-CZ" dirty="0"/>
          </a:p>
        </p:txBody>
      </p:sp>
      <p:sp>
        <p:nvSpPr>
          <p:cNvPr id="3" name="Zástupný symbol pro text 2"/>
          <p:cNvSpPr>
            <a:spLocks noGrp="1"/>
          </p:cNvSpPr>
          <p:nvPr>
            <p:ph type="body" idx="1"/>
          </p:nvPr>
        </p:nvSpPr>
        <p:spPr/>
        <p:txBody>
          <a:bodyPr/>
          <a:lstStyle/>
          <a:p>
            <a:r>
              <a:rPr lang="pt-PT" dirty="0"/>
              <a:t>România Oriental</a:t>
            </a:r>
            <a:endParaRPr lang="cs-CZ" dirty="0"/>
          </a:p>
        </p:txBody>
      </p:sp>
      <p:sp>
        <p:nvSpPr>
          <p:cNvPr id="4" name="Zástupný symbol pro obsah 3"/>
          <p:cNvSpPr>
            <a:spLocks noGrp="1"/>
          </p:cNvSpPr>
          <p:nvPr>
            <p:ph sz="half" idx="2"/>
          </p:nvPr>
        </p:nvSpPr>
        <p:spPr/>
        <p:txBody>
          <a:bodyPr/>
          <a:lstStyle/>
          <a:p>
            <a:endParaRPr lang="pt-PT" dirty="0"/>
          </a:p>
          <a:p>
            <a:pPr marL="0" indent="0">
              <a:buNone/>
            </a:pPr>
            <a:r>
              <a:rPr lang="pt-PT" dirty="0"/>
              <a:t>SAPERE – SAPERE</a:t>
            </a:r>
          </a:p>
          <a:p>
            <a:pPr marL="0" indent="0">
              <a:buNone/>
            </a:pPr>
            <a:r>
              <a:rPr lang="pt-PT" dirty="0"/>
              <a:t>NOCTE - NOTTE</a:t>
            </a:r>
            <a:endParaRPr lang="cs-CZ" dirty="0"/>
          </a:p>
        </p:txBody>
      </p:sp>
      <p:sp>
        <p:nvSpPr>
          <p:cNvPr id="5" name="Zástupný symbol pro text 4"/>
          <p:cNvSpPr>
            <a:spLocks noGrp="1"/>
          </p:cNvSpPr>
          <p:nvPr>
            <p:ph type="body" sz="quarter" idx="3"/>
          </p:nvPr>
        </p:nvSpPr>
        <p:spPr/>
        <p:txBody>
          <a:bodyPr/>
          <a:lstStyle/>
          <a:p>
            <a:r>
              <a:rPr lang="pt-PT" dirty="0"/>
              <a:t>România Ocidental</a:t>
            </a:r>
            <a:endParaRPr lang="cs-CZ" dirty="0"/>
          </a:p>
        </p:txBody>
      </p:sp>
      <p:sp>
        <p:nvSpPr>
          <p:cNvPr id="6" name="Zástupný symbol pro obsah 5"/>
          <p:cNvSpPr>
            <a:spLocks noGrp="1"/>
          </p:cNvSpPr>
          <p:nvPr>
            <p:ph sz="quarter" idx="4"/>
          </p:nvPr>
        </p:nvSpPr>
        <p:spPr/>
        <p:txBody>
          <a:bodyPr/>
          <a:lstStyle/>
          <a:p>
            <a:endParaRPr lang="pt-PT" dirty="0"/>
          </a:p>
          <a:p>
            <a:pPr marL="0" indent="0">
              <a:buNone/>
            </a:pPr>
            <a:r>
              <a:rPr lang="pt-PT" dirty="0"/>
              <a:t>SAPERE – SABER</a:t>
            </a:r>
          </a:p>
          <a:p>
            <a:pPr marL="0" indent="0">
              <a:buNone/>
            </a:pPr>
            <a:r>
              <a:rPr lang="pt-PT" dirty="0"/>
              <a:t>NOCTE - NOITE</a:t>
            </a:r>
            <a:endParaRPr lang="cs-CZ" dirty="0"/>
          </a:p>
        </p:txBody>
      </p:sp>
    </p:spTree>
    <p:extLst>
      <p:ext uri="{BB962C8B-B14F-4D97-AF65-F5344CB8AC3E}">
        <p14:creationId xmlns:p14="http://schemas.microsoft.com/office/powerpoint/2010/main" val="142110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33EC11-FCEE-4D21-84CB-B86E54985631}"/>
              </a:ext>
            </a:extLst>
          </p:cNvPr>
          <p:cNvSpPr>
            <a:spLocks noGrp="1"/>
          </p:cNvSpPr>
          <p:nvPr>
            <p:ph type="title"/>
          </p:nvPr>
        </p:nvSpPr>
        <p:spPr/>
        <p:txBody>
          <a:bodyPr>
            <a:normAutofit fontScale="90000"/>
          </a:bodyPr>
          <a:lstStyle/>
          <a:p>
            <a:r>
              <a:rPr lang="pt-PT" dirty="0"/>
              <a:t>Causas das mudanças linguísticas (</a:t>
            </a:r>
            <a:r>
              <a:rPr lang="pt-PT" dirty="0" err="1"/>
              <a:t>Hriscina</a:t>
            </a:r>
            <a:r>
              <a:rPr lang="pt-PT" dirty="0"/>
              <a:t>, 2015, pp. 21-25)</a:t>
            </a:r>
            <a:endParaRPr lang="cs-CZ" dirty="0"/>
          </a:p>
        </p:txBody>
      </p:sp>
      <p:sp>
        <p:nvSpPr>
          <p:cNvPr id="4" name="Zástupný text 3">
            <a:extLst>
              <a:ext uri="{FF2B5EF4-FFF2-40B4-BE49-F238E27FC236}">
                <a16:creationId xmlns:a16="http://schemas.microsoft.com/office/drawing/2014/main" id="{485E574B-615B-49E1-B079-BD8E3648DE4C}"/>
              </a:ext>
            </a:extLst>
          </p:cNvPr>
          <p:cNvSpPr>
            <a:spLocks noGrp="1"/>
          </p:cNvSpPr>
          <p:nvPr>
            <p:ph type="body" idx="1"/>
          </p:nvPr>
        </p:nvSpPr>
        <p:spPr/>
        <p:txBody>
          <a:bodyPr/>
          <a:lstStyle/>
          <a:p>
            <a:pPr algn="ctr"/>
            <a:r>
              <a:rPr lang="pt-PT" dirty="0"/>
              <a:t>Causas internas </a:t>
            </a:r>
            <a:endParaRPr lang="cs-CZ" dirty="0"/>
          </a:p>
        </p:txBody>
      </p:sp>
      <p:sp>
        <p:nvSpPr>
          <p:cNvPr id="5" name="Zástupný obsah 4">
            <a:extLst>
              <a:ext uri="{FF2B5EF4-FFF2-40B4-BE49-F238E27FC236}">
                <a16:creationId xmlns:a16="http://schemas.microsoft.com/office/drawing/2014/main" id="{D08001B0-0827-460E-B9E0-6E667BB7C8C0}"/>
              </a:ext>
            </a:extLst>
          </p:cNvPr>
          <p:cNvSpPr>
            <a:spLocks noGrp="1"/>
          </p:cNvSpPr>
          <p:nvPr>
            <p:ph sz="half" idx="2"/>
          </p:nvPr>
        </p:nvSpPr>
        <p:spPr/>
        <p:txBody>
          <a:bodyPr>
            <a:normAutofit fontScale="92500" lnSpcReduction="20000"/>
          </a:bodyPr>
          <a:lstStyle/>
          <a:p>
            <a:pPr marL="0" indent="0" algn="just">
              <a:buNone/>
            </a:pPr>
            <a:r>
              <a:rPr lang="pt-PT" dirty="0"/>
              <a:t>São provocadas pelo sistema linguístico, isto é, decorrem no sistema interior da língua.</a:t>
            </a:r>
          </a:p>
          <a:p>
            <a:pPr marL="0" indent="0" algn="just">
              <a:buNone/>
            </a:pPr>
            <a:endParaRPr lang="cs-CZ" dirty="0"/>
          </a:p>
        </p:txBody>
      </p:sp>
      <p:sp>
        <p:nvSpPr>
          <p:cNvPr id="6" name="Zástupný text 5">
            <a:extLst>
              <a:ext uri="{FF2B5EF4-FFF2-40B4-BE49-F238E27FC236}">
                <a16:creationId xmlns:a16="http://schemas.microsoft.com/office/drawing/2014/main" id="{B4DC12BB-862B-4545-8573-9C583A33B711}"/>
              </a:ext>
            </a:extLst>
          </p:cNvPr>
          <p:cNvSpPr>
            <a:spLocks noGrp="1"/>
          </p:cNvSpPr>
          <p:nvPr>
            <p:ph type="body" sz="quarter" idx="3"/>
          </p:nvPr>
        </p:nvSpPr>
        <p:spPr/>
        <p:txBody>
          <a:bodyPr/>
          <a:lstStyle/>
          <a:p>
            <a:pPr algn="ctr"/>
            <a:r>
              <a:rPr lang="pt-PT" dirty="0"/>
              <a:t>Causas externas</a:t>
            </a:r>
            <a:endParaRPr lang="cs-CZ" dirty="0"/>
          </a:p>
        </p:txBody>
      </p:sp>
      <p:sp>
        <p:nvSpPr>
          <p:cNvPr id="7" name="Zástupný obsah 6">
            <a:extLst>
              <a:ext uri="{FF2B5EF4-FFF2-40B4-BE49-F238E27FC236}">
                <a16:creationId xmlns:a16="http://schemas.microsoft.com/office/drawing/2014/main" id="{226251C2-FDAF-414D-9820-B6821BF975FB}"/>
              </a:ext>
            </a:extLst>
          </p:cNvPr>
          <p:cNvSpPr>
            <a:spLocks noGrp="1"/>
          </p:cNvSpPr>
          <p:nvPr>
            <p:ph sz="quarter" idx="4"/>
          </p:nvPr>
        </p:nvSpPr>
        <p:spPr/>
        <p:txBody>
          <a:bodyPr>
            <a:normAutofit fontScale="92500" lnSpcReduction="20000"/>
          </a:bodyPr>
          <a:lstStyle/>
          <a:p>
            <a:r>
              <a:rPr lang="pt-PT" dirty="0"/>
              <a:t>São dadas pelos fatores extralinguísticos:</a:t>
            </a:r>
          </a:p>
          <a:p>
            <a:r>
              <a:rPr lang="pt-PT" dirty="0"/>
              <a:t>sociais </a:t>
            </a:r>
          </a:p>
          <a:p>
            <a:pPr lvl="1"/>
            <a:r>
              <a:rPr lang="pt-PT" dirty="0"/>
              <a:t>(influência de instituições reais: </a:t>
            </a:r>
            <a:r>
              <a:rPr lang="pt-PT" dirty="0" err="1"/>
              <a:t>p.ex</a:t>
            </a:r>
            <a:r>
              <a:rPr lang="pt-PT" dirty="0"/>
              <a:t>., no Rio de </a:t>
            </a:r>
            <a:r>
              <a:rPr lang="pt-PT" dirty="0" err="1"/>
              <a:t>Janeio</a:t>
            </a:r>
            <a:r>
              <a:rPr lang="pt-PT" dirty="0"/>
              <a:t>, no séc. XVIII, quando a Corte</a:t>
            </a:r>
          </a:p>
          <a:p>
            <a:pPr lvl="1"/>
            <a:r>
              <a:rPr lang="pt-PT" dirty="0"/>
              <a:t>Imitação do R francês</a:t>
            </a:r>
          </a:p>
          <a:p>
            <a:r>
              <a:rPr lang="pt-PT" dirty="0"/>
              <a:t>psicológicas </a:t>
            </a:r>
          </a:p>
          <a:p>
            <a:pPr lvl="1"/>
            <a:r>
              <a:rPr lang="pt-PT" dirty="0"/>
              <a:t>regularização do sistema morfológico</a:t>
            </a:r>
          </a:p>
          <a:p>
            <a:r>
              <a:rPr lang="pt-PT" dirty="0"/>
              <a:t>ou influências das outras línguas</a:t>
            </a:r>
          </a:p>
          <a:p>
            <a:pPr lvl="1"/>
            <a:r>
              <a:rPr lang="pt-PT" dirty="0"/>
              <a:t>diferentes </a:t>
            </a:r>
            <a:r>
              <a:rPr lang="pt-PT" i="1" dirty="0" err="1"/>
              <a:t>stratus</a:t>
            </a:r>
            <a:endParaRPr lang="cs-CZ" i="1" dirty="0"/>
          </a:p>
        </p:txBody>
      </p:sp>
    </p:spTree>
    <p:extLst>
      <p:ext uri="{BB962C8B-B14F-4D97-AF65-F5344CB8AC3E}">
        <p14:creationId xmlns:p14="http://schemas.microsoft.com/office/powerpoint/2010/main" val="426822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br>
              <a:rPr lang="pt-PT" sz="3200" b="1" dirty="0"/>
            </a:br>
            <a:r>
              <a:rPr lang="pt-PT" sz="3200" b="1" dirty="0"/>
              <a:t>INVASÃO GERMÂNICA</a:t>
            </a:r>
            <a:endParaRPr lang="cs-CZ" dirty="0"/>
          </a:p>
        </p:txBody>
      </p:sp>
      <p:sp>
        <p:nvSpPr>
          <p:cNvPr id="3" name="Zástupný symbol pro obsah 2"/>
          <p:cNvSpPr>
            <a:spLocks noGrp="1"/>
          </p:cNvSpPr>
          <p:nvPr>
            <p:ph idx="1"/>
          </p:nvPr>
        </p:nvSpPr>
        <p:spPr>
          <a:xfrm>
            <a:off x="457200" y="1628800"/>
            <a:ext cx="3466728" cy="4248473"/>
          </a:xfrm>
        </p:spPr>
        <p:txBody>
          <a:bodyPr>
            <a:normAutofit fontScale="92500" lnSpcReduction="10000"/>
          </a:bodyPr>
          <a:lstStyle/>
          <a:p>
            <a:pPr marL="0" indent="0">
              <a:buNone/>
            </a:pPr>
            <a:r>
              <a:rPr lang="pt-PT" sz="2800" dirty="0"/>
              <a:t>A partir do século </a:t>
            </a:r>
            <a:r>
              <a:rPr lang="cs-CZ" sz="2800" dirty="0"/>
              <a:t>V</a:t>
            </a:r>
            <a:endParaRPr lang="pt-PT" sz="2800" dirty="0"/>
          </a:p>
          <a:p>
            <a:pPr marL="0" indent="0">
              <a:buNone/>
            </a:pPr>
            <a:r>
              <a:rPr lang="pt-PT" sz="2800" b="1" dirty="0"/>
              <a:t>409 – Alanos, Suevos, </a:t>
            </a:r>
            <a:r>
              <a:rPr lang="pt-PT" sz="2800" b="1" dirty="0" err="1"/>
              <a:t>Vándalos</a:t>
            </a:r>
            <a:endParaRPr lang="pt-PT" sz="2800" b="1" dirty="0"/>
          </a:p>
          <a:p>
            <a:pPr marL="0" indent="0">
              <a:buNone/>
            </a:pPr>
            <a:endParaRPr lang="pt-PT" sz="2800" b="1" dirty="0"/>
          </a:p>
          <a:p>
            <a:pPr marL="0" indent="0">
              <a:buNone/>
            </a:pPr>
            <a:r>
              <a:rPr lang="pt-PT" sz="2800" b="1" dirty="0">
                <a:highlight>
                  <a:srgbClr val="808000"/>
                </a:highlight>
              </a:rPr>
              <a:t>Alanos</a:t>
            </a:r>
            <a:r>
              <a:rPr lang="pt-PT" sz="2800" b="1" dirty="0"/>
              <a:t> – Lusitânia e região Cartaginense</a:t>
            </a:r>
          </a:p>
          <a:p>
            <a:pPr marL="0" indent="0">
              <a:buNone/>
            </a:pPr>
            <a:endParaRPr lang="pt-PT" sz="2800" b="1" dirty="0"/>
          </a:p>
          <a:p>
            <a:pPr marL="0" indent="0">
              <a:buNone/>
            </a:pPr>
            <a:r>
              <a:rPr lang="pt-PT" sz="2800" b="1" dirty="0">
                <a:highlight>
                  <a:srgbClr val="0000FF"/>
                </a:highlight>
              </a:rPr>
              <a:t>Suevos</a:t>
            </a:r>
            <a:r>
              <a:rPr lang="pt-PT" sz="2800" b="1" dirty="0"/>
              <a:t> – Galécia</a:t>
            </a:r>
          </a:p>
          <a:p>
            <a:pPr marL="0" indent="0">
              <a:buNone/>
            </a:pPr>
            <a:endParaRPr lang="pt-PT" sz="2800" b="1" dirty="0">
              <a:highlight>
                <a:srgbClr val="FF00FF"/>
              </a:highlight>
            </a:endParaRPr>
          </a:p>
          <a:p>
            <a:pPr marL="0" indent="0">
              <a:buNone/>
            </a:pPr>
            <a:r>
              <a:rPr lang="pt-PT" sz="2800" b="1" dirty="0">
                <a:highlight>
                  <a:srgbClr val="FF00FF"/>
                </a:highlight>
              </a:rPr>
              <a:t>Vândalos</a:t>
            </a:r>
            <a:r>
              <a:rPr lang="pt-PT" sz="2800" b="1" dirty="0"/>
              <a:t> -Bética</a:t>
            </a:r>
          </a:p>
          <a:p>
            <a:pPr marL="0" indent="0">
              <a:buNone/>
            </a:pPr>
            <a:endParaRPr lang="cs-CZ" sz="2800" dirty="0"/>
          </a:p>
        </p:txBody>
      </p:sp>
      <p:pic>
        <p:nvPicPr>
          <p:cNvPr id="4" name="Picture 2" descr="Výsledek obrázku pro invasoes germanicas na peninsula iberica mapa">
            <a:extLst>
              <a:ext uri="{FF2B5EF4-FFF2-40B4-BE49-F238E27FC236}">
                <a16:creationId xmlns:a16="http://schemas.microsoft.com/office/drawing/2014/main" id="{081C523E-9A67-47E8-A9A0-91C62CA70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49288"/>
            <a:ext cx="4641079" cy="35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86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ýsledek obrázku pro galicie betica lusitania cartaginese m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110"/>
            <a:ext cx="8795887" cy="659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1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t-PT" dirty="0"/>
              <a:t>Reino Suevo</a:t>
            </a:r>
            <a:endParaRPr lang="cs-CZ" dirty="0"/>
          </a:p>
        </p:txBody>
      </p:sp>
      <p:sp>
        <p:nvSpPr>
          <p:cNvPr id="5" name="Zástupný symbol pro obsah 4"/>
          <p:cNvSpPr>
            <a:spLocks noGrp="1"/>
          </p:cNvSpPr>
          <p:nvPr>
            <p:ph idx="1"/>
          </p:nvPr>
        </p:nvSpPr>
        <p:spPr>
          <a:xfrm>
            <a:off x="457200" y="1417638"/>
            <a:ext cx="3240360" cy="5284589"/>
          </a:xfrm>
        </p:spPr>
        <p:txBody>
          <a:bodyPr>
            <a:normAutofit/>
          </a:bodyPr>
          <a:lstStyle/>
          <a:p>
            <a:r>
              <a:rPr lang="pt-PT" sz="2400" b="1" dirty="0"/>
              <a:t>em 410 </a:t>
            </a:r>
            <a:r>
              <a:rPr lang="pt-PT" sz="2400" dirty="0"/>
              <a:t>– todos derrotados pelos Visigodos, com a </a:t>
            </a:r>
            <a:r>
              <a:rPr lang="pt-PT" sz="2400" b="1" dirty="0"/>
              <a:t>exceção dos Suevos</a:t>
            </a:r>
            <a:endParaRPr lang="cs-CZ" sz="2400" b="1" dirty="0"/>
          </a:p>
          <a:p>
            <a:endParaRPr lang="pt-PT" sz="2400" dirty="0"/>
          </a:p>
          <a:p>
            <a:r>
              <a:rPr lang="pt-PT" sz="2400" dirty="0"/>
              <a:t>capital </a:t>
            </a:r>
            <a:r>
              <a:rPr lang="pt-PT" sz="2400" b="1" dirty="0"/>
              <a:t>Braga</a:t>
            </a:r>
            <a:r>
              <a:rPr lang="pt-PT" sz="2400" dirty="0"/>
              <a:t> – ocupará a Galicia por mais um século </a:t>
            </a:r>
          </a:p>
          <a:p>
            <a:endParaRPr lang="pt-PT" sz="2400" dirty="0"/>
          </a:p>
          <a:p>
            <a:r>
              <a:rPr lang="pt-PT" sz="2400" dirty="0"/>
              <a:t>derrotado em </a:t>
            </a:r>
            <a:r>
              <a:rPr lang="pt-PT" sz="2400" b="1" dirty="0"/>
              <a:t>585</a:t>
            </a:r>
          </a:p>
        </p:txBody>
      </p:sp>
      <p:pic>
        <p:nvPicPr>
          <p:cNvPr id="1026" name="Picture 2" descr="Výsledek obrázku pro reino dos visigodos ma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307" y="1417638"/>
            <a:ext cx="4289745" cy="439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249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INVAS</a:t>
            </a:r>
            <a:r>
              <a:rPr lang="pt-PT" sz="3200" b="1" dirty="0"/>
              <a:t>ÕES GERMÂNICAS – influência externa</a:t>
            </a:r>
            <a:endParaRPr lang="cs-CZ" sz="4000" b="1" dirty="0"/>
          </a:p>
        </p:txBody>
      </p:sp>
      <p:sp>
        <p:nvSpPr>
          <p:cNvPr id="3" name="Zástupný symbol pro obsah 2"/>
          <p:cNvSpPr>
            <a:spLocks noGrp="1"/>
          </p:cNvSpPr>
          <p:nvPr>
            <p:ph idx="1"/>
          </p:nvPr>
        </p:nvSpPr>
        <p:spPr/>
        <p:txBody>
          <a:bodyPr>
            <a:normAutofit/>
          </a:bodyPr>
          <a:lstStyle/>
          <a:p>
            <a:r>
              <a:rPr lang="pt-PT" sz="2400" dirty="0"/>
              <a:t>Não ocasionaram uma ruptura brusca na vida da sociedade hispânica. A cultura hispano-romana era a  mais dominante o que provam vários factos:</a:t>
            </a:r>
          </a:p>
          <a:p>
            <a:pPr lvl="1"/>
            <a:r>
              <a:rPr lang="pt-PT" sz="2000" dirty="0"/>
              <a:t>o facto de os visigodos terem convertido ao </a:t>
            </a:r>
            <a:r>
              <a:rPr lang="pt-PT" sz="2000" b="1" dirty="0"/>
              <a:t>catolicismo</a:t>
            </a:r>
            <a:r>
              <a:rPr lang="pt-PT" sz="2000" dirty="0"/>
              <a:t> </a:t>
            </a:r>
          </a:p>
          <a:p>
            <a:pPr lvl="1"/>
            <a:r>
              <a:rPr lang="pt-PT" sz="2000" dirty="0"/>
              <a:t>o facto de continuar a ser aplicado o </a:t>
            </a:r>
            <a:r>
              <a:rPr lang="pt-PT" sz="2000" b="1" dirty="0"/>
              <a:t>direito romano </a:t>
            </a:r>
          </a:p>
          <a:p>
            <a:pPr lvl="1"/>
            <a:r>
              <a:rPr lang="pt-PT" sz="2000" dirty="0"/>
              <a:t>o facto de se manterem as </a:t>
            </a:r>
            <a:r>
              <a:rPr lang="pt-PT" sz="2000" b="1" dirty="0"/>
              <a:t>divisões administrativas romanas </a:t>
            </a:r>
          </a:p>
          <a:p>
            <a:pPr lvl="1"/>
            <a:r>
              <a:rPr lang="pt-PT" sz="2000" dirty="0"/>
              <a:t>o facto de os </a:t>
            </a:r>
            <a:r>
              <a:rPr lang="pt-PT" sz="2000" b="1" dirty="0"/>
              <a:t>costumes e tradições</a:t>
            </a:r>
            <a:r>
              <a:rPr lang="pt-PT" sz="2000" dirty="0"/>
              <a:t> histpânicos sofrerem poucas alterações</a:t>
            </a:r>
          </a:p>
          <a:p>
            <a:pPr lvl="1"/>
            <a:r>
              <a:rPr lang="pt-PT" sz="2000" dirty="0"/>
              <a:t>os visigodos, já romanizados, ao conquistarem a Península, </a:t>
            </a:r>
            <a:r>
              <a:rPr lang="pt-PT" sz="2000" b="1" dirty="0"/>
              <a:t>diluem-se na população </a:t>
            </a:r>
            <a:r>
              <a:rPr lang="pt-PT" sz="2000" dirty="0"/>
              <a:t>e na cultura hispano-romana</a:t>
            </a:r>
            <a:br>
              <a:rPr lang="pt-PT" sz="2000" dirty="0"/>
            </a:br>
            <a:endParaRPr lang="cs-CZ" sz="2000" dirty="0"/>
          </a:p>
        </p:txBody>
      </p:sp>
    </p:spTree>
    <p:extLst>
      <p:ext uri="{BB962C8B-B14F-4D97-AF65-F5344CB8AC3E}">
        <p14:creationId xmlns:p14="http://schemas.microsoft.com/office/powerpoint/2010/main" val="1006845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524A45C-1635-4FA0-B4F7-B42982D2EE46}"/>
              </a:ext>
            </a:extLst>
          </p:cNvPr>
          <p:cNvPicPr>
            <a:picLocks noChangeAspect="1"/>
          </p:cNvPicPr>
          <p:nvPr/>
        </p:nvPicPr>
        <p:blipFill>
          <a:blip r:embed="rId2"/>
          <a:stretch>
            <a:fillRect/>
          </a:stretch>
        </p:blipFill>
        <p:spPr>
          <a:xfrm>
            <a:off x="453470" y="620688"/>
            <a:ext cx="8340928" cy="5760640"/>
          </a:xfrm>
          <a:prstGeom prst="rect">
            <a:avLst/>
          </a:prstGeom>
        </p:spPr>
      </p:pic>
    </p:spTree>
    <p:extLst>
      <p:ext uri="{BB962C8B-B14F-4D97-AF65-F5344CB8AC3E}">
        <p14:creationId xmlns:p14="http://schemas.microsoft.com/office/powerpoint/2010/main" val="436726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INVAS</a:t>
            </a:r>
            <a:r>
              <a:rPr lang="pt-PT" b="1" dirty="0"/>
              <a:t>ÕES GERMÂNICAS – influência interna (linguística)</a:t>
            </a:r>
            <a:endParaRPr lang="cs-CZ" b="1" dirty="0"/>
          </a:p>
        </p:txBody>
      </p:sp>
      <p:sp>
        <p:nvSpPr>
          <p:cNvPr id="3" name="Zástupný symbol pro obsah 2"/>
          <p:cNvSpPr>
            <a:spLocks noGrp="1"/>
          </p:cNvSpPr>
          <p:nvPr>
            <p:ph idx="1"/>
          </p:nvPr>
        </p:nvSpPr>
        <p:spPr/>
        <p:txBody>
          <a:bodyPr>
            <a:normAutofit fontScale="92500" lnSpcReduction="20000"/>
          </a:bodyPr>
          <a:lstStyle/>
          <a:p>
            <a:r>
              <a:rPr lang="pt-PT" dirty="0"/>
              <a:t>Reduz-se , principalmente, a um enriquecimento lexical:</a:t>
            </a:r>
          </a:p>
          <a:p>
            <a:pPr lvl="1"/>
            <a:r>
              <a:rPr lang="pt-PT" dirty="0"/>
              <a:t>influência </a:t>
            </a:r>
            <a:r>
              <a:rPr lang="pt-PT" b="1" dirty="0"/>
              <a:t>sueva</a:t>
            </a:r>
            <a:r>
              <a:rPr lang="pt-PT" dirty="0"/>
              <a:t>: </a:t>
            </a:r>
            <a:r>
              <a:rPr lang="pt-PT" i="1" dirty="0"/>
              <a:t>broa</a:t>
            </a:r>
          </a:p>
          <a:p>
            <a:pPr lvl="1"/>
            <a:r>
              <a:rPr lang="pt-PT" dirty="0"/>
              <a:t>influência </a:t>
            </a:r>
            <a:r>
              <a:rPr lang="pt-PT" b="1" dirty="0"/>
              <a:t>visigoda</a:t>
            </a:r>
            <a:r>
              <a:rPr lang="pt-PT" dirty="0"/>
              <a:t>: </a:t>
            </a:r>
            <a:r>
              <a:rPr lang="pt-PT" i="1" dirty="0"/>
              <a:t>ganso, luva, íngreme</a:t>
            </a:r>
          </a:p>
          <a:p>
            <a:pPr lvl="1"/>
            <a:r>
              <a:rPr lang="pt-PT" dirty="0"/>
              <a:t>outras palavras de origem germânica: </a:t>
            </a:r>
            <a:r>
              <a:rPr lang="pt-PT" i="1" dirty="0"/>
              <a:t>guerra, trégua, guardar  </a:t>
            </a:r>
          </a:p>
          <a:p>
            <a:pPr lvl="1"/>
            <a:r>
              <a:rPr lang="cs-CZ" b="1" dirty="0"/>
              <a:t>p</a:t>
            </a:r>
            <a:r>
              <a:rPr lang="pt-PT" b="1" dirty="0"/>
              <a:t>atronímicos</a:t>
            </a:r>
            <a:r>
              <a:rPr lang="pt-PT" i="1" dirty="0"/>
              <a:t>: </a:t>
            </a:r>
            <a:r>
              <a:rPr lang="pt-PT" dirty="0"/>
              <a:t>Gonçalv</a:t>
            </a:r>
            <a:r>
              <a:rPr lang="pt-PT" b="1" dirty="0"/>
              <a:t>es</a:t>
            </a:r>
            <a:r>
              <a:rPr lang="pt-PT" dirty="0"/>
              <a:t> – filho de Gonçalo, Rodrigu</a:t>
            </a:r>
            <a:r>
              <a:rPr lang="pt-PT" b="1" dirty="0"/>
              <a:t>es</a:t>
            </a:r>
            <a:r>
              <a:rPr lang="pt-PT" dirty="0"/>
              <a:t>`- filho do Rodrigo, Henriqu</a:t>
            </a:r>
            <a:r>
              <a:rPr lang="pt-PT" b="1" dirty="0"/>
              <a:t>es (</a:t>
            </a:r>
            <a:r>
              <a:rPr lang="pt-PT" dirty="0"/>
              <a:t>filho do Henrique)</a:t>
            </a:r>
          </a:p>
          <a:p>
            <a:pPr lvl="1"/>
            <a:r>
              <a:rPr lang="cs-CZ" dirty="0"/>
              <a:t>o</a:t>
            </a:r>
            <a:r>
              <a:rPr lang="pt-PT" dirty="0"/>
              <a:t> acento de intensidade desagua na ditongação das vogais tónicas no castelhano: (p</a:t>
            </a:r>
            <a:r>
              <a:rPr lang="pt-PT" b="1" dirty="0"/>
              <a:t>E</a:t>
            </a:r>
            <a:r>
              <a:rPr lang="pt-PT" dirty="0"/>
              <a:t>dra – p</a:t>
            </a:r>
            <a:r>
              <a:rPr lang="pt-PT" b="1" dirty="0"/>
              <a:t>IE</a:t>
            </a:r>
            <a:r>
              <a:rPr lang="pt-PT" dirty="0"/>
              <a:t>dra, p</a:t>
            </a:r>
            <a:r>
              <a:rPr lang="pt-PT" b="1" dirty="0"/>
              <a:t>O</a:t>
            </a:r>
            <a:r>
              <a:rPr lang="pt-PT" dirty="0"/>
              <a:t>rta - p</a:t>
            </a:r>
            <a:r>
              <a:rPr lang="pt-PT" b="1" dirty="0"/>
              <a:t>UE</a:t>
            </a:r>
            <a:r>
              <a:rPr lang="pt-PT" dirty="0"/>
              <a:t>rta)</a:t>
            </a:r>
            <a:endParaRPr lang="cs-CZ" dirty="0"/>
          </a:p>
        </p:txBody>
      </p:sp>
    </p:spTree>
    <p:extLst>
      <p:ext uri="{BB962C8B-B14F-4D97-AF65-F5344CB8AC3E}">
        <p14:creationId xmlns:p14="http://schemas.microsoft.com/office/powerpoint/2010/main" val="82389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b="1" dirty="0"/>
              <a:t>INVAS</a:t>
            </a:r>
            <a:r>
              <a:rPr lang="pt-PT" sz="3200" b="1" dirty="0"/>
              <a:t>ÕES GERMÂNICAS – influência linguística  em Francês (oclusivas surdas intervocálicas)</a:t>
            </a:r>
            <a:endParaRPr lang="cs-CZ" sz="3200" b="1" dirty="0"/>
          </a:p>
        </p:txBody>
      </p:sp>
      <p:sp>
        <p:nvSpPr>
          <p:cNvPr id="4" name="Zástupný text 3">
            <a:extLst>
              <a:ext uri="{FF2B5EF4-FFF2-40B4-BE49-F238E27FC236}">
                <a16:creationId xmlns:a16="http://schemas.microsoft.com/office/drawing/2014/main" id="{9B1E6DAB-81EE-4E2D-900D-416FB5B0F771}"/>
              </a:ext>
            </a:extLst>
          </p:cNvPr>
          <p:cNvSpPr>
            <a:spLocks noGrp="1"/>
          </p:cNvSpPr>
          <p:nvPr>
            <p:ph type="body" idx="1"/>
          </p:nvPr>
        </p:nvSpPr>
        <p:spPr/>
        <p:txBody>
          <a:bodyPr>
            <a:normAutofit fontScale="92500" lnSpcReduction="20000"/>
          </a:bodyPr>
          <a:lstStyle/>
          <a:p>
            <a:r>
              <a:rPr lang="pt-PT" dirty="0"/>
              <a:t>sonorização</a:t>
            </a:r>
            <a:endParaRPr lang="cs-CZ" dirty="0"/>
          </a:p>
        </p:txBody>
      </p:sp>
      <p:sp>
        <p:nvSpPr>
          <p:cNvPr id="3" name="Zástupný symbol pro obsah 2"/>
          <p:cNvSpPr>
            <a:spLocks noGrp="1"/>
          </p:cNvSpPr>
          <p:nvPr>
            <p:ph sz="half" idx="2"/>
          </p:nvPr>
        </p:nvSpPr>
        <p:spPr/>
        <p:txBody>
          <a:bodyPr>
            <a:normAutofit/>
          </a:bodyPr>
          <a:lstStyle/>
          <a:p>
            <a:pPr marL="0" indent="0">
              <a:buNone/>
            </a:pPr>
            <a:r>
              <a:rPr lang="pt-PT" dirty="0"/>
              <a:t> </a:t>
            </a:r>
          </a:p>
          <a:p>
            <a:pPr marL="0" indent="0">
              <a:buNone/>
            </a:pPr>
            <a:r>
              <a:rPr lang="pt-PT" i="1" dirty="0"/>
              <a:t>riba-</a:t>
            </a:r>
            <a:r>
              <a:rPr lang="pt-PT" i="1" dirty="0" err="1"/>
              <a:t>rive</a:t>
            </a:r>
            <a:r>
              <a:rPr lang="pt-PT" i="1" dirty="0"/>
              <a:t>  </a:t>
            </a:r>
          </a:p>
        </p:txBody>
      </p:sp>
      <p:sp>
        <p:nvSpPr>
          <p:cNvPr id="5" name="Zástupný text 4">
            <a:extLst>
              <a:ext uri="{FF2B5EF4-FFF2-40B4-BE49-F238E27FC236}">
                <a16:creationId xmlns:a16="http://schemas.microsoft.com/office/drawing/2014/main" id="{B936DB14-2A39-4599-8278-C8959CD0ABB4}"/>
              </a:ext>
            </a:extLst>
          </p:cNvPr>
          <p:cNvSpPr>
            <a:spLocks noGrp="1"/>
          </p:cNvSpPr>
          <p:nvPr>
            <p:ph type="body" sz="quarter" idx="3"/>
          </p:nvPr>
        </p:nvSpPr>
        <p:spPr/>
        <p:txBody>
          <a:bodyPr>
            <a:normAutofit fontScale="92500" lnSpcReduction="20000"/>
          </a:bodyPr>
          <a:lstStyle/>
          <a:p>
            <a:r>
              <a:rPr lang="pt-PT" dirty="0"/>
              <a:t>Desapareceram depois da sonorização</a:t>
            </a:r>
            <a:endParaRPr lang="cs-CZ" dirty="0"/>
          </a:p>
        </p:txBody>
      </p:sp>
      <p:sp>
        <p:nvSpPr>
          <p:cNvPr id="6" name="Zástupný obsah 5">
            <a:extLst>
              <a:ext uri="{FF2B5EF4-FFF2-40B4-BE49-F238E27FC236}">
                <a16:creationId xmlns:a16="http://schemas.microsoft.com/office/drawing/2014/main" id="{0CDB1079-3EB0-4C78-BE7D-CB284325196D}"/>
              </a:ext>
            </a:extLst>
          </p:cNvPr>
          <p:cNvSpPr>
            <a:spLocks noGrp="1"/>
          </p:cNvSpPr>
          <p:nvPr>
            <p:ph sz="quarter" idx="4"/>
          </p:nvPr>
        </p:nvSpPr>
        <p:spPr/>
        <p:txBody>
          <a:bodyPr>
            <a:normAutofit/>
          </a:bodyPr>
          <a:lstStyle/>
          <a:p>
            <a:pPr marL="0" indent="0">
              <a:buNone/>
            </a:pPr>
            <a:endParaRPr lang="pt-PT" i="1" dirty="0"/>
          </a:p>
          <a:p>
            <a:pPr marL="0" indent="0">
              <a:buNone/>
            </a:pPr>
            <a:r>
              <a:rPr lang="pt-PT" i="1" dirty="0" err="1"/>
              <a:t>amica</a:t>
            </a:r>
            <a:r>
              <a:rPr lang="pt-PT" i="1" dirty="0"/>
              <a:t> –amiga - </a:t>
            </a:r>
            <a:r>
              <a:rPr lang="pt-PT" i="1" dirty="0" err="1"/>
              <a:t>amie</a:t>
            </a:r>
            <a:endParaRPr lang="cs-CZ" dirty="0"/>
          </a:p>
        </p:txBody>
      </p:sp>
    </p:spTree>
    <p:extLst>
      <p:ext uri="{BB962C8B-B14F-4D97-AF65-F5344CB8AC3E}">
        <p14:creationId xmlns:p14="http://schemas.microsoft.com/office/powerpoint/2010/main" val="498186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t>RESULTADO DAS INVASÕES GERMÂNICAS</a:t>
            </a:r>
            <a:endParaRPr lang="cs-CZ" b="1" dirty="0"/>
          </a:p>
        </p:txBody>
      </p:sp>
      <p:sp>
        <p:nvSpPr>
          <p:cNvPr id="3" name="Zástupný symbol pro obsah 2"/>
          <p:cNvSpPr>
            <a:spLocks noGrp="1"/>
          </p:cNvSpPr>
          <p:nvPr>
            <p:ph idx="1"/>
          </p:nvPr>
        </p:nvSpPr>
        <p:spPr/>
        <p:txBody>
          <a:bodyPr/>
          <a:lstStyle/>
          <a:p>
            <a:r>
              <a:rPr lang="pt-PT" dirty="0"/>
              <a:t>Concorreram para a fragmentação linguística, </a:t>
            </a:r>
            <a:r>
              <a:rPr lang="pt-PT" b="1" dirty="0"/>
              <a:t>desmembrando</a:t>
            </a:r>
            <a:r>
              <a:rPr lang="pt-PT" dirty="0"/>
              <a:t> o Império e </a:t>
            </a:r>
            <a:r>
              <a:rPr lang="pt-PT" b="1" dirty="0"/>
              <a:t>fraccionando</a:t>
            </a:r>
            <a:r>
              <a:rPr lang="pt-PT" dirty="0"/>
              <a:t> a România, </a:t>
            </a:r>
            <a:r>
              <a:rPr lang="pt-PT" b="1" dirty="0"/>
              <a:t>separando a área ocidental da área oriental </a:t>
            </a:r>
            <a:r>
              <a:rPr lang="pt-PT" dirty="0"/>
              <a:t>(com superstrato eslavo) e apartando a Península do resto do Império</a:t>
            </a:r>
            <a:r>
              <a:rPr lang="cs-CZ" dirty="0"/>
              <a:t>.</a:t>
            </a:r>
            <a:endParaRPr lang="pt-PT" dirty="0"/>
          </a:p>
        </p:txBody>
      </p:sp>
    </p:spTree>
    <p:extLst>
      <p:ext uri="{BB962C8B-B14F-4D97-AF65-F5344CB8AC3E}">
        <p14:creationId xmlns:p14="http://schemas.microsoft.com/office/powerpoint/2010/main" val="1108108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imperio romano ocidental e ori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450526"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39B2D943-4A9B-4D50-86C9-2A43FE9C68EF}"/>
              </a:ext>
            </a:extLst>
          </p:cNvPr>
          <p:cNvSpPr/>
          <p:nvPr/>
        </p:nvSpPr>
        <p:spPr>
          <a:xfrm>
            <a:off x="4932040" y="2924945"/>
            <a:ext cx="1152128" cy="2123658"/>
          </a:xfrm>
          <a:prstGeom prst="rect">
            <a:avLst/>
          </a:prstGeom>
        </p:spPr>
        <p:txBody>
          <a:bodyPr wrap="square">
            <a:spAutoFit/>
          </a:bodyPr>
          <a:lstStyle/>
          <a:p>
            <a:r>
              <a:rPr lang="pt-PT" sz="1100" b="1" dirty="0"/>
              <a:t>sonorizam-se as consoantes surdas </a:t>
            </a:r>
          </a:p>
          <a:p>
            <a:pPr lvl="1"/>
            <a:r>
              <a:rPr lang="pt-PT" sz="1100" b="1" dirty="0" err="1"/>
              <a:t>sapere</a:t>
            </a:r>
            <a:r>
              <a:rPr lang="pt-PT" sz="1100" b="1" dirty="0"/>
              <a:t> - saber</a:t>
            </a:r>
          </a:p>
          <a:p>
            <a:r>
              <a:rPr lang="pt-PT" sz="1100" b="1" dirty="0"/>
              <a:t>CT</a:t>
            </a:r>
            <a:r>
              <a:rPr lang="pt-PT" sz="1100" dirty="0"/>
              <a:t> muda para </a:t>
            </a:r>
            <a:r>
              <a:rPr lang="pt-PT" sz="1100" b="1" dirty="0"/>
              <a:t>IT</a:t>
            </a:r>
          </a:p>
          <a:p>
            <a:pPr lvl="1"/>
            <a:r>
              <a:rPr lang="pt-PT" sz="1100" b="1" dirty="0" err="1"/>
              <a:t>octum</a:t>
            </a:r>
            <a:r>
              <a:rPr lang="pt-PT" sz="1100" b="1" dirty="0"/>
              <a:t> oito </a:t>
            </a:r>
          </a:p>
          <a:p>
            <a:pPr lvl="1"/>
            <a:r>
              <a:rPr lang="pt-PT" sz="1100" dirty="0" err="1"/>
              <a:t>Castlhano</a:t>
            </a:r>
            <a:r>
              <a:rPr lang="pt-PT" sz="1100" b="1" dirty="0"/>
              <a:t> oito – </a:t>
            </a:r>
            <a:r>
              <a:rPr lang="pt-PT" sz="1100" b="1" dirty="0" err="1"/>
              <a:t>otio</a:t>
            </a:r>
            <a:r>
              <a:rPr lang="pt-PT" sz="1100" b="1" dirty="0"/>
              <a:t> - </a:t>
            </a:r>
            <a:r>
              <a:rPr lang="pt-PT" sz="1100" b="1" dirty="0" err="1"/>
              <a:t>ocho</a:t>
            </a:r>
            <a:endParaRPr lang="cs-CZ" sz="1100" dirty="0"/>
          </a:p>
        </p:txBody>
      </p:sp>
    </p:spTree>
    <p:extLst>
      <p:ext uri="{BB962C8B-B14F-4D97-AF65-F5344CB8AC3E}">
        <p14:creationId xmlns:p14="http://schemas.microsoft.com/office/powerpoint/2010/main" val="2138574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Latim</a:t>
            </a:r>
            <a:r>
              <a:rPr lang="cs-CZ" b="1" dirty="0"/>
              <a:t> </a:t>
            </a:r>
            <a:r>
              <a:rPr lang="cs-CZ" b="1" dirty="0" err="1"/>
              <a:t>vulgar</a:t>
            </a:r>
            <a:r>
              <a:rPr lang="cs-CZ" b="1" dirty="0"/>
              <a:t> </a:t>
            </a:r>
            <a:r>
              <a:rPr lang="cs-CZ" b="1" dirty="0" err="1"/>
              <a:t>hisp</a:t>
            </a:r>
            <a:r>
              <a:rPr lang="pt-PT" b="1" dirty="0"/>
              <a:t>â</a:t>
            </a:r>
            <a:r>
              <a:rPr lang="cs-CZ" b="1" dirty="0" err="1"/>
              <a:t>nico</a:t>
            </a:r>
            <a:r>
              <a:rPr lang="cs-CZ" b="1" dirty="0"/>
              <a:t> </a:t>
            </a:r>
            <a:r>
              <a:rPr lang="pt-PT" b="1" dirty="0"/>
              <a:t> </a:t>
            </a:r>
            <a:endParaRPr lang="cs-CZ" b="1" dirty="0"/>
          </a:p>
        </p:txBody>
      </p:sp>
      <p:sp>
        <p:nvSpPr>
          <p:cNvPr id="3" name="Zástupný symbol pro obsah 2"/>
          <p:cNvSpPr>
            <a:spLocks noGrp="1"/>
          </p:cNvSpPr>
          <p:nvPr>
            <p:ph idx="1"/>
          </p:nvPr>
        </p:nvSpPr>
        <p:spPr/>
        <p:txBody>
          <a:bodyPr>
            <a:normAutofit fontScale="92500" lnSpcReduction="20000"/>
          </a:bodyPr>
          <a:lstStyle/>
          <a:p>
            <a:r>
              <a:rPr lang="pt-PT" dirty="0"/>
              <a:t>Visigodos na Pen. Ibérica – </a:t>
            </a:r>
            <a:r>
              <a:rPr lang="pt-PT" b="1" dirty="0"/>
              <a:t>300</a:t>
            </a:r>
            <a:r>
              <a:rPr lang="pt-PT" dirty="0"/>
              <a:t> anos</a:t>
            </a:r>
          </a:p>
          <a:p>
            <a:pPr algn="just"/>
            <a:r>
              <a:rPr lang="pt-PT" dirty="0"/>
              <a:t>A língua  sofre profundas mudanças que vão acentuando uma diversidade que se funda na transformação do </a:t>
            </a:r>
            <a:r>
              <a:rPr lang="pt-PT" b="1" dirty="0"/>
              <a:t>Latim vulgar hispânico</a:t>
            </a:r>
            <a:r>
              <a:rPr lang="pt-PT" dirty="0"/>
              <a:t>, isto é, o </a:t>
            </a:r>
            <a:r>
              <a:rPr lang="pt-PT" b="1" dirty="0"/>
              <a:t>Latim vulgar </a:t>
            </a:r>
            <a:r>
              <a:rPr lang="pt-PT" dirty="0"/>
              <a:t>que se implantara na Hispânia,  pela acção dos substratos, favorecida pelo isolamento de algumas regiões. </a:t>
            </a:r>
          </a:p>
          <a:p>
            <a:pPr algn="just"/>
            <a:r>
              <a:rPr lang="pt-PT" b="1" dirty="0"/>
              <a:t>Romance visigótico </a:t>
            </a:r>
            <a:r>
              <a:rPr lang="pt-PT" dirty="0"/>
              <a:t>(falado no século VIII na Pen. Ibérica), cuja destruição vai dar origem à queda do Império Visigodo e traduzir-se-á na emergência de falares regionais. </a:t>
            </a:r>
          </a:p>
          <a:p>
            <a:pPr algn="just"/>
            <a:endParaRPr lang="cs-CZ" dirty="0"/>
          </a:p>
        </p:txBody>
      </p:sp>
    </p:spTree>
    <p:extLst>
      <p:ext uri="{BB962C8B-B14F-4D97-AF65-F5344CB8AC3E}">
        <p14:creationId xmlns:p14="http://schemas.microsoft.com/office/powerpoint/2010/main" val="425195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B5152-2288-4E76-B866-A77FE7FAD9B9}"/>
              </a:ext>
            </a:extLst>
          </p:cNvPr>
          <p:cNvSpPr>
            <a:spLocks noGrp="1"/>
          </p:cNvSpPr>
          <p:nvPr>
            <p:ph type="title"/>
          </p:nvPr>
        </p:nvSpPr>
        <p:spPr/>
        <p:txBody>
          <a:bodyPr/>
          <a:lstStyle/>
          <a:p>
            <a:r>
              <a:rPr lang="pt-PT" dirty="0"/>
              <a:t>Causas externas - sociais</a:t>
            </a:r>
            <a:endParaRPr lang="cs-CZ" dirty="0"/>
          </a:p>
        </p:txBody>
      </p:sp>
      <p:sp>
        <p:nvSpPr>
          <p:cNvPr id="3" name="Zástupný obsah 2">
            <a:extLst>
              <a:ext uri="{FF2B5EF4-FFF2-40B4-BE49-F238E27FC236}">
                <a16:creationId xmlns:a16="http://schemas.microsoft.com/office/drawing/2014/main" id="{977DB879-5A75-4C81-9683-D9D92C25FFEA}"/>
              </a:ext>
            </a:extLst>
          </p:cNvPr>
          <p:cNvSpPr>
            <a:spLocks noGrp="1"/>
          </p:cNvSpPr>
          <p:nvPr>
            <p:ph idx="1"/>
          </p:nvPr>
        </p:nvSpPr>
        <p:spPr>
          <a:xfrm>
            <a:off x="457200" y="1600200"/>
            <a:ext cx="4402832" cy="5069160"/>
          </a:xfrm>
        </p:spPr>
        <p:txBody>
          <a:bodyPr>
            <a:normAutofit fontScale="47500" lnSpcReduction="20000"/>
          </a:bodyPr>
          <a:lstStyle/>
          <a:p>
            <a:pPr marL="0" indent="0">
              <a:buNone/>
            </a:pPr>
            <a:r>
              <a:rPr lang="pt-BR" dirty="0"/>
              <a:t>A CORTE PORTUGUESA NO RIO DE JANEIRO</a:t>
            </a:r>
          </a:p>
          <a:p>
            <a:pPr algn="just"/>
            <a:r>
              <a:rPr lang="pt-BR" dirty="0"/>
              <a:t>Após breve estada em Salvador, D. João e sua corte embarcaram rumo a cidade de Rio de Janeiro para fugir ao Napoleão. A família real, então, foi alojada em três prédios no centro da cidade, tendo os demais agregados se espalhado pela cidade, em residências confiscadas da população. Esta era a famosa política chamada de “Ponha-se na Rua”, cujo nome foi dado pelos cariocas, inspirando-se nas iniciais “PR”, vindas de “Príncipe Regente” ou de “Prédio Roubado” como os mais irônicos diziam. Estas iniciais eram marcadas nas portas das casas que eram requisitadas para os nobres vindo de Portugal.</a:t>
            </a:r>
          </a:p>
          <a:p>
            <a:pPr algn="just"/>
            <a:r>
              <a:rPr lang="pt-BR" dirty="0"/>
              <a:t>A palatelização do “s” – surgiu depois da colonização do Brasil – e não chegou a realizar-se ao país. Ou seja – no século XIX já foi concluído o dito processo fonético no território de Portugal. Assim, as pessoas no Rio, tentaram imitar a fala do rei, inclusive o “s” palatal, considerando esta pronúncia como símbolo de prestígio. </a:t>
            </a:r>
          </a:p>
          <a:p>
            <a:endParaRPr lang="cs-CZ" dirty="0"/>
          </a:p>
        </p:txBody>
      </p:sp>
      <p:pic>
        <p:nvPicPr>
          <p:cNvPr id="5" name="Obrázek 4" descr="Obsah obrázku stůl, obchod, stojící, barevné&#10;&#10;Popis byl vytvořen automaticky">
            <a:extLst>
              <a:ext uri="{FF2B5EF4-FFF2-40B4-BE49-F238E27FC236}">
                <a16:creationId xmlns:a16="http://schemas.microsoft.com/office/drawing/2014/main" id="{0BD5F410-2050-482F-B317-C087D71F0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777" y="1417638"/>
            <a:ext cx="3249023" cy="2436767"/>
          </a:xfrm>
          <a:prstGeom prst="rect">
            <a:avLst/>
          </a:prstGeom>
        </p:spPr>
      </p:pic>
      <p:pic>
        <p:nvPicPr>
          <p:cNvPr id="7" name="Obrázek 6" descr="Obsah obrázku žena, fotka, dívka, mladý&#10;&#10;Popis byl vytvořen automaticky">
            <a:extLst>
              <a:ext uri="{FF2B5EF4-FFF2-40B4-BE49-F238E27FC236}">
                <a16:creationId xmlns:a16="http://schemas.microsoft.com/office/drawing/2014/main" id="{FF4D652C-9B07-4976-BC94-E4365B642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777" y="4079122"/>
            <a:ext cx="3249023" cy="2436768"/>
          </a:xfrm>
          <a:prstGeom prst="rect">
            <a:avLst/>
          </a:prstGeom>
        </p:spPr>
      </p:pic>
    </p:spTree>
    <p:extLst>
      <p:ext uri="{BB962C8B-B14F-4D97-AF65-F5344CB8AC3E}">
        <p14:creationId xmlns:p14="http://schemas.microsoft.com/office/powerpoint/2010/main" val="285173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Regiões isoladas </a:t>
            </a:r>
            <a:endParaRPr lang="cs-CZ" dirty="0"/>
          </a:p>
        </p:txBody>
      </p:sp>
      <p:sp>
        <p:nvSpPr>
          <p:cNvPr id="3" name="Zástupný symbol pro obsah 2"/>
          <p:cNvSpPr>
            <a:spLocks noGrp="1"/>
          </p:cNvSpPr>
          <p:nvPr>
            <p:ph idx="1"/>
          </p:nvPr>
        </p:nvSpPr>
        <p:spPr/>
        <p:txBody>
          <a:bodyPr>
            <a:normAutofit fontScale="77500" lnSpcReduction="20000"/>
          </a:bodyPr>
          <a:lstStyle/>
          <a:p>
            <a:r>
              <a:rPr lang="pt-PT" b="1" dirty="0"/>
              <a:t>Galécia</a:t>
            </a:r>
            <a:r>
              <a:rPr lang="pt-PT" dirty="0"/>
              <a:t> – fracamente romanizada, povoada por colonos que se quiseram dedicar essencialmente à agricultura</a:t>
            </a:r>
          </a:p>
          <a:p>
            <a:r>
              <a:rPr lang="pt-PT" b="1" dirty="0"/>
              <a:t>Reino Suevo </a:t>
            </a:r>
            <a:r>
              <a:rPr lang="pt-PT" dirty="0"/>
              <a:t>– separado da Península visigoda</a:t>
            </a:r>
          </a:p>
          <a:p>
            <a:r>
              <a:rPr lang="pt-PT" dirty="0"/>
              <a:t> a língua tomará o </a:t>
            </a:r>
            <a:r>
              <a:rPr lang="pt-PT" b="1" dirty="0"/>
              <a:t>seu rumo particular, feição diferente </a:t>
            </a:r>
            <a:r>
              <a:rPr lang="pt-PT" dirty="0"/>
              <a:t>sendo influenciada pelo efeitos dos:</a:t>
            </a:r>
          </a:p>
          <a:p>
            <a:pPr lvl="1"/>
            <a:r>
              <a:rPr lang="pt-PT" dirty="0"/>
              <a:t> substratos</a:t>
            </a:r>
          </a:p>
          <a:p>
            <a:pPr lvl="1"/>
            <a:r>
              <a:rPr lang="pt-PT" dirty="0"/>
              <a:t> circunstâncias geográficas – posição periférica na Península e no Império</a:t>
            </a:r>
          </a:p>
          <a:p>
            <a:pPr lvl="1"/>
            <a:r>
              <a:rPr lang="pt-PT" dirty="0"/>
              <a:t> circunstâncias históricas (invasões germânicas fragmentação do Império) </a:t>
            </a:r>
          </a:p>
          <a:p>
            <a:pPr lvl="1"/>
            <a:r>
              <a:rPr lang="pt-PT" dirty="0"/>
              <a:t>contexto social (maior ou menor centralização da língua, imposta por instituições como a Escola ou a Igreja, influência de centros urbanos)</a:t>
            </a:r>
          </a:p>
          <a:p>
            <a:pPr marL="0" indent="0">
              <a:buNone/>
            </a:pPr>
            <a:endParaRPr lang="pt-PT" dirty="0"/>
          </a:p>
        </p:txBody>
      </p:sp>
    </p:spTree>
    <p:extLst>
      <p:ext uri="{BB962C8B-B14F-4D97-AF65-F5344CB8AC3E}">
        <p14:creationId xmlns:p14="http://schemas.microsoft.com/office/powerpoint/2010/main" val="3919705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Árabes </a:t>
            </a:r>
            <a:endParaRPr lang="cs-CZ" dirty="0"/>
          </a:p>
        </p:txBody>
      </p:sp>
      <p:sp>
        <p:nvSpPr>
          <p:cNvPr id="3" name="Zástupný symbol pro obsah 2"/>
          <p:cNvSpPr>
            <a:spLocks noGrp="1"/>
          </p:cNvSpPr>
          <p:nvPr>
            <p:ph idx="1"/>
          </p:nvPr>
        </p:nvSpPr>
        <p:spPr/>
        <p:txBody>
          <a:bodyPr/>
          <a:lstStyle/>
          <a:p>
            <a:r>
              <a:rPr lang="pt-PT" dirty="0"/>
              <a:t>711 – invasão da Península pelos árabes</a:t>
            </a:r>
          </a:p>
          <a:p>
            <a:r>
              <a:rPr lang="pt-PT" dirty="0"/>
              <a:t>712 – ocuparam quase toda a região meridional, até ao rio Mondego, </a:t>
            </a:r>
            <a:r>
              <a:rPr lang="pt-PT" b="1" dirty="0"/>
              <a:t>empurrando os hispano-godos </a:t>
            </a:r>
            <a:r>
              <a:rPr lang="pt-PT" dirty="0"/>
              <a:t> para a codilheira norte. </a:t>
            </a:r>
          </a:p>
          <a:p>
            <a:r>
              <a:rPr lang="pt-PT" dirty="0"/>
              <a:t>Centro da administração árabe – </a:t>
            </a:r>
            <a:r>
              <a:rPr lang="pt-PT" b="1" dirty="0"/>
              <a:t>Córdova</a:t>
            </a:r>
          </a:p>
          <a:p>
            <a:r>
              <a:rPr lang="pt-PT" dirty="0"/>
              <a:t>Panorama durante cinco séculos: cristãos a norte, muçulmanos (hispano-godos) a sul.</a:t>
            </a:r>
            <a:endParaRPr lang="cs-CZ" dirty="0"/>
          </a:p>
        </p:txBody>
      </p:sp>
    </p:spTree>
    <p:extLst>
      <p:ext uri="{BB962C8B-B14F-4D97-AF65-F5344CB8AC3E}">
        <p14:creationId xmlns:p14="http://schemas.microsoft.com/office/powerpoint/2010/main" val="3372289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mapa&#10;&#10;Popis byl vytvořen automaticky">
            <a:extLst>
              <a:ext uri="{FF2B5EF4-FFF2-40B4-BE49-F238E27FC236}">
                <a16:creationId xmlns:a16="http://schemas.microsoft.com/office/drawing/2014/main" id="{8F85E0B5-1A68-4F9D-9806-17E294378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088232"/>
            <a:ext cx="2624668" cy="2681536"/>
          </a:xfrm>
          <a:prstGeom prst="rect">
            <a:avLst/>
          </a:prstGeom>
        </p:spPr>
      </p:pic>
      <p:pic>
        <p:nvPicPr>
          <p:cNvPr id="7" name="Obrázek 6" descr="Obsah obrázku text, snímek obrazovky&#10;&#10;Popis byl vytvořen automaticky">
            <a:extLst>
              <a:ext uri="{FF2B5EF4-FFF2-40B4-BE49-F238E27FC236}">
                <a16:creationId xmlns:a16="http://schemas.microsoft.com/office/drawing/2014/main" id="{F63AA439-47B7-42EE-8F4D-9B16FA2BF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222" y="1628800"/>
            <a:ext cx="5373216" cy="4029912"/>
          </a:xfrm>
          <a:prstGeom prst="rect">
            <a:avLst/>
          </a:prstGeom>
        </p:spPr>
      </p:pic>
    </p:spTree>
    <p:extLst>
      <p:ext uri="{BB962C8B-B14F-4D97-AF65-F5344CB8AC3E}">
        <p14:creationId xmlns:p14="http://schemas.microsoft.com/office/powerpoint/2010/main" val="1970739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F00290-B200-40E4-A305-4B0D9A2B4E86}"/>
              </a:ext>
            </a:extLst>
          </p:cNvPr>
          <p:cNvSpPr>
            <a:spLocks noGrp="1"/>
          </p:cNvSpPr>
          <p:nvPr>
            <p:ph type="title"/>
          </p:nvPr>
        </p:nvSpPr>
        <p:spPr>
          <a:xfrm>
            <a:off x="457200" y="274638"/>
            <a:ext cx="8075240" cy="706090"/>
          </a:xfrm>
        </p:spPr>
        <p:txBody>
          <a:bodyPr>
            <a:noAutofit/>
          </a:bodyPr>
          <a:lstStyle/>
          <a:p>
            <a:r>
              <a:rPr lang="pt-PT" sz="3200" dirty="0"/>
              <a:t>Os visigodos organizam-se em rainhos – séc. </a:t>
            </a:r>
            <a:r>
              <a:rPr lang="pt-PT" sz="3200" b="1" dirty="0"/>
              <a:t>X </a:t>
            </a:r>
            <a:endParaRPr lang="cs-CZ" sz="3200" b="1" dirty="0"/>
          </a:p>
        </p:txBody>
      </p:sp>
      <p:pic>
        <p:nvPicPr>
          <p:cNvPr id="3" name="Obrázek 2">
            <a:extLst>
              <a:ext uri="{FF2B5EF4-FFF2-40B4-BE49-F238E27FC236}">
                <a16:creationId xmlns:a16="http://schemas.microsoft.com/office/drawing/2014/main" id="{B21B877E-5231-4C8B-BD1F-E76F536CD547}"/>
              </a:ext>
            </a:extLst>
          </p:cNvPr>
          <p:cNvPicPr>
            <a:picLocks noChangeAspect="1"/>
          </p:cNvPicPr>
          <p:nvPr/>
        </p:nvPicPr>
        <p:blipFill>
          <a:blip r:embed="rId2"/>
          <a:stretch>
            <a:fillRect/>
          </a:stretch>
        </p:blipFill>
        <p:spPr>
          <a:xfrm>
            <a:off x="1074877" y="1376187"/>
            <a:ext cx="6994245" cy="5239675"/>
          </a:xfrm>
          <a:prstGeom prst="rect">
            <a:avLst/>
          </a:prstGeom>
        </p:spPr>
      </p:pic>
      <p:sp>
        <p:nvSpPr>
          <p:cNvPr id="4" name="Obdélník 3">
            <a:extLst>
              <a:ext uri="{FF2B5EF4-FFF2-40B4-BE49-F238E27FC236}">
                <a16:creationId xmlns:a16="http://schemas.microsoft.com/office/drawing/2014/main" id="{F0DE834B-E0F9-4D4C-8CDB-63EF8FD195B9}"/>
              </a:ext>
            </a:extLst>
          </p:cNvPr>
          <p:cNvSpPr/>
          <p:nvPr/>
        </p:nvSpPr>
        <p:spPr>
          <a:xfrm>
            <a:off x="3502731" y="1196752"/>
            <a:ext cx="2138536" cy="55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Isabela </a:t>
            </a:r>
            <a:r>
              <a:rPr lang="pt-PT" dirty="0" err="1"/>
              <a:t>Kastilská</a:t>
            </a:r>
            <a:r>
              <a:rPr lang="pt-PT" dirty="0"/>
              <a:t> a Ferdinand </a:t>
            </a:r>
            <a:r>
              <a:rPr lang="pt-PT" dirty="0" err="1"/>
              <a:t>Aragonský</a:t>
            </a:r>
            <a:endParaRPr lang="cs-CZ" dirty="0"/>
          </a:p>
        </p:txBody>
      </p:sp>
    </p:spTree>
    <p:extLst>
      <p:ext uri="{BB962C8B-B14F-4D97-AF65-F5344CB8AC3E}">
        <p14:creationId xmlns:p14="http://schemas.microsoft.com/office/powerpoint/2010/main" val="2491379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9151FED-1F29-4919-B191-60BE17235C7F}"/>
              </a:ext>
            </a:extLst>
          </p:cNvPr>
          <p:cNvPicPr>
            <a:picLocks noChangeAspect="1"/>
          </p:cNvPicPr>
          <p:nvPr/>
        </p:nvPicPr>
        <p:blipFill>
          <a:blip r:embed="rId2"/>
          <a:stretch>
            <a:fillRect/>
          </a:stretch>
        </p:blipFill>
        <p:spPr>
          <a:xfrm>
            <a:off x="824248" y="1417638"/>
            <a:ext cx="7495504" cy="5615189"/>
          </a:xfrm>
          <a:prstGeom prst="rect">
            <a:avLst/>
          </a:prstGeom>
        </p:spPr>
      </p:pic>
      <p:sp>
        <p:nvSpPr>
          <p:cNvPr id="3" name="Nadpis 2">
            <a:extLst>
              <a:ext uri="{FF2B5EF4-FFF2-40B4-BE49-F238E27FC236}">
                <a16:creationId xmlns:a16="http://schemas.microsoft.com/office/drawing/2014/main" id="{BF3EE180-679E-40D9-A9BF-E796631DAB6C}"/>
              </a:ext>
            </a:extLst>
          </p:cNvPr>
          <p:cNvSpPr>
            <a:spLocks noGrp="1"/>
          </p:cNvSpPr>
          <p:nvPr>
            <p:ph type="title"/>
          </p:nvPr>
        </p:nvSpPr>
        <p:spPr>
          <a:xfrm>
            <a:off x="457200" y="274638"/>
            <a:ext cx="8363272" cy="778098"/>
          </a:xfrm>
        </p:spPr>
        <p:txBody>
          <a:bodyPr>
            <a:noAutofit/>
          </a:bodyPr>
          <a:lstStyle/>
          <a:p>
            <a:r>
              <a:rPr lang="pt-PT" sz="3600" dirty="0"/>
              <a:t>Línguas faladas na Península no século </a:t>
            </a:r>
            <a:r>
              <a:rPr lang="pt-PT" sz="3600" b="1" dirty="0"/>
              <a:t>XI</a:t>
            </a:r>
            <a:endParaRPr lang="cs-CZ" sz="3600" b="1" dirty="0"/>
          </a:p>
        </p:txBody>
      </p:sp>
    </p:spTree>
    <p:extLst>
      <p:ext uri="{BB962C8B-B14F-4D97-AF65-F5344CB8AC3E}">
        <p14:creationId xmlns:p14="http://schemas.microsoft.com/office/powerpoint/2010/main" val="43511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218F722-F96A-4452-8407-7D21878E04F0}"/>
              </a:ext>
            </a:extLst>
          </p:cNvPr>
          <p:cNvPicPr>
            <a:picLocks noChangeAspect="1"/>
          </p:cNvPicPr>
          <p:nvPr/>
        </p:nvPicPr>
        <p:blipFill>
          <a:blip r:embed="rId2"/>
          <a:stretch>
            <a:fillRect/>
          </a:stretch>
        </p:blipFill>
        <p:spPr>
          <a:xfrm>
            <a:off x="1259632" y="1453670"/>
            <a:ext cx="6847432" cy="5129692"/>
          </a:xfrm>
          <a:prstGeom prst="rect">
            <a:avLst/>
          </a:prstGeom>
        </p:spPr>
      </p:pic>
      <p:sp>
        <p:nvSpPr>
          <p:cNvPr id="3" name="Nadpis 2">
            <a:extLst>
              <a:ext uri="{FF2B5EF4-FFF2-40B4-BE49-F238E27FC236}">
                <a16:creationId xmlns:a16="http://schemas.microsoft.com/office/drawing/2014/main" id="{8AF56B1B-5A7C-432D-B185-88DE3698CE5B}"/>
              </a:ext>
            </a:extLst>
          </p:cNvPr>
          <p:cNvSpPr>
            <a:spLocks noGrp="1"/>
          </p:cNvSpPr>
          <p:nvPr>
            <p:ph type="title"/>
          </p:nvPr>
        </p:nvSpPr>
        <p:spPr/>
        <p:txBody>
          <a:bodyPr>
            <a:noAutofit/>
          </a:bodyPr>
          <a:lstStyle/>
          <a:p>
            <a:r>
              <a:rPr lang="pt-PT" sz="3200" dirty="0"/>
              <a:t>Línguas faladas na Península no século </a:t>
            </a:r>
            <a:r>
              <a:rPr lang="pt-PT" sz="3200" b="1" dirty="0"/>
              <a:t>XII</a:t>
            </a:r>
            <a:endParaRPr lang="cs-CZ" sz="3200" dirty="0"/>
          </a:p>
        </p:txBody>
      </p:sp>
    </p:spTree>
    <p:extLst>
      <p:ext uri="{BB962C8B-B14F-4D97-AF65-F5344CB8AC3E}">
        <p14:creationId xmlns:p14="http://schemas.microsoft.com/office/powerpoint/2010/main" val="4107863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489EB-5A2E-479D-8F56-700ABAD99D36}"/>
              </a:ext>
            </a:extLst>
          </p:cNvPr>
          <p:cNvSpPr>
            <a:spLocks noGrp="1"/>
          </p:cNvSpPr>
          <p:nvPr>
            <p:ph type="title"/>
          </p:nvPr>
        </p:nvSpPr>
        <p:spPr/>
        <p:txBody>
          <a:bodyPr>
            <a:noAutofit/>
          </a:bodyPr>
          <a:lstStyle/>
          <a:p>
            <a:r>
              <a:rPr lang="pt-PT" sz="3600" dirty="0"/>
              <a:t>Línguas faladas na Península no século </a:t>
            </a:r>
            <a:r>
              <a:rPr lang="pt-PT" sz="3600" b="1" dirty="0"/>
              <a:t>XIII</a:t>
            </a:r>
            <a:endParaRPr lang="cs-CZ" sz="3600" dirty="0"/>
          </a:p>
        </p:txBody>
      </p:sp>
      <p:pic>
        <p:nvPicPr>
          <p:cNvPr id="3" name="Obrázek 2">
            <a:extLst>
              <a:ext uri="{FF2B5EF4-FFF2-40B4-BE49-F238E27FC236}">
                <a16:creationId xmlns:a16="http://schemas.microsoft.com/office/drawing/2014/main" id="{56ADC5D9-4817-4E2F-A2E8-05ED58AFF5E9}"/>
              </a:ext>
            </a:extLst>
          </p:cNvPr>
          <p:cNvPicPr>
            <a:picLocks noChangeAspect="1"/>
          </p:cNvPicPr>
          <p:nvPr/>
        </p:nvPicPr>
        <p:blipFill>
          <a:blip r:embed="rId2"/>
          <a:stretch>
            <a:fillRect/>
          </a:stretch>
        </p:blipFill>
        <p:spPr>
          <a:xfrm>
            <a:off x="1113948" y="1556792"/>
            <a:ext cx="6916104" cy="5181137"/>
          </a:xfrm>
          <a:prstGeom prst="rect">
            <a:avLst/>
          </a:prstGeom>
        </p:spPr>
      </p:pic>
    </p:spTree>
    <p:extLst>
      <p:ext uri="{BB962C8B-B14F-4D97-AF65-F5344CB8AC3E}">
        <p14:creationId xmlns:p14="http://schemas.microsoft.com/office/powerpoint/2010/main" val="1455702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Moçárabes </a:t>
            </a:r>
            <a:endParaRPr lang="cs-CZ" dirty="0"/>
          </a:p>
        </p:txBody>
      </p:sp>
      <p:sp>
        <p:nvSpPr>
          <p:cNvPr id="3" name="Zástupný symbol pro obsah 2"/>
          <p:cNvSpPr>
            <a:spLocks noGrp="1"/>
          </p:cNvSpPr>
          <p:nvPr>
            <p:ph idx="1"/>
          </p:nvPr>
        </p:nvSpPr>
        <p:spPr/>
        <p:txBody>
          <a:bodyPr>
            <a:normAutofit fontScale="62500" lnSpcReduction="20000"/>
          </a:bodyPr>
          <a:lstStyle/>
          <a:p>
            <a:pPr algn="just"/>
            <a:r>
              <a:rPr lang="pt-PT" dirty="0"/>
              <a:t>A nobreza visigoda </a:t>
            </a:r>
            <a:r>
              <a:rPr lang="pt-PT" b="1" dirty="0"/>
              <a:t>refugia-se no norte </a:t>
            </a:r>
            <a:r>
              <a:rPr lang="pt-PT" dirty="0"/>
              <a:t>e organiza-se em reinos de onde partirão os </a:t>
            </a:r>
            <a:r>
              <a:rPr lang="pt-PT" b="1" dirty="0"/>
              <a:t>movimentos de reconquista</a:t>
            </a:r>
            <a:r>
              <a:rPr lang="pt-PT" dirty="0"/>
              <a:t>.  </a:t>
            </a:r>
          </a:p>
          <a:p>
            <a:pPr algn="just"/>
            <a:r>
              <a:rPr lang="pt-PT" dirty="0"/>
              <a:t>Mas </a:t>
            </a:r>
            <a:r>
              <a:rPr lang="pt-PT" b="1" dirty="0"/>
              <a:t>a sul</a:t>
            </a:r>
            <a:r>
              <a:rPr lang="pt-PT" dirty="0"/>
              <a:t>, onde convivem </a:t>
            </a:r>
            <a:r>
              <a:rPr lang="pt-PT" b="1" dirty="0"/>
              <a:t>povos e religiões diversas</a:t>
            </a:r>
            <a:r>
              <a:rPr lang="pt-PT" dirty="0"/>
              <a:t>, as populações que não aceitam converter-se, acabam por ser toleradas pelo invasor. </a:t>
            </a:r>
          </a:p>
          <a:p>
            <a:pPr algn="just"/>
            <a:r>
              <a:rPr lang="pt-PT" b="1" dirty="0"/>
              <a:t>Os moçárabes </a:t>
            </a:r>
            <a:r>
              <a:rPr lang="pt-PT" dirty="0"/>
              <a:t>(cristão vivendo sob o domínio árabe) preservam a sua identidade cultural, mantêm os costumens e as tradições cristãs e continuam a falar a língua dos visigodos, agora chamado “</a:t>
            </a:r>
            <a:r>
              <a:rPr lang="pt-PT" b="1" dirty="0"/>
              <a:t>romance moçárabe” </a:t>
            </a:r>
            <a:r>
              <a:rPr lang="pt-PT" dirty="0"/>
              <a:t>= continuação do romance visigótico, mas que é  falado por aquelas populações que conhecem também o árabe. </a:t>
            </a:r>
          </a:p>
          <a:p>
            <a:pPr algn="just"/>
            <a:r>
              <a:rPr lang="pt-PT" dirty="0"/>
              <a:t>Assim, o árabe, convive no mesmo espaço com um estrato linguístico de origem latina. Fala-se, portanto, de </a:t>
            </a:r>
            <a:r>
              <a:rPr lang="pt-PT" b="1" dirty="0"/>
              <a:t>superstrato árabe</a:t>
            </a:r>
            <a:r>
              <a:rPr lang="pt-PT" dirty="0"/>
              <a:t>, que se materializa, sobretudo, </a:t>
            </a:r>
            <a:r>
              <a:rPr lang="pt-PT" b="1" dirty="0"/>
              <a:t>num contributo lexical.  (não conservou o –l- e o –n- intervocálicos)</a:t>
            </a:r>
          </a:p>
          <a:p>
            <a:pPr algn="just"/>
            <a:r>
              <a:rPr lang="pt-PT" dirty="0"/>
              <a:t>Palavras de origem árabe: iniciadas em </a:t>
            </a:r>
            <a:r>
              <a:rPr lang="pt-PT" b="1" dirty="0"/>
              <a:t>ode (rio), </a:t>
            </a:r>
            <a:r>
              <a:rPr lang="pt-PT" dirty="0"/>
              <a:t>ou </a:t>
            </a:r>
            <a:r>
              <a:rPr lang="pt-PT" b="1" dirty="0"/>
              <a:t>al (artigo)</a:t>
            </a:r>
          </a:p>
          <a:p>
            <a:pPr marL="0" indent="0" algn="just">
              <a:buNone/>
            </a:pPr>
            <a:r>
              <a:rPr lang="pt-PT" b="1" i="1" dirty="0"/>
              <a:t>      Arroz – al-roz, al-cúcar – açúar, Loulé, Odemira, Alfama, Odivelas</a:t>
            </a:r>
          </a:p>
        </p:txBody>
      </p:sp>
      <p:pic>
        <p:nvPicPr>
          <p:cNvPr id="4" name="Obrázek 3">
            <a:extLst>
              <a:ext uri="{FF2B5EF4-FFF2-40B4-BE49-F238E27FC236}">
                <a16:creationId xmlns:a16="http://schemas.microsoft.com/office/drawing/2014/main" id="{5667C051-52E6-468E-B677-97FAAD12DB84}"/>
              </a:ext>
            </a:extLst>
          </p:cNvPr>
          <p:cNvPicPr>
            <a:picLocks noChangeAspect="1"/>
          </p:cNvPicPr>
          <p:nvPr/>
        </p:nvPicPr>
        <p:blipFill>
          <a:blip r:embed="rId2"/>
          <a:stretch>
            <a:fillRect/>
          </a:stretch>
        </p:blipFill>
        <p:spPr>
          <a:xfrm>
            <a:off x="24333" y="378495"/>
            <a:ext cx="8868147" cy="6074840"/>
          </a:xfrm>
          <a:prstGeom prst="rect">
            <a:avLst/>
          </a:prstGeom>
        </p:spPr>
      </p:pic>
    </p:spTree>
    <p:extLst>
      <p:ext uri="{BB962C8B-B14F-4D97-AF65-F5344CB8AC3E}">
        <p14:creationId xmlns:p14="http://schemas.microsoft.com/office/powerpoint/2010/main" val="4022841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A5186-A020-4DB2-9479-94C3BE943E4B}"/>
              </a:ext>
            </a:extLst>
          </p:cNvPr>
          <p:cNvSpPr>
            <a:spLocks noGrp="1"/>
          </p:cNvSpPr>
          <p:nvPr>
            <p:ph type="title"/>
          </p:nvPr>
        </p:nvSpPr>
        <p:spPr/>
        <p:txBody>
          <a:bodyPr/>
          <a:lstStyle/>
          <a:p>
            <a:r>
              <a:rPr lang="pt-PT" dirty="0"/>
              <a:t>Árabe – influência no léxico</a:t>
            </a:r>
            <a:endParaRPr lang="cs-CZ" dirty="0"/>
          </a:p>
        </p:txBody>
      </p:sp>
      <p:sp>
        <p:nvSpPr>
          <p:cNvPr id="3" name="Zástupný obsah 2">
            <a:extLst>
              <a:ext uri="{FF2B5EF4-FFF2-40B4-BE49-F238E27FC236}">
                <a16:creationId xmlns:a16="http://schemas.microsoft.com/office/drawing/2014/main" id="{056AF598-48F3-42F9-8DC3-37788B4C5B2B}"/>
              </a:ext>
            </a:extLst>
          </p:cNvPr>
          <p:cNvSpPr>
            <a:spLocks noGrp="1"/>
          </p:cNvSpPr>
          <p:nvPr>
            <p:ph idx="1"/>
          </p:nvPr>
        </p:nvSpPr>
        <p:spPr/>
        <p:txBody>
          <a:bodyPr>
            <a:normAutofit fontScale="62500" lnSpcReduction="20000"/>
          </a:bodyPr>
          <a:lstStyle/>
          <a:p>
            <a:pPr algn="just"/>
            <a:r>
              <a:rPr lang="pt-PT" dirty="0"/>
              <a:t>A quantidade das palavras de origem árabe mostra a </a:t>
            </a:r>
            <a:r>
              <a:rPr lang="pt-PT" b="1" dirty="0"/>
              <a:t>superioridade da cultura árabe à ibérica.</a:t>
            </a:r>
          </a:p>
          <a:p>
            <a:pPr algn="just"/>
            <a:r>
              <a:rPr lang="pt-PT" dirty="0"/>
              <a:t>Técnicas novas, instrumentos, produtos, necessários para a vida quotidiana da população moçárabe e até então desconhecidos na península, recebem o nome árabe</a:t>
            </a:r>
          </a:p>
          <a:p>
            <a:pPr algn="just"/>
            <a:r>
              <a:rPr lang="pt-PT" dirty="0"/>
              <a:t>Houve uma considerável influência </a:t>
            </a:r>
            <a:r>
              <a:rPr lang="pt-PT" b="1" dirty="0"/>
              <a:t>na toponímia</a:t>
            </a:r>
            <a:r>
              <a:rPr lang="pt-PT" dirty="0"/>
              <a:t>, mas </a:t>
            </a:r>
            <a:r>
              <a:rPr lang="pt-PT" b="1" dirty="0"/>
              <a:t>não na antroponímia</a:t>
            </a:r>
            <a:r>
              <a:rPr lang="pt-PT" dirty="0"/>
              <a:t>, com exceção de alguns nomes como Fátima, </a:t>
            </a:r>
            <a:r>
              <a:rPr lang="pt-PT" b="1" i="1" dirty="0"/>
              <a:t>Cacém (</a:t>
            </a:r>
            <a:r>
              <a:rPr lang="pt-PT" b="1" i="1" dirty="0" err="1"/>
              <a:t>Qusim</a:t>
            </a:r>
            <a:r>
              <a:rPr lang="pt-PT" b="1" i="1" dirty="0"/>
              <a:t>), Faro (</a:t>
            </a:r>
            <a:r>
              <a:rPr lang="pt-PT" b="1" i="1" dirty="0" err="1"/>
              <a:t>Harun</a:t>
            </a:r>
            <a:r>
              <a:rPr lang="pt-PT" b="1" i="1" dirty="0"/>
              <a:t>). </a:t>
            </a:r>
            <a:r>
              <a:rPr lang="pt-PT" dirty="0"/>
              <a:t>Alguns nomes são híbridos, e.g. Viegas ( de </a:t>
            </a:r>
            <a:r>
              <a:rPr lang="pt-PT" dirty="0" err="1"/>
              <a:t>Ivn</a:t>
            </a:r>
            <a:r>
              <a:rPr lang="pt-PT" dirty="0"/>
              <a:t> Egas – do árabe </a:t>
            </a:r>
            <a:r>
              <a:rPr lang="pt-PT" i="1" dirty="0" err="1"/>
              <a:t>ibn</a:t>
            </a:r>
            <a:r>
              <a:rPr lang="pt-PT" dirty="0"/>
              <a:t> – filho de + e do românico </a:t>
            </a:r>
            <a:r>
              <a:rPr lang="pt-PT" i="1" dirty="0"/>
              <a:t>Egas. </a:t>
            </a:r>
            <a:r>
              <a:rPr lang="pt-PT" dirty="0"/>
              <a:t>Há mais antropônimos visigodos e românicos que resultaram de casamentos miscigeno, enquanto casamentos árabe-românicos eram, provavelmente, muito poucos para se refletir, de uma forma mais profunda, na antroponímia. </a:t>
            </a:r>
          </a:p>
          <a:p>
            <a:pPr algn="just"/>
            <a:r>
              <a:rPr lang="pt-PT" dirty="0"/>
              <a:t>Quanto aos restantes níveis da língua, não houve uma influência marcante. As línguas românicas e árabe viviam pacificamente, não se pode falar da arabização da língua. </a:t>
            </a:r>
          </a:p>
          <a:p>
            <a:pPr marL="0" indent="0" algn="just">
              <a:buNone/>
            </a:pPr>
            <a:endParaRPr lang="cs-CZ" dirty="0"/>
          </a:p>
        </p:txBody>
      </p:sp>
    </p:spTree>
    <p:extLst>
      <p:ext uri="{BB962C8B-B14F-4D97-AF65-F5344CB8AC3E}">
        <p14:creationId xmlns:p14="http://schemas.microsoft.com/office/powerpoint/2010/main" val="1508170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pt-PT" dirty="0"/>
              <a:t>Palavras de origem árabe</a:t>
            </a:r>
            <a:endParaRPr lang="cs-CZ" dirty="0"/>
          </a:p>
        </p:txBody>
      </p:sp>
      <p:sp>
        <p:nvSpPr>
          <p:cNvPr id="3" name="Zástupný symbol pro obsah 2"/>
          <p:cNvSpPr>
            <a:spLocks noGrp="1"/>
          </p:cNvSpPr>
          <p:nvPr>
            <p:ph idx="1"/>
          </p:nvPr>
        </p:nvSpPr>
        <p:spPr>
          <a:xfrm>
            <a:off x="2329900" y="1322227"/>
            <a:ext cx="4752528" cy="5469050"/>
          </a:xfrm>
        </p:spPr>
        <p:txBody>
          <a:bodyPr>
            <a:normAutofit fontScale="55000" lnSpcReduction="20000"/>
          </a:bodyPr>
          <a:lstStyle/>
          <a:p>
            <a:r>
              <a:rPr lang="pt-PT" dirty="0"/>
              <a:t>Campos semânticos referentes a: </a:t>
            </a:r>
          </a:p>
          <a:p>
            <a:r>
              <a:rPr lang="pt-PT" dirty="0"/>
              <a:t>administração e guerra: </a:t>
            </a:r>
            <a:r>
              <a:rPr lang="pt-PT" i="1" dirty="0"/>
              <a:t>alcaide, almirante, alferes, alfândega, algazarra, alarido</a:t>
            </a:r>
          </a:p>
          <a:p>
            <a:r>
              <a:rPr lang="pt-PT" dirty="0"/>
              <a:t>Arquitectura e organização urbana: </a:t>
            </a:r>
            <a:r>
              <a:rPr lang="pt-PT" i="1" dirty="0"/>
              <a:t>alpendre, </a:t>
            </a:r>
            <a:r>
              <a:rPr lang="pt-PT" i="1" dirty="0" err="1"/>
              <a:t>açoiteia</a:t>
            </a:r>
            <a:r>
              <a:rPr lang="pt-PT" i="1" dirty="0"/>
              <a:t>, tabique, azulejo, andaime, armazém, bairro, aldeia</a:t>
            </a:r>
          </a:p>
          <a:p>
            <a:r>
              <a:rPr lang="pt-PT" dirty="0"/>
              <a:t>Agricultura: </a:t>
            </a:r>
            <a:r>
              <a:rPr lang="pt-PT" i="1" dirty="0"/>
              <a:t>açude, azenha, nora</a:t>
            </a:r>
          </a:p>
          <a:p>
            <a:r>
              <a:rPr lang="pt-PT" dirty="0"/>
              <a:t>Ciência: </a:t>
            </a:r>
            <a:r>
              <a:rPr lang="pt-PT" i="1" dirty="0"/>
              <a:t>algarismo, álgebra,  cifra, azimute, zénite</a:t>
            </a:r>
          </a:p>
          <a:p>
            <a:r>
              <a:rPr lang="pt-PT" dirty="0"/>
              <a:t>Plantas e frutas: </a:t>
            </a:r>
            <a:r>
              <a:rPr lang="pt-PT" i="1" dirty="0"/>
              <a:t>alfazema, algodão, tremoço, azeitona, laranja, limão</a:t>
            </a:r>
          </a:p>
          <a:p>
            <a:r>
              <a:rPr lang="pt-PT" dirty="0"/>
              <a:t>Alimentação:  </a:t>
            </a:r>
            <a:r>
              <a:rPr lang="pt-PT" i="1" dirty="0"/>
              <a:t>xarope, açorda, almôndega</a:t>
            </a:r>
          </a:p>
          <a:p>
            <a:r>
              <a:rPr lang="pt-PT" dirty="0"/>
              <a:t>Instrumentos: </a:t>
            </a:r>
            <a:r>
              <a:rPr lang="pt-PT" i="1" dirty="0"/>
              <a:t>alicante, alfinete, almofariz,  rabeca, tambor</a:t>
            </a:r>
          </a:p>
          <a:p>
            <a:endParaRPr lang="pt-PT" i="1" dirty="0"/>
          </a:p>
          <a:p>
            <a:r>
              <a:rPr lang="pt-PT" i="1" dirty="0"/>
              <a:t>Muitos arabismos caíram em desuso, mas ainda comemos REGUEIFAS e ALETRIA e vestimos CEROULAS</a:t>
            </a:r>
          </a:p>
        </p:txBody>
      </p:sp>
      <p:pic>
        <p:nvPicPr>
          <p:cNvPr id="5" name="Obrázek 4" descr="Obsah obrázku interiér, budova, stůl, vsedě&#10;&#10;Popis byl vytvořen automaticky">
            <a:extLst>
              <a:ext uri="{FF2B5EF4-FFF2-40B4-BE49-F238E27FC236}">
                <a16:creationId xmlns:a16="http://schemas.microsoft.com/office/drawing/2014/main" id="{6AAE4F98-D7B5-427F-8E73-319E67E15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0"/>
            <a:ext cx="2123728" cy="1422898"/>
          </a:xfrm>
          <a:prstGeom prst="rect">
            <a:avLst/>
          </a:prstGeom>
        </p:spPr>
      </p:pic>
      <p:sp>
        <p:nvSpPr>
          <p:cNvPr id="6" name="Obdélník 5">
            <a:extLst>
              <a:ext uri="{FF2B5EF4-FFF2-40B4-BE49-F238E27FC236}">
                <a16:creationId xmlns:a16="http://schemas.microsoft.com/office/drawing/2014/main" id="{7CA8D9CD-9178-46F8-8200-011A68602E6A}"/>
              </a:ext>
            </a:extLst>
          </p:cNvPr>
          <p:cNvSpPr/>
          <p:nvPr/>
        </p:nvSpPr>
        <p:spPr>
          <a:xfrm>
            <a:off x="7937842" y="1340251"/>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alpendre</a:t>
            </a:r>
            <a:endParaRPr lang="cs-CZ" dirty="0"/>
          </a:p>
        </p:txBody>
      </p:sp>
      <p:pic>
        <p:nvPicPr>
          <p:cNvPr id="5122" name="Picture 2" descr="Image result for açoite">
            <a:extLst>
              <a:ext uri="{FF2B5EF4-FFF2-40B4-BE49-F238E27FC236}">
                <a16:creationId xmlns:a16="http://schemas.microsoft.com/office/drawing/2014/main" id="{75146D57-E174-44CE-BA72-54BECDA8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91" y="1772816"/>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36FAB58C-B1FF-4B37-B9A1-56C95C80305D}"/>
              </a:ext>
            </a:extLst>
          </p:cNvPr>
          <p:cNvSpPr/>
          <p:nvPr/>
        </p:nvSpPr>
        <p:spPr>
          <a:xfrm>
            <a:off x="7923577" y="357301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açoite</a:t>
            </a:r>
            <a:endParaRPr lang="cs-CZ" dirty="0"/>
          </a:p>
        </p:txBody>
      </p:sp>
      <p:pic>
        <p:nvPicPr>
          <p:cNvPr id="9" name="Obrázek 8" descr="Obsah obrázku loďka, voda, fotka, budova&#10;&#10;Popis byl vytvořen automaticky">
            <a:extLst>
              <a:ext uri="{FF2B5EF4-FFF2-40B4-BE49-F238E27FC236}">
                <a16:creationId xmlns:a16="http://schemas.microsoft.com/office/drawing/2014/main" id="{84C17E91-7619-4C5B-9AF5-EB5845235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073" y="5833218"/>
            <a:ext cx="3923928" cy="1069270"/>
          </a:xfrm>
          <a:prstGeom prst="rect">
            <a:avLst/>
          </a:prstGeom>
        </p:spPr>
      </p:pic>
      <p:sp>
        <p:nvSpPr>
          <p:cNvPr id="11" name="Obdélník 10">
            <a:extLst>
              <a:ext uri="{FF2B5EF4-FFF2-40B4-BE49-F238E27FC236}">
                <a16:creationId xmlns:a16="http://schemas.microsoft.com/office/drawing/2014/main" id="{66200C35-2482-49C5-B877-749FB212E806}"/>
              </a:ext>
            </a:extLst>
          </p:cNvPr>
          <p:cNvSpPr/>
          <p:nvPr/>
        </p:nvSpPr>
        <p:spPr>
          <a:xfrm>
            <a:off x="7913511" y="5428123"/>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açude</a:t>
            </a:r>
            <a:endParaRPr lang="cs-CZ" dirty="0"/>
          </a:p>
        </p:txBody>
      </p:sp>
      <p:pic>
        <p:nvPicPr>
          <p:cNvPr id="12" name="Obrázek 11" descr="Obsah obrázku objekt, tráva, exteriér, plot&#10;&#10;Popis byl vytvořen automaticky">
            <a:extLst>
              <a:ext uri="{FF2B5EF4-FFF2-40B4-BE49-F238E27FC236}">
                <a16:creationId xmlns:a16="http://schemas.microsoft.com/office/drawing/2014/main" id="{01255D91-120D-4EAF-84D3-29B4CF1A8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78" y="1133661"/>
            <a:ext cx="1752600" cy="2619375"/>
          </a:xfrm>
          <a:prstGeom prst="rect">
            <a:avLst/>
          </a:prstGeom>
        </p:spPr>
      </p:pic>
      <p:sp>
        <p:nvSpPr>
          <p:cNvPr id="14" name="Obdélník 13">
            <a:extLst>
              <a:ext uri="{FF2B5EF4-FFF2-40B4-BE49-F238E27FC236}">
                <a16:creationId xmlns:a16="http://schemas.microsoft.com/office/drawing/2014/main" id="{2850F10E-CC64-4E5F-AB74-52ADA7B32A3B}"/>
              </a:ext>
            </a:extLst>
          </p:cNvPr>
          <p:cNvSpPr/>
          <p:nvPr/>
        </p:nvSpPr>
        <p:spPr>
          <a:xfrm>
            <a:off x="210205" y="375303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azenha</a:t>
            </a:r>
            <a:endParaRPr lang="cs-CZ" dirty="0"/>
          </a:p>
        </p:txBody>
      </p:sp>
      <p:pic>
        <p:nvPicPr>
          <p:cNvPr id="15" name="Obrázek 14" descr="Obsah obrázku rostlina, exteriér, květina, růžová&#10;&#10;Popis byl vytvořen automaticky">
            <a:extLst>
              <a:ext uri="{FF2B5EF4-FFF2-40B4-BE49-F238E27FC236}">
                <a16:creationId xmlns:a16="http://schemas.microsoft.com/office/drawing/2014/main" id="{15F17B3F-DCAB-461F-95CF-E788F8689E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86" y="4205016"/>
            <a:ext cx="1900342" cy="2533789"/>
          </a:xfrm>
          <a:prstGeom prst="rect">
            <a:avLst/>
          </a:prstGeom>
        </p:spPr>
      </p:pic>
      <p:sp>
        <p:nvSpPr>
          <p:cNvPr id="17" name="Obdélník 16">
            <a:extLst>
              <a:ext uri="{FF2B5EF4-FFF2-40B4-BE49-F238E27FC236}">
                <a16:creationId xmlns:a16="http://schemas.microsoft.com/office/drawing/2014/main" id="{999C663A-D0FB-4F52-A9F7-0934A74AA820}"/>
              </a:ext>
            </a:extLst>
          </p:cNvPr>
          <p:cNvSpPr/>
          <p:nvPr/>
        </p:nvSpPr>
        <p:spPr>
          <a:xfrm>
            <a:off x="210205" y="4252019"/>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Alfazema - </a:t>
            </a:r>
            <a:r>
              <a:rPr lang="pt-PT" sz="1400" dirty="0" err="1"/>
              <a:t>levandule</a:t>
            </a:r>
            <a:endParaRPr lang="cs-CZ" sz="1400" dirty="0"/>
          </a:p>
        </p:txBody>
      </p:sp>
      <p:pic>
        <p:nvPicPr>
          <p:cNvPr id="18" name="Obrázek 17" descr="Obsah obrázku talíř, jídlo, stůl, interiér&#10;&#10;Popis byl vytvořen automaticky">
            <a:extLst>
              <a:ext uri="{FF2B5EF4-FFF2-40B4-BE49-F238E27FC236}">
                <a16:creationId xmlns:a16="http://schemas.microsoft.com/office/drawing/2014/main" id="{AB572708-0E59-4E77-9455-298B8A605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3371" y="4173030"/>
            <a:ext cx="1423967" cy="1069270"/>
          </a:xfrm>
          <a:prstGeom prst="rect">
            <a:avLst/>
          </a:prstGeom>
        </p:spPr>
      </p:pic>
      <p:pic>
        <p:nvPicPr>
          <p:cNvPr id="5124" name="Picture 4" descr="Image result for almôndega">
            <a:extLst>
              <a:ext uri="{FF2B5EF4-FFF2-40B4-BE49-F238E27FC236}">
                <a16:creationId xmlns:a16="http://schemas.microsoft.com/office/drawing/2014/main" id="{5A7A5E11-3F24-4EE8-B921-2E12AE235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2637" y="5918966"/>
            <a:ext cx="2616493" cy="1090205"/>
          </a:xfrm>
          <a:prstGeom prst="rect">
            <a:avLst/>
          </a:prstGeom>
          <a:noFill/>
          <a:extLst>
            <a:ext uri="{909E8E84-426E-40DD-AFC4-6F175D3DCCD1}">
              <a14:hiddenFill xmlns:a14="http://schemas.microsoft.com/office/drawing/2010/main">
                <a:solidFill>
                  <a:srgbClr val="FFFFFF"/>
                </a:solidFill>
              </a14:hiddenFill>
            </a:ext>
          </a:extLst>
        </p:spPr>
      </p:pic>
      <p:sp>
        <p:nvSpPr>
          <p:cNvPr id="21" name="Obdélník 20">
            <a:extLst>
              <a:ext uri="{FF2B5EF4-FFF2-40B4-BE49-F238E27FC236}">
                <a16:creationId xmlns:a16="http://schemas.microsoft.com/office/drawing/2014/main" id="{947F11DB-8F0B-47BA-BFD7-2915E8EA7064}"/>
              </a:ext>
            </a:extLst>
          </p:cNvPr>
          <p:cNvSpPr/>
          <p:nvPr/>
        </p:nvSpPr>
        <p:spPr>
          <a:xfrm>
            <a:off x="4001221" y="573894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almôndegas</a:t>
            </a:r>
            <a:endParaRPr lang="cs-CZ" dirty="0"/>
          </a:p>
        </p:txBody>
      </p:sp>
      <p:sp>
        <p:nvSpPr>
          <p:cNvPr id="22" name="Obdélník 21">
            <a:extLst>
              <a:ext uri="{FF2B5EF4-FFF2-40B4-BE49-F238E27FC236}">
                <a16:creationId xmlns:a16="http://schemas.microsoft.com/office/drawing/2014/main" id="{3689B6B8-60E4-452D-9653-B24265F6D00A}"/>
              </a:ext>
            </a:extLst>
          </p:cNvPr>
          <p:cNvSpPr/>
          <p:nvPr/>
        </p:nvSpPr>
        <p:spPr>
          <a:xfrm>
            <a:off x="7787994" y="5007102"/>
            <a:ext cx="1130424" cy="328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açorda</a:t>
            </a:r>
            <a:endParaRPr lang="cs-CZ" dirty="0"/>
          </a:p>
        </p:txBody>
      </p:sp>
    </p:spTree>
    <p:extLst>
      <p:ext uri="{BB962C8B-B14F-4D97-AF65-F5344CB8AC3E}">
        <p14:creationId xmlns:p14="http://schemas.microsoft.com/office/powerpoint/2010/main" val="231270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B5152-2288-4E76-B866-A77FE7FAD9B9}"/>
              </a:ext>
            </a:extLst>
          </p:cNvPr>
          <p:cNvSpPr>
            <a:spLocks noGrp="1"/>
          </p:cNvSpPr>
          <p:nvPr>
            <p:ph type="title"/>
          </p:nvPr>
        </p:nvSpPr>
        <p:spPr/>
        <p:txBody>
          <a:bodyPr/>
          <a:lstStyle/>
          <a:p>
            <a:r>
              <a:rPr lang="pt-PT" dirty="0"/>
              <a:t>Causas externas - sociais</a:t>
            </a:r>
            <a:endParaRPr lang="cs-CZ" dirty="0"/>
          </a:p>
        </p:txBody>
      </p:sp>
      <p:sp>
        <p:nvSpPr>
          <p:cNvPr id="3" name="Zástupný obsah 2">
            <a:extLst>
              <a:ext uri="{FF2B5EF4-FFF2-40B4-BE49-F238E27FC236}">
                <a16:creationId xmlns:a16="http://schemas.microsoft.com/office/drawing/2014/main" id="{977DB879-5A75-4C81-9683-D9D92C25FFEA}"/>
              </a:ext>
            </a:extLst>
          </p:cNvPr>
          <p:cNvSpPr>
            <a:spLocks noGrp="1"/>
          </p:cNvSpPr>
          <p:nvPr>
            <p:ph idx="1"/>
          </p:nvPr>
        </p:nvSpPr>
        <p:spPr>
          <a:xfrm>
            <a:off x="457199" y="1519634"/>
            <a:ext cx="8229600" cy="4525963"/>
          </a:xfrm>
        </p:spPr>
        <p:txBody>
          <a:bodyPr>
            <a:normAutofit/>
          </a:bodyPr>
          <a:lstStyle/>
          <a:p>
            <a:pPr marL="0" indent="0">
              <a:buNone/>
            </a:pPr>
            <a:r>
              <a:rPr lang="pt-BR" b="1" dirty="0"/>
              <a:t>INFLUÊNCIA DA LÍNGUA FRANCESA </a:t>
            </a:r>
          </a:p>
          <a:p>
            <a:pPr algn="just"/>
            <a:r>
              <a:rPr lang="pt-BR" dirty="0"/>
              <a:t>O prestígio cultura da França – levou a imitar o R no território de Portugal. </a:t>
            </a:r>
          </a:p>
          <a:p>
            <a:endParaRPr lang="cs-CZ" dirty="0"/>
          </a:p>
        </p:txBody>
      </p:sp>
      <p:pic>
        <p:nvPicPr>
          <p:cNvPr id="1026" name="Picture 2" descr="Image result for r francês">
            <a:extLst>
              <a:ext uri="{FF2B5EF4-FFF2-40B4-BE49-F238E27FC236}">
                <a16:creationId xmlns:a16="http://schemas.microsoft.com/office/drawing/2014/main" id="{9FD692C6-2B6C-4BFA-A578-D4CFCC751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22060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41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ázek 18" descr="Obsah obrázku stůl, veranda, židle, exteriér&#10;&#10;Popis byl vytvořen automaticky">
            <a:extLst>
              <a:ext uri="{FF2B5EF4-FFF2-40B4-BE49-F238E27FC236}">
                <a16:creationId xmlns:a16="http://schemas.microsoft.com/office/drawing/2014/main" id="{1ECC79F7-3FB3-4612-BF44-943F4F025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828" y="1522496"/>
            <a:ext cx="2486051" cy="1864538"/>
          </a:xfrm>
          <a:prstGeom prst="rect">
            <a:avLst/>
          </a:prstGeom>
        </p:spPr>
      </p:pic>
      <p:sp>
        <p:nvSpPr>
          <p:cNvPr id="2" name="Nadpis 1"/>
          <p:cNvSpPr>
            <a:spLocks noGrp="1"/>
          </p:cNvSpPr>
          <p:nvPr>
            <p:ph type="title"/>
          </p:nvPr>
        </p:nvSpPr>
        <p:spPr/>
        <p:txBody>
          <a:bodyPr/>
          <a:lstStyle/>
          <a:p>
            <a:pPr algn="l"/>
            <a:r>
              <a:rPr lang="pt-PT" dirty="0"/>
              <a:t>Palavras de origem árabe</a:t>
            </a:r>
            <a:endParaRPr lang="cs-CZ" dirty="0"/>
          </a:p>
        </p:txBody>
      </p:sp>
      <p:pic>
        <p:nvPicPr>
          <p:cNvPr id="5" name="Obrázek 4" descr="Obsah obrázku interiér, budova, stůl, vsedě&#10;&#10;Popis byl vytvořen automaticky">
            <a:extLst>
              <a:ext uri="{FF2B5EF4-FFF2-40B4-BE49-F238E27FC236}">
                <a16:creationId xmlns:a16="http://schemas.microsoft.com/office/drawing/2014/main" id="{6AAE4F98-D7B5-427F-8E73-319E67E15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89196"/>
            <a:ext cx="2123728" cy="1422898"/>
          </a:xfrm>
          <a:prstGeom prst="rect">
            <a:avLst/>
          </a:prstGeom>
        </p:spPr>
      </p:pic>
      <p:sp>
        <p:nvSpPr>
          <p:cNvPr id="6" name="Obdélník 5">
            <a:extLst>
              <a:ext uri="{FF2B5EF4-FFF2-40B4-BE49-F238E27FC236}">
                <a16:creationId xmlns:a16="http://schemas.microsoft.com/office/drawing/2014/main" id="{7CA8D9CD-9178-46F8-8200-011A68602E6A}"/>
              </a:ext>
            </a:extLst>
          </p:cNvPr>
          <p:cNvSpPr/>
          <p:nvPr/>
        </p:nvSpPr>
        <p:spPr>
          <a:xfrm>
            <a:off x="8037490" y="1399871"/>
            <a:ext cx="1106510" cy="53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alpendre</a:t>
            </a:r>
            <a:endParaRPr lang="cs-CZ" dirty="0"/>
          </a:p>
        </p:txBody>
      </p:sp>
      <p:pic>
        <p:nvPicPr>
          <p:cNvPr id="5122" name="Picture 2" descr="Image result for açoite">
            <a:extLst>
              <a:ext uri="{FF2B5EF4-FFF2-40B4-BE49-F238E27FC236}">
                <a16:creationId xmlns:a16="http://schemas.microsoft.com/office/drawing/2014/main" id="{75146D57-E174-44CE-BA72-54BECDA84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504" y="3850761"/>
            <a:ext cx="1632648" cy="1776929"/>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36FAB58C-B1FF-4B37-B9A1-56C95C80305D}"/>
              </a:ext>
            </a:extLst>
          </p:cNvPr>
          <p:cNvSpPr/>
          <p:nvPr/>
        </p:nvSpPr>
        <p:spPr>
          <a:xfrm>
            <a:off x="6188625" y="3609195"/>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açoite</a:t>
            </a:r>
            <a:endParaRPr lang="cs-CZ" dirty="0"/>
          </a:p>
        </p:txBody>
      </p:sp>
      <p:pic>
        <p:nvPicPr>
          <p:cNvPr id="9" name="Obrázek 8" descr="Obsah obrázku loďka, voda, fotka, budova&#10;&#10;Popis byl vytvořen automaticky">
            <a:extLst>
              <a:ext uri="{FF2B5EF4-FFF2-40B4-BE49-F238E27FC236}">
                <a16:creationId xmlns:a16="http://schemas.microsoft.com/office/drawing/2014/main" id="{84C17E91-7619-4C5B-9AF5-EB5845235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0073" y="5833218"/>
            <a:ext cx="3923928" cy="1069270"/>
          </a:xfrm>
          <a:prstGeom prst="rect">
            <a:avLst/>
          </a:prstGeom>
        </p:spPr>
      </p:pic>
      <p:sp>
        <p:nvSpPr>
          <p:cNvPr id="11" name="Obdélník 10">
            <a:extLst>
              <a:ext uri="{FF2B5EF4-FFF2-40B4-BE49-F238E27FC236}">
                <a16:creationId xmlns:a16="http://schemas.microsoft.com/office/drawing/2014/main" id="{66200C35-2482-49C5-B877-749FB212E806}"/>
              </a:ext>
            </a:extLst>
          </p:cNvPr>
          <p:cNvSpPr/>
          <p:nvPr/>
        </p:nvSpPr>
        <p:spPr>
          <a:xfrm>
            <a:off x="6432000" y="5842859"/>
            <a:ext cx="262200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Açude -  </a:t>
            </a:r>
            <a:r>
              <a:rPr lang="pt-PT" dirty="0" err="1"/>
              <a:t>prehrada</a:t>
            </a:r>
            <a:endParaRPr lang="cs-CZ" dirty="0"/>
          </a:p>
        </p:txBody>
      </p:sp>
      <p:pic>
        <p:nvPicPr>
          <p:cNvPr id="12" name="Obrázek 11" descr="Obsah obrázku objekt, tráva, exteriér, plot&#10;&#10;Popis byl vytvořen automaticky">
            <a:extLst>
              <a:ext uri="{FF2B5EF4-FFF2-40B4-BE49-F238E27FC236}">
                <a16:creationId xmlns:a16="http://schemas.microsoft.com/office/drawing/2014/main" id="{01255D91-120D-4EAF-84D3-29B4CF1A8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378" y="1133661"/>
            <a:ext cx="1752600" cy="2619375"/>
          </a:xfrm>
          <a:prstGeom prst="rect">
            <a:avLst/>
          </a:prstGeom>
        </p:spPr>
      </p:pic>
      <p:sp>
        <p:nvSpPr>
          <p:cNvPr id="14" name="Obdélník 13">
            <a:extLst>
              <a:ext uri="{FF2B5EF4-FFF2-40B4-BE49-F238E27FC236}">
                <a16:creationId xmlns:a16="http://schemas.microsoft.com/office/drawing/2014/main" id="{2850F10E-CC64-4E5F-AB74-52ADA7B32A3B}"/>
              </a:ext>
            </a:extLst>
          </p:cNvPr>
          <p:cNvSpPr/>
          <p:nvPr/>
        </p:nvSpPr>
        <p:spPr>
          <a:xfrm>
            <a:off x="210205" y="3753036"/>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azenha</a:t>
            </a:r>
            <a:endParaRPr lang="cs-CZ" dirty="0"/>
          </a:p>
        </p:txBody>
      </p:sp>
      <p:pic>
        <p:nvPicPr>
          <p:cNvPr id="15" name="Obrázek 14" descr="Obsah obrázku rostlina, exteriér, květina, růžová&#10;&#10;Popis byl vytvořen automaticky">
            <a:extLst>
              <a:ext uri="{FF2B5EF4-FFF2-40B4-BE49-F238E27FC236}">
                <a16:creationId xmlns:a16="http://schemas.microsoft.com/office/drawing/2014/main" id="{15F17B3F-DCAB-461F-95CF-E788F8689E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186" y="4205016"/>
            <a:ext cx="1900342" cy="2533789"/>
          </a:xfrm>
          <a:prstGeom prst="rect">
            <a:avLst/>
          </a:prstGeom>
        </p:spPr>
      </p:pic>
      <p:sp>
        <p:nvSpPr>
          <p:cNvPr id="17" name="Obdélník 16">
            <a:extLst>
              <a:ext uri="{FF2B5EF4-FFF2-40B4-BE49-F238E27FC236}">
                <a16:creationId xmlns:a16="http://schemas.microsoft.com/office/drawing/2014/main" id="{999C663A-D0FB-4F52-A9F7-0934A74AA820}"/>
              </a:ext>
            </a:extLst>
          </p:cNvPr>
          <p:cNvSpPr/>
          <p:nvPr/>
        </p:nvSpPr>
        <p:spPr>
          <a:xfrm>
            <a:off x="210205" y="4252019"/>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Alfazema - </a:t>
            </a:r>
            <a:r>
              <a:rPr lang="pt-PT" sz="1400" dirty="0" err="1"/>
              <a:t>levandule</a:t>
            </a:r>
            <a:endParaRPr lang="cs-CZ" sz="1400" dirty="0"/>
          </a:p>
        </p:txBody>
      </p:sp>
      <p:pic>
        <p:nvPicPr>
          <p:cNvPr id="18" name="Obrázek 17" descr="Obsah obrázku talíř, jídlo, stůl, interiér&#10;&#10;Popis byl vytvořen automaticky">
            <a:extLst>
              <a:ext uri="{FF2B5EF4-FFF2-40B4-BE49-F238E27FC236}">
                <a16:creationId xmlns:a16="http://schemas.microsoft.com/office/drawing/2014/main" id="{AB572708-0E59-4E77-9455-298B8A6052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6079" y="4252019"/>
            <a:ext cx="1690748" cy="1269598"/>
          </a:xfrm>
          <a:prstGeom prst="rect">
            <a:avLst/>
          </a:prstGeom>
        </p:spPr>
      </p:pic>
      <p:pic>
        <p:nvPicPr>
          <p:cNvPr id="5124" name="Picture 4" descr="Image result for almôndega">
            <a:extLst>
              <a:ext uri="{FF2B5EF4-FFF2-40B4-BE49-F238E27FC236}">
                <a16:creationId xmlns:a16="http://schemas.microsoft.com/office/drawing/2014/main" id="{5A7A5E11-3F24-4EE8-B921-2E12AE2352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2637" y="5918966"/>
            <a:ext cx="2616493" cy="1090205"/>
          </a:xfrm>
          <a:prstGeom prst="rect">
            <a:avLst/>
          </a:prstGeom>
          <a:noFill/>
          <a:extLst>
            <a:ext uri="{909E8E84-426E-40DD-AFC4-6F175D3DCCD1}">
              <a14:hiddenFill xmlns:a14="http://schemas.microsoft.com/office/drawing/2010/main">
                <a:solidFill>
                  <a:srgbClr val="FFFFFF"/>
                </a:solidFill>
              </a14:hiddenFill>
            </a:ext>
          </a:extLst>
        </p:spPr>
      </p:pic>
      <p:sp>
        <p:nvSpPr>
          <p:cNvPr id="21" name="Obdélník 20">
            <a:extLst>
              <a:ext uri="{FF2B5EF4-FFF2-40B4-BE49-F238E27FC236}">
                <a16:creationId xmlns:a16="http://schemas.microsoft.com/office/drawing/2014/main" id="{947F11DB-8F0B-47BA-BFD7-2915E8EA7064}"/>
              </a:ext>
            </a:extLst>
          </p:cNvPr>
          <p:cNvSpPr/>
          <p:nvPr/>
        </p:nvSpPr>
        <p:spPr>
          <a:xfrm>
            <a:off x="3380883" y="5738945"/>
            <a:ext cx="1750762" cy="50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Almôndega - </a:t>
            </a:r>
            <a:r>
              <a:rPr lang="pt-PT" dirty="0" err="1"/>
              <a:t>karbanátek</a:t>
            </a:r>
            <a:endParaRPr lang="cs-CZ" dirty="0"/>
          </a:p>
        </p:txBody>
      </p:sp>
      <p:sp>
        <p:nvSpPr>
          <p:cNvPr id="22" name="Obdélník 21">
            <a:extLst>
              <a:ext uri="{FF2B5EF4-FFF2-40B4-BE49-F238E27FC236}">
                <a16:creationId xmlns:a16="http://schemas.microsoft.com/office/drawing/2014/main" id="{3689B6B8-60E4-452D-9653-B24265F6D00A}"/>
              </a:ext>
            </a:extLst>
          </p:cNvPr>
          <p:cNvSpPr/>
          <p:nvPr/>
        </p:nvSpPr>
        <p:spPr>
          <a:xfrm>
            <a:off x="7171679" y="5344270"/>
            <a:ext cx="994841" cy="222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açorda</a:t>
            </a:r>
            <a:endParaRPr lang="cs-CZ" dirty="0"/>
          </a:p>
        </p:txBody>
      </p:sp>
      <p:pic>
        <p:nvPicPr>
          <p:cNvPr id="20" name="Obrázek 19" descr="Obsah obrázku malta, mísa, vsedě, malé&#10;&#10;Popis byl vytvořen automaticky">
            <a:extLst>
              <a:ext uri="{FF2B5EF4-FFF2-40B4-BE49-F238E27FC236}">
                <a16:creationId xmlns:a16="http://schemas.microsoft.com/office/drawing/2014/main" id="{2F057784-E48C-4011-BC3E-42E1DACBE2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63508" y="1340251"/>
            <a:ext cx="2502925" cy="1877194"/>
          </a:xfrm>
          <a:prstGeom prst="rect">
            <a:avLst/>
          </a:prstGeom>
        </p:spPr>
      </p:pic>
      <p:sp>
        <p:nvSpPr>
          <p:cNvPr id="23" name="Obdélník 22">
            <a:extLst>
              <a:ext uri="{FF2B5EF4-FFF2-40B4-BE49-F238E27FC236}">
                <a16:creationId xmlns:a16="http://schemas.microsoft.com/office/drawing/2014/main" id="{3F0A4775-D3B5-4080-8E78-818CC6769E79}"/>
              </a:ext>
            </a:extLst>
          </p:cNvPr>
          <p:cNvSpPr/>
          <p:nvPr/>
        </p:nvSpPr>
        <p:spPr>
          <a:xfrm>
            <a:off x="3380883" y="2844335"/>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almofariz</a:t>
            </a:r>
            <a:endParaRPr lang="cs-CZ" dirty="0"/>
          </a:p>
        </p:txBody>
      </p:sp>
      <p:pic>
        <p:nvPicPr>
          <p:cNvPr id="6146" name="Picture 2" descr="Image result for rabeca">
            <a:extLst>
              <a:ext uri="{FF2B5EF4-FFF2-40B4-BE49-F238E27FC236}">
                <a16:creationId xmlns:a16="http://schemas.microsoft.com/office/drawing/2014/main" id="{629635CE-9E6D-4634-B59D-9FF6362455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104" y="1340251"/>
            <a:ext cx="1466850" cy="3114675"/>
          </a:xfrm>
          <a:prstGeom prst="rect">
            <a:avLst/>
          </a:prstGeom>
          <a:noFill/>
          <a:extLst>
            <a:ext uri="{909E8E84-426E-40DD-AFC4-6F175D3DCCD1}">
              <a14:hiddenFill xmlns:a14="http://schemas.microsoft.com/office/drawing/2010/main">
                <a:solidFill>
                  <a:srgbClr val="FFFFFF"/>
                </a:solidFill>
              </a14:hiddenFill>
            </a:ext>
          </a:extLst>
        </p:spPr>
      </p:pic>
      <p:sp>
        <p:nvSpPr>
          <p:cNvPr id="24" name="Obdélník 23">
            <a:extLst>
              <a:ext uri="{FF2B5EF4-FFF2-40B4-BE49-F238E27FC236}">
                <a16:creationId xmlns:a16="http://schemas.microsoft.com/office/drawing/2014/main" id="{D90DE68D-DC4E-4254-BAF5-0068A324186E}"/>
              </a:ext>
            </a:extLst>
          </p:cNvPr>
          <p:cNvSpPr/>
          <p:nvPr/>
        </p:nvSpPr>
        <p:spPr>
          <a:xfrm>
            <a:off x="4617409" y="4056599"/>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Rabeca (viola)</a:t>
            </a:r>
            <a:endParaRPr lang="cs-CZ" sz="1200" dirty="0"/>
          </a:p>
        </p:txBody>
      </p:sp>
      <p:pic>
        <p:nvPicPr>
          <p:cNvPr id="13" name="Obrázek 12" descr="Obsah obrázku jídlo, chléb, kobliha, interiér&#10;&#10;Popis byl vytvořen automaticky">
            <a:extLst>
              <a:ext uri="{FF2B5EF4-FFF2-40B4-BE49-F238E27FC236}">
                <a16:creationId xmlns:a16="http://schemas.microsoft.com/office/drawing/2014/main" id="{4614DC9F-48B4-49F3-BF1A-06A792EE8F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3950" y="3373972"/>
            <a:ext cx="1820338" cy="1365254"/>
          </a:xfrm>
          <a:prstGeom prst="rect">
            <a:avLst/>
          </a:prstGeom>
        </p:spPr>
      </p:pic>
      <p:sp>
        <p:nvSpPr>
          <p:cNvPr id="26" name="Obdélník 25">
            <a:extLst>
              <a:ext uri="{FF2B5EF4-FFF2-40B4-BE49-F238E27FC236}">
                <a16:creationId xmlns:a16="http://schemas.microsoft.com/office/drawing/2014/main" id="{6036F981-E355-4951-95D2-4CB1B0238355}"/>
              </a:ext>
            </a:extLst>
          </p:cNvPr>
          <p:cNvSpPr/>
          <p:nvPr/>
        </p:nvSpPr>
        <p:spPr>
          <a:xfrm>
            <a:off x="2463101" y="4699025"/>
            <a:ext cx="182033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regueifa</a:t>
            </a:r>
            <a:endParaRPr lang="cs-CZ" sz="1200" dirty="0"/>
          </a:p>
        </p:txBody>
      </p:sp>
      <p:pic>
        <p:nvPicPr>
          <p:cNvPr id="6148" name="Picture 4" descr="Image result for ALETRIA">
            <a:extLst>
              <a:ext uri="{FF2B5EF4-FFF2-40B4-BE49-F238E27FC236}">
                <a16:creationId xmlns:a16="http://schemas.microsoft.com/office/drawing/2014/main" id="{C2B46279-8923-4053-AE34-1634070CE5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2589" y="4477251"/>
            <a:ext cx="1425259" cy="1274915"/>
          </a:xfrm>
          <a:prstGeom prst="rect">
            <a:avLst/>
          </a:prstGeom>
          <a:noFill/>
          <a:extLst>
            <a:ext uri="{909E8E84-426E-40DD-AFC4-6F175D3DCCD1}">
              <a14:hiddenFill xmlns:a14="http://schemas.microsoft.com/office/drawing/2010/main">
                <a:solidFill>
                  <a:srgbClr val="FFFFFF"/>
                </a:solidFill>
              </a14:hiddenFill>
            </a:ext>
          </a:extLst>
        </p:spPr>
      </p:pic>
      <p:sp>
        <p:nvSpPr>
          <p:cNvPr id="30" name="Obdélník 29">
            <a:extLst>
              <a:ext uri="{FF2B5EF4-FFF2-40B4-BE49-F238E27FC236}">
                <a16:creationId xmlns:a16="http://schemas.microsoft.com/office/drawing/2014/main" id="{EFC6E0FB-33E2-4D32-9702-188CCFD86A4A}"/>
              </a:ext>
            </a:extLst>
          </p:cNvPr>
          <p:cNvSpPr/>
          <p:nvPr/>
        </p:nvSpPr>
        <p:spPr>
          <a:xfrm>
            <a:off x="2841298" y="5259535"/>
            <a:ext cx="182033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aletria</a:t>
            </a:r>
            <a:endParaRPr lang="cs-CZ" sz="1200" dirty="0"/>
          </a:p>
        </p:txBody>
      </p:sp>
    </p:spTree>
    <p:extLst>
      <p:ext uri="{BB962C8B-B14F-4D97-AF65-F5344CB8AC3E}">
        <p14:creationId xmlns:p14="http://schemas.microsoft.com/office/powerpoint/2010/main" val="2035195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malta, mísa, vsedě, malé&#10;&#10;Popis byl vytvořen automaticky">
            <a:extLst>
              <a:ext uri="{FF2B5EF4-FFF2-40B4-BE49-F238E27FC236}">
                <a16:creationId xmlns:a16="http://schemas.microsoft.com/office/drawing/2014/main" id="{A92751BF-B78F-4378-923D-5E624BFC6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64904"/>
            <a:ext cx="2502925" cy="1877194"/>
          </a:xfrm>
          <a:prstGeom prst="rect">
            <a:avLst/>
          </a:prstGeom>
        </p:spPr>
      </p:pic>
      <p:pic>
        <p:nvPicPr>
          <p:cNvPr id="7170" name="Picture 2" descr="Image result for ceroulas">
            <a:extLst>
              <a:ext uri="{FF2B5EF4-FFF2-40B4-BE49-F238E27FC236}">
                <a16:creationId xmlns:a16="http://schemas.microsoft.com/office/drawing/2014/main" id="{8DF11AD1-8918-4543-8955-CD4541B83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8" y="1905000"/>
            <a:ext cx="14954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Obsah obrázku objekt, tráva, exteriér, plot&#10;&#10;Popis byl vytvořen automaticky">
            <a:extLst>
              <a:ext uri="{FF2B5EF4-FFF2-40B4-BE49-F238E27FC236}">
                <a16:creationId xmlns:a16="http://schemas.microsoft.com/office/drawing/2014/main" id="{9C9F4EFF-95AD-466C-AC38-F68A78249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2119312"/>
            <a:ext cx="1752600" cy="2619375"/>
          </a:xfrm>
          <a:prstGeom prst="rect">
            <a:avLst/>
          </a:prstGeom>
        </p:spPr>
      </p:pic>
      <p:sp>
        <p:nvSpPr>
          <p:cNvPr id="6" name="Obdélník 5">
            <a:extLst>
              <a:ext uri="{FF2B5EF4-FFF2-40B4-BE49-F238E27FC236}">
                <a16:creationId xmlns:a16="http://schemas.microsoft.com/office/drawing/2014/main" id="{E5CE759C-EB95-4F9F-A655-EE8E0BF24ED5}"/>
              </a:ext>
            </a:extLst>
          </p:cNvPr>
          <p:cNvSpPr/>
          <p:nvPr/>
        </p:nvSpPr>
        <p:spPr>
          <a:xfrm>
            <a:off x="4006788" y="1484784"/>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ceroulas</a:t>
            </a:r>
            <a:endParaRPr lang="cs-CZ" dirty="0"/>
          </a:p>
        </p:txBody>
      </p:sp>
      <p:sp>
        <p:nvSpPr>
          <p:cNvPr id="7" name="Obdélník 6">
            <a:extLst>
              <a:ext uri="{FF2B5EF4-FFF2-40B4-BE49-F238E27FC236}">
                <a16:creationId xmlns:a16="http://schemas.microsoft.com/office/drawing/2014/main" id="{EA3CB7B9-C68F-4D73-ACE1-D864C4990CE4}"/>
              </a:ext>
            </a:extLst>
          </p:cNvPr>
          <p:cNvSpPr/>
          <p:nvPr/>
        </p:nvSpPr>
        <p:spPr>
          <a:xfrm>
            <a:off x="7020272" y="1661974"/>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azenha</a:t>
            </a:r>
            <a:endParaRPr lang="cs-CZ" dirty="0"/>
          </a:p>
        </p:txBody>
      </p:sp>
      <p:sp>
        <p:nvSpPr>
          <p:cNvPr id="8" name="Obdélník 7">
            <a:extLst>
              <a:ext uri="{FF2B5EF4-FFF2-40B4-BE49-F238E27FC236}">
                <a16:creationId xmlns:a16="http://schemas.microsoft.com/office/drawing/2014/main" id="{1324DCD8-1D7C-4B40-A13F-84A9A4848B8C}"/>
              </a:ext>
            </a:extLst>
          </p:cNvPr>
          <p:cNvSpPr/>
          <p:nvPr/>
        </p:nvSpPr>
        <p:spPr>
          <a:xfrm>
            <a:off x="1187624" y="1852992"/>
            <a:ext cx="1130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almofariz</a:t>
            </a:r>
            <a:endParaRPr lang="cs-CZ" dirty="0"/>
          </a:p>
        </p:txBody>
      </p:sp>
    </p:spTree>
    <p:extLst>
      <p:ext uri="{BB962C8B-B14F-4D97-AF65-F5344CB8AC3E}">
        <p14:creationId xmlns:p14="http://schemas.microsoft.com/office/powerpoint/2010/main" val="277093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Image result for ceroulas">
            <a:extLst>
              <a:ext uri="{FF2B5EF4-FFF2-40B4-BE49-F238E27FC236}">
                <a16:creationId xmlns:a16="http://schemas.microsoft.com/office/drawing/2014/main" id="{7E5E4E35-F8EF-4B33-BD35-7679C24E1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660" y="3373972"/>
            <a:ext cx="1310452" cy="2670986"/>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descr="Obsah obrázku stůl, veranda, židle, exteriér&#10;&#10;Popis byl vytvořen automaticky">
            <a:extLst>
              <a:ext uri="{FF2B5EF4-FFF2-40B4-BE49-F238E27FC236}">
                <a16:creationId xmlns:a16="http://schemas.microsoft.com/office/drawing/2014/main" id="{1ECC79F7-3FB3-4612-BF44-943F4F025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828" y="1522496"/>
            <a:ext cx="2486051" cy="1864538"/>
          </a:xfrm>
          <a:prstGeom prst="rect">
            <a:avLst/>
          </a:prstGeom>
        </p:spPr>
      </p:pic>
      <p:sp>
        <p:nvSpPr>
          <p:cNvPr id="2" name="Nadpis 1"/>
          <p:cNvSpPr>
            <a:spLocks noGrp="1"/>
          </p:cNvSpPr>
          <p:nvPr>
            <p:ph type="title"/>
          </p:nvPr>
        </p:nvSpPr>
        <p:spPr/>
        <p:txBody>
          <a:bodyPr>
            <a:normAutofit/>
          </a:bodyPr>
          <a:lstStyle/>
          <a:p>
            <a:pPr algn="l"/>
            <a:r>
              <a:rPr lang="pt-PT" dirty="0"/>
              <a:t>Palavras de origem árabe </a:t>
            </a:r>
            <a:endParaRPr lang="cs-CZ" dirty="0"/>
          </a:p>
        </p:txBody>
      </p:sp>
      <p:pic>
        <p:nvPicPr>
          <p:cNvPr id="5" name="Obrázek 4" descr="Obsah obrázku interiér, budova, stůl, vsedě&#10;&#10;Popis byl vytvořen automaticky">
            <a:extLst>
              <a:ext uri="{FF2B5EF4-FFF2-40B4-BE49-F238E27FC236}">
                <a16:creationId xmlns:a16="http://schemas.microsoft.com/office/drawing/2014/main" id="{6AAE4F98-D7B5-427F-8E73-319E67E15A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89196"/>
            <a:ext cx="2123728" cy="1422898"/>
          </a:xfrm>
          <a:prstGeom prst="rect">
            <a:avLst/>
          </a:prstGeom>
        </p:spPr>
      </p:pic>
      <p:pic>
        <p:nvPicPr>
          <p:cNvPr id="5122" name="Picture 2" descr="Image result for açoite">
            <a:extLst>
              <a:ext uri="{FF2B5EF4-FFF2-40B4-BE49-F238E27FC236}">
                <a16:creationId xmlns:a16="http://schemas.microsoft.com/office/drawing/2014/main" id="{75146D57-E174-44CE-BA72-54BECDA84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5504" y="3850761"/>
            <a:ext cx="1632648" cy="1776929"/>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descr="Obsah obrázku loďka, voda, fotka, budova&#10;&#10;Popis byl vytvořen automaticky">
            <a:extLst>
              <a:ext uri="{FF2B5EF4-FFF2-40B4-BE49-F238E27FC236}">
                <a16:creationId xmlns:a16="http://schemas.microsoft.com/office/drawing/2014/main" id="{84C17E91-7619-4C5B-9AF5-EB58452355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0073" y="5833218"/>
            <a:ext cx="3923928" cy="1069270"/>
          </a:xfrm>
          <a:prstGeom prst="rect">
            <a:avLst/>
          </a:prstGeom>
        </p:spPr>
      </p:pic>
      <p:pic>
        <p:nvPicPr>
          <p:cNvPr id="12" name="Obrázek 11" descr="Obsah obrázku objekt, tráva, exteriér, plot&#10;&#10;Popis byl vytvořen automaticky">
            <a:extLst>
              <a:ext uri="{FF2B5EF4-FFF2-40B4-BE49-F238E27FC236}">
                <a16:creationId xmlns:a16="http://schemas.microsoft.com/office/drawing/2014/main" id="{01255D91-120D-4EAF-84D3-29B4CF1A81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378" y="1133661"/>
            <a:ext cx="1752600" cy="2619375"/>
          </a:xfrm>
          <a:prstGeom prst="rect">
            <a:avLst/>
          </a:prstGeom>
        </p:spPr>
      </p:pic>
      <p:pic>
        <p:nvPicPr>
          <p:cNvPr id="15" name="Obrázek 14" descr="Obsah obrázku rostlina, exteriér, květina, růžová&#10;&#10;Popis byl vytvořen automaticky">
            <a:extLst>
              <a:ext uri="{FF2B5EF4-FFF2-40B4-BE49-F238E27FC236}">
                <a16:creationId xmlns:a16="http://schemas.microsoft.com/office/drawing/2014/main" id="{15F17B3F-DCAB-461F-95CF-E788F8689E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86" y="4205016"/>
            <a:ext cx="1900342" cy="2533789"/>
          </a:xfrm>
          <a:prstGeom prst="rect">
            <a:avLst/>
          </a:prstGeom>
        </p:spPr>
      </p:pic>
      <p:pic>
        <p:nvPicPr>
          <p:cNvPr id="18" name="Obrázek 17" descr="Obsah obrázku talíř, jídlo, stůl, interiér&#10;&#10;Popis byl vytvořen automaticky">
            <a:extLst>
              <a:ext uri="{FF2B5EF4-FFF2-40B4-BE49-F238E27FC236}">
                <a16:creationId xmlns:a16="http://schemas.microsoft.com/office/drawing/2014/main" id="{AB572708-0E59-4E77-9455-298B8A605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3950" y="4739225"/>
            <a:ext cx="1690748" cy="1269598"/>
          </a:xfrm>
          <a:prstGeom prst="rect">
            <a:avLst/>
          </a:prstGeom>
        </p:spPr>
      </p:pic>
      <p:pic>
        <p:nvPicPr>
          <p:cNvPr id="5124" name="Picture 4" descr="Image result for almôndega">
            <a:extLst>
              <a:ext uri="{FF2B5EF4-FFF2-40B4-BE49-F238E27FC236}">
                <a16:creationId xmlns:a16="http://schemas.microsoft.com/office/drawing/2014/main" id="{5A7A5E11-3F24-4EE8-B921-2E12AE2352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2637" y="5918966"/>
            <a:ext cx="2616493" cy="1090205"/>
          </a:xfrm>
          <a:prstGeom prst="rect">
            <a:avLst/>
          </a:prstGeom>
          <a:noFill/>
          <a:extLst>
            <a:ext uri="{909E8E84-426E-40DD-AFC4-6F175D3DCCD1}">
              <a14:hiddenFill xmlns:a14="http://schemas.microsoft.com/office/drawing/2010/main">
                <a:solidFill>
                  <a:srgbClr val="FFFFFF"/>
                </a:solidFill>
              </a14:hiddenFill>
            </a:ext>
          </a:extLst>
        </p:spPr>
      </p:pic>
      <p:pic>
        <p:nvPicPr>
          <p:cNvPr id="20" name="Obrázek 19" descr="Obsah obrázku malta, mísa, vsedě, malé&#10;&#10;Popis byl vytvořen automaticky">
            <a:extLst>
              <a:ext uri="{FF2B5EF4-FFF2-40B4-BE49-F238E27FC236}">
                <a16:creationId xmlns:a16="http://schemas.microsoft.com/office/drawing/2014/main" id="{2F057784-E48C-4011-BC3E-42E1DACBE2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3508" y="1340251"/>
            <a:ext cx="2502925" cy="1877194"/>
          </a:xfrm>
          <a:prstGeom prst="rect">
            <a:avLst/>
          </a:prstGeom>
        </p:spPr>
      </p:pic>
      <p:pic>
        <p:nvPicPr>
          <p:cNvPr id="6146" name="Picture 2" descr="Image result for rabeca">
            <a:extLst>
              <a:ext uri="{FF2B5EF4-FFF2-40B4-BE49-F238E27FC236}">
                <a16:creationId xmlns:a16="http://schemas.microsoft.com/office/drawing/2014/main" id="{629635CE-9E6D-4634-B59D-9FF6362455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4104" y="1340251"/>
            <a:ext cx="146685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descr="Obsah obrázku jídlo, chléb, kobliha, interiér&#10;&#10;Popis byl vytvořen automaticky">
            <a:extLst>
              <a:ext uri="{FF2B5EF4-FFF2-40B4-BE49-F238E27FC236}">
                <a16:creationId xmlns:a16="http://schemas.microsoft.com/office/drawing/2014/main" id="{4614DC9F-48B4-49F3-BF1A-06A792EE8FC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3950" y="3373972"/>
            <a:ext cx="1820338" cy="1365254"/>
          </a:xfrm>
          <a:prstGeom prst="rect">
            <a:avLst/>
          </a:prstGeom>
        </p:spPr>
      </p:pic>
      <p:pic>
        <p:nvPicPr>
          <p:cNvPr id="6148" name="Picture 4" descr="Image result for ALETRIA">
            <a:extLst>
              <a:ext uri="{FF2B5EF4-FFF2-40B4-BE49-F238E27FC236}">
                <a16:creationId xmlns:a16="http://schemas.microsoft.com/office/drawing/2014/main" id="{C2B46279-8923-4053-AE34-1634070CE5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2589" y="4477251"/>
            <a:ext cx="1425259" cy="127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8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2E62E-98DC-4407-A905-87DC3126E57C}"/>
              </a:ext>
            </a:extLst>
          </p:cNvPr>
          <p:cNvSpPr>
            <a:spLocks noGrp="1"/>
          </p:cNvSpPr>
          <p:nvPr>
            <p:ph type="title"/>
          </p:nvPr>
        </p:nvSpPr>
        <p:spPr>
          <a:xfrm>
            <a:off x="306327" y="331673"/>
            <a:ext cx="8092441" cy="1157973"/>
          </a:xfrm>
        </p:spPr>
        <p:txBody>
          <a:bodyPr>
            <a:normAutofit/>
          </a:bodyPr>
          <a:lstStyle/>
          <a:p>
            <a:r>
              <a:rPr lang="pt-PT" sz="4800" dirty="0"/>
              <a:t>Toponímia árabe</a:t>
            </a:r>
            <a:endParaRPr lang="cs-CZ" sz="4800" dirty="0"/>
          </a:p>
        </p:txBody>
      </p:sp>
      <p:graphicFrame>
        <p:nvGraphicFramePr>
          <p:cNvPr id="4" name="Zástupný obsah 3">
            <a:extLst>
              <a:ext uri="{FF2B5EF4-FFF2-40B4-BE49-F238E27FC236}">
                <a16:creationId xmlns:a16="http://schemas.microsoft.com/office/drawing/2014/main" id="{5F69784C-5DAD-4396-8B10-1CD0CE2B587E}"/>
              </a:ext>
            </a:extLst>
          </p:cNvPr>
          <p:cNvGraphicFramePr>
            <a:graphicFrameLocks noGrp="1"/>
          </p:cNvGraphicFramePr>
          <p:nvPr>
            <p:ph idx="1"/>
            <p:extLst>
              <p:ext uri="{D42A27DB-BD31-4B8C-83A1-F6EECF244321}">
                <p14:modId xmlns:p14="http://schemas.microsoft.com/office/powerpoint/2010/main" val="2550653397"/>
              </p:ext>
            </p:extLst>
          </p:nvPr>
        </p:nvGraphicFramePr>
        <p:xfrm>
          <a:off x="107504" y="1556792"/>
          <a:ext cx="8496945" cy="5029200"/>
        </p:xfrm>
        <a:graphic>
          <a:graphicData uri="http://schemas.openxmlformats.org/drawingml/2006/table">
            <a:tbl>
              <a:tblPr firstRow="1" firstCol="1" lastRow="1" lastCol="1" bandRow="1" bandCol="1">
                <a:tableStyleId>{5C22544A-7EE6-4342-B048-85BDC9FD1C3A}</a:tableStyleId>
              </a:tblPr>
              <a:tblGrid>
                <a:gridCol w="1152128">
                  <a:extLst>
                    <a:ext uri="{9D8B030D-6E8A-4147-A177-3AD203B41FA5}">
                      <a16:colId xmlns:a16="http://schemas.microsoft.com/office/drawing/2014/main" val="2136900224"/>
                    </a:ext>
                  </a:extLst>
                </a:gridCol>
                <a:gridCol w="7344817">
                  <a:extLst>
                    <a:ext uri="{9D8B030D-6E8A-4147-A177-3AD203B41FA5}">
                      <a16:colId xmlns:a16="http://schemas.microsoft.com/office/drawing/2014/main" val="2936386928"/>
                    </a:ext>
                  </a:extLst>
                </a:gridCol>
              </a:tblGrid>
              <a:tr h="1749635">
                <a:tc>
                  <a:txBody>
                    <a:bodyPr/>
                    <a:lstStyle/>
                    <a:p>
                      <a:pPr algn="just">
                        <a:spcAft>
                          <a:spcPts val="0"/>
                        </a:spcAft>
                      </a:pPr>
                      <a:r>
                        <a:rPr lang="pt-PT" sz="1200" dirty="0">
                          <a:effectLst/>
                        </a:rPr>
                        <a:t>1) Distrito de Lisboa</a:t>
                      </a:r>
                      <a:endParaRPr lang="cs-CZ" sz="1200" dirty="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43 topónimos:</a:t>
                      </a:r>
                      <a:endParaRPr lang="cs-CZ" sz="1200" dirty="0">
                        <a:effectLst/>
                      </a:endParaRPr>
                    </a:p>
                    <a:p>
                      <a:pPr algn="just">
                        <a:spcAft>
                          <a:spcPts val="0"/>
                        </a:spcAft>
                      </a:pPr>
                      <a:r>
                        <a:rPr lang="pt-BR" sz="1200" dirty="0">
                          <a:effectLst/>
                        </a:rPr>
                        <a:t> </a:t>
                      </a:r>
                      <a:endParaRPr lang="cs-CZ" sz="1200" dirty="0">
                        <a:effectLst/>
                      </a:endParaRPr>
                    </a:p>
                    <a:p>
                      <a:pPr algn="l">
                        <a:lnSpc>
                          <a:spcPct val="150000"/>
                        </a:lnSpc>
                        <a:spcAft>
                          <a:spcPts val="0"/>
                        </a:spcAft>
                      </a:pPr>
                      <a:r>
                        <a:rPr lang="pt-BR" sz="1200" dirty="0">
                          <a:effectLst/>
                        </a:rPr>
                        <a:t>Açucenas, Adelas, </a:t>
                      </a:r>
                      <a:r>
                        <a:rPr lang="pt-PT" sz="1200" dirty="0">
                          <a:effectLst/>
                        </a:rPr>
                        <a:t>Adi</a:t>
                      </a:r>
                      <a:r>
                        <a:rPr lang="pt-BR" sz="1200" dirty="0">
                          <a:effectLst/>
                        </a:rPr>
                        <a:t>ça, Albarrã, </a:t>
                      </a:r>
                      <a:r>
                        <a:rPr lang="pt-PT" sz="1200" dirty="0" err="1">
                          <a:effectLst/>
                        </a:rPr>
                        <a:t>Alca</a:t>
                      </a:r>
                      <a:r>
                        <a:rPr lang="pt-BR" sz="1200" dirty="0">
                          <a:effectLst/>
                        </a:rPr>
                        <a:t>çarias, Alcainça, Alcântara, Alcoentre, Alcolena, </a:t>
                      </a:r>
                      <a:r>
                        <a:rPr lang="pt-PT" sz="1200" dirty="0" err="1">
                          <a:effectLst/>
                        </a:rPr>
                        <a:t>Alcúdia</a:t>
                      </a:r>
                      <a:r>
                        <a:rPr lang="pt-PT" sz="1200" dirty="0">
                          <a:effectLst/>
                        </a:rPr>
                        <a:t>, </a:t>
                      </a:r>
                      <a:r>
                        <a:rPr lang="pt-BR" sz="1200" dirty="0">
                          <a:effectLst/>
                        </a:rPr>
                        <a:t>Alecrim, Alfaiates, </a:t>
                      </a:r>
                      <a:r>
                        <a:rPr lang="pt-BR" sz="1200" dirty="0">
                          <a:solidFill>
                            <a:schemeClr val="tx1"/>
                          </a:solidFill>
                          <a:effectLst/>
                          <a:highlight>
                            <a:srgbClr val="00FF00"/>
                          </a:highlight>
                        </a:rPr>
                        <a:t>Alfama</a:t>
                      </a:r>
                      <a:r>
                        <a:rPr lang="pt-BR" sz="1200" dirty="0">
                          <a:effectLst/>
                        </a:rPr>
                        <a:t>, Alfândega, Alfarrobeira, Alferes, Alfinete, Alfofa, Alfurja, Algés, Algibebes, Algueirão, Almazém, Almargem, Almoçageme, Almocavar, Almotacé, Alverca, Arraçário, Arrais, Azambuja, Borratém, Ceitil, </a:t>
                      </a:r>
                      <a:r>
                        <a:rPr lang="pt-BR" sz="1200" dirty="0">
                          <a:solidFill>
                            <a:schemeClr val="tx1"/>
                          </a:solidFill>
                          <a:effectLst/>
                          <a:highlight>
                            <a:srgbClr val="00FF00"/>
                          </a:highlight>
                        </a:rPr>
                        <a:t>Chafariz</a:t>
                      </a:r>
                      <a:r>
                        <a:rPr lang="pt-BR" sz="1200" dirty="0">
                          <a:effectLst/>
                        </a:rPr>
                        <a:t>, </a:t>
                      </a:r>
                      <a:r>
                        <a:rPr lang="pt-PT" sz="1200" dirty="0">
                          <a:effectLst/>
                        </a:rPr>
                        <a:t>Fangas, </a:t>
                      </a:r>
                      <a:r>
                        <a:rPr lang="pt-BR" sz="1200" dirty="0">
                          <a:effectLst/>
                        </a:rPr>
                        <a:t>Meca, Nora, Odiana, </a:t>
                      </a:r>
                      <a:r>
                        <a:rPr lang="pt-BR" sz="1200" dirty="0">
                          <a:solidFill>
                            <a:schemeClr val="tx1"/>
                          </a:solidFill>
                          <a:effectLst/>
                          <a:highlight>
                            <a:srgbClr val="00FF00"/>
                          </a:highlight>
                        </a:rPr>
                        <a:t>Queluz, Odivelas</a:t>
                      </a:r>
                      <a:r>
                        <a:rPr lang="pt-BR" sz="1200" dirty="0">
                          <a:effectLst/>
                        </a:rPr>
                        <a:t>, Saloio, </a:t>
                      </a:r>
                      <a:r>
                        <a:rPr lang="pt-BR" sz="1200" b="0" dirty="0">
                          <a:solidFill>
                            <a:schemeClr val="tx1"/>
                          </a:solidFill>
                          <a:effectLst/>
                          <a:highlight>
                            <a:srgbClr val="00FF00"/>
                          </a:highlight>
                        </a:rPr>
                        <a:t>Xadrez</a:t>
                      </a:r>
                      <a:r>
                        <a:rPr lang="pt-BR" sz="1200" dirty="0">
                          <a:effectLst/>
                        </a:rPr>
                        <a:t>, Xarca </a:t>
                      </a:r>
                      <a:endParaRPr lang="cs-CZ" sz="1200" dirty="0">
                        <a:effectLst/>
                      </a:endParaRPr>
                    </a:p>
                    <a:p>
                      <a:pPr algn="just">
                        <a:spcAft>
                          <a:spcPts val="0"/>
                        </a:spcAft>
                      </a:pPr>
                      <a:r>
                        <a:rPr lang="pt-BR" sz="1200" dirty="0">
                          <a:effectLst/>
                        </a:rPr>
                        <a:t> </a:t>
                      </a:r>
                      <a:endParaRPr lang="cs-CZ" sz="1200" dirty="0">
                        <a:effectLst/>
                      </a:endParaRPr>
                    </a:p>
                    <a:p>
                      <a:pPr algn="just">
                        <a:spcAft>
                          <a:spcPts val="0"/>
                        </a:spcAft>
                      </a:pPr>
                      <a:r>
                        <a:rPr lang="pt-PT"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3241401218"/>
                  </a:ext>
                </a:extLst>
              </a:tr>
              <a:tr h="1273770">
                <a:tc>
                  <a:txBody>
                    <a:bodyPr/>
                    <a:lstStyle/>
                    <a:p>
                      <a:pPr algn="just">
                        <a:spcAft>
                          <a:spcPts val="0"/>
                        </a:spcAft>
                      </a:pPr>
                      <a:r>
                        <a:rPr lang="pt-PT" sz="1200">
                          <a:effectLst/>
                        </a:rPr>
                        <a:t>2) Distrito de Santarém</a:t>
                      </a:r>
                      <a:endParaRPr lang="cs-CZ" sz="1200">
                        <a:effectLst/>
                      </a:endParaRPr>
                    </a:p>
                    <a:p>
                      <a:pPr>
                        <a:spcAft>
                          <a:spcPts val="600"/>
                        </a:spcAft>
                      </a:pPr>
                      <a:r>
                        <a:rPr lang="pt-PT" sz="1200">
                          <a:effectLst/>
                        </a:rPr>
                        <a:t> </a:t>
                      </a:r>
                      <a:endParaRPr lang="cs-CZ" sz="120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3</a:t>
                      </a:r>
                      <a:r>
                        <a:rPr lang="cs-CZ" sz="1200" dirty="0">
                          <a:effectLst/>
                        </a:rPr>
                        <a:t>2</a:t>
                      </a:r>
                      <a:r>
                        <a:rPr lang="pt-PT" sz="1200" dirty="0">
                          <a:effectLst/>
                        </a:rPr>
                        <a:t> topónimos:</a:t>
                      </a:r>
                      <a:endParaRPr lang="cs-CZ" sz="1200" dirty="0">
                        <a:effectLst/>
                      </a:endParaRPr>
                    </a:p>
                    <a:p>
                      <a:pPr marL="800100" algn="just">
                        <a:spcAft>
                          <a:spcPts val="0"/>
                        </a:spcAft>
                      </a:pPr>
                      <a:r>
                        <a:rPr lang="pt-PT" sz="1200" dirty="0">
                          <a:effectLst/>
                        </a:rPr>
                        <a:t> </a:t>
                      </a:r>
                      <a:endParaRPr lang="cs-CZ" sz="1200" dirty="0">
                        <a:effectLst/>
                      </a:endParaRPr>
                    </a:p>
                    <a:p>
                      <a:pPr algn="l">
                        <a:lnSpc>
                          <a:spcPct val="150000"/>
                        </a:lnSpc>
                        <a:spcAft>
                          <a:spcPts val="0"/>
                        </a:spcAft>
                      </a:pPr>
                      <a:r>
                        <a:rPr lang="pt-BR" sz="1200" dirty="0">
                          <a:effectLst/>
                        </a:rPr>
                        <a:t>Açougues, </a:t>
                      </a:r>
                      <a:r>
                        <a:rPr lang="pt-PT" sz="1200" dirty="0">
                          <a:effectLst/>
                        </a:rPr>
                        <a:t>Açude</a:t>
                      </a:r>
                      <a:r>
                        <a:rPr lang="pt-BR" sz="1200" dirty="0">
                          <a:effectLst/>
                        </a:rPr>
                        <a:t>, Alcaide, Alcanena, Alcolura, Alferrarede, Algudi, Almares, Almargio, </a:t>
                      </a:r>
                      <a:r>
                        <a:rPr lang="pt-PT" sz="1200" dirty="0">
                          <a:effectLst/>
                        </a:rPr>
                        <a:t>Almegue, </a:t>
                      </a:r>
                      <a:r>
                        <a:rPr lang="pt-BR" sz="1200" dirty="0">
                          <a:effectLst/>
                        </a:rPr>
                        <a:t>Almeirão, Almixaris, Almoxarife, Almuinha, Alvorão, Arrife, </a:t>
                      </a:r>
                      <a:r>
                        <a:rPr lang="pt-BR" sz="1200" dirty="0">
                          <a:solidFill>
                            <a:schemeClr val="tx1"/>
                          </a:solidFill>
                          <a:effectLst/>
                          <a:highlight>
                            <a:srgbClr val="00FF00"/>
                          </a:highlight>
                        </a:rPr>
                        <a:t>Arroz</a:t>
                      </a:r>
                      <a:r>
                        <a:rPr lang="pt-BR" sz="1200" dirty="0">
                          <a:effectLst/>
                        </a:rPr>
                        <a:t>, Asno,Assacaias, Azemel, Azinhaga, </a:t>
                      </a:r>
                      <a:r>
                        <a:rPr lang="pt-PT" sz="1200" dirty="0">
                          <a:effectLst/>
                        </a:rPr>
                        <a:t>Bem Amor, </a:t>
                      </a:r>
                      <a:r>
                        <a:rPr lang="pt-BR" sz="1200" dirty="0">
                          <a:effectLst/>
                        </a:rPr>
                        <a:t>Árgea, Arracefe, </a:t>
                      </a:r>
                      <a:r>
                        <a:rPr lang="cs-CZ" sz="1200" dirty="0" err="1">
                          <a:effectLst/>
                        </a:rPr>
                        <a:t>Cains</a:t>
                      </a:r>
                      <a:r>
                        <a:rPr lang="cs-CZ" sz="1200" dirty="0">
                          <a:effectLst/>
                        </a:rPr>
                        <a:t>, </a:t>
                      </a:r>
                      <a:r>
                        <a:rPr lang="cs-CZ" sz="1200" dirty="0" err="1">
                          <a:effectLst/>
                        </a:rPr>
                        <a:t>Couço</a:t>
                      </a:r>
                      <a:r>
                        <a:rPr lang="pt-BR" sz="1200" dirty="0">
                          <a:effectLst/>
                        </a:rPr>
                        <a:t>, Fátima, Lobata, Mistasa, </a:t>
                      </a:r>
                      <a:r>
                        <a:rPr lang="pt-BR" sz="1200" dirty="0">
                          <a:solidFill>
                            <a:schemeClr val="tx1"/>
                          </a:solidFill>
                          <a:effectLst/>
                          <a:highlight>
                            <a:srgbClr val="00FF00"/>
                          </a:highlight>
                        </a:rPr>
                        <a:t>Ourém</a:t>
                      </a:r>
                      <a:r>
                        <a:rPr lang="pt-BR" sz="1200" dirty="0">
                          <a:effectLst/>
                        </a:rPr>
                        <a:t>, Safas, Zorro </a:t>
                      </a:r>
                      <a:endParaRPr lang="cs-CZ" sz="1200" dirty="0">
                        <a:effectLst/>
                      </a:endParaRPr>
                    </a:p>
                    <a:p>
                      <a:pPr algn="just">
                        <a:spcAft>
                          <a:spcPts val="600"/>
                        </a:spcAft>
                      </a:pPr>
                      <a:r>
                        <a:rPr lang="pt-BR"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3382410266"/>
                  </a:ext>
                </a:extLst>
              </a:tr>
              <a:tr h="1085981">
                <a:tc>
                  <a:txBody>
                    <a:bodyPr/>
                    <a:lstStyle/>
                    <a:p>
                      <a:pPr algn="just">
                        <a:spcAft>
                          <a:spcPts val="0"/>
                        </a:spcAft>
                      </a:pPr>
                      <a:r>
                        <a:rPr lang="pt-PT" sz="1200" dirty="0">
                          <a:effectLst/>
                        </a:rPr>
                        <a:t>3) Distrito de Faro</a:t>
                      </a:r>
                      <a:endParaRPr lang="cs-CZ" sz="1200" dirty="0">
                        <a:effectLst/>
                      </a:endParaRPr>
                    </a:p>
                    <a:p>
                      <a:pPr>
                        <a:spcAft>
                          <a:spcPts val="600"/>
                        </a:spcAft>
                      </a:pPr>
                      <a:r>
                        <a:rPr lang="pt-PT"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2</a:t>
                      </a:r>
                      <a:r>
                        <a:rPr lang="cs-CZ" sz="1200" dirty="0">
                          <a:effectLst/>
                        </a:rPr>
                        <a:t>3</a:t>
                      </a:r>
                      <a:r>
                        <a:rPr lang="pt-PT" sz="1200" dirty="0">
                          <a:effectLst/>
                        </a:rPr>
                        <a:t> topónimos:</a:t>
                      </a:r>
                      <a:endParaRPr lang="cs-CZ" sz="1200" dirty="0">
                        <a:effectLst/>
                      </a:endParaRPr>
                    </a:p>
                    <a:p>
                      <a:pPr marL="800100" algn="just">
                        <a:spcAft>
                          <a:spcPts val="0"/>
                        </a:spcAft>
                      </a:pPr>
                      <a:r>
                        <a:rPr lang="pt-PT" sz="1200" dirty="0">
                          <a:effectLst/>
                        </a:rPr>
                        <a:t> </a:t>
                      </a:r>
                      <a:endParaRPr lang="cs-CZ" sz="1200" dirty="0">
                        <a:effectLst/>
                      </a:endParaRPr>
                    </a:p>
                    <a:p>
                      <a:pPr algn="l">
                        <a:lnSpc>
                          <a:spcPct val="150000"/>
                        </a:lnSpc>
                        <a:spcAft>
                          <a:spcPts val="0"/>
                        </a:spcAft>
                      </a:pPr>
                      <a:r>
                        <a:rPr lang="pt-BR" sz="1200" dirty="0">
                          <a:solidFill>
                            <a:schemeClr val="tx1"/>
                          </a:solidFill>
                          <a:effectLst/>
                          <a:highlight>
                            <a:srgbClr val="00FF00"/>
                          </a:highlight>
                        </a:rPr>
                        <a:t>Albufeira</a:t>
                      </a:r>
                      <a:r>
                        <a:rPr lang="pt-BR" sz="1200" dirty="0">
                          <a:effectLst/>
                        </a:rPr>
                        <a:t>, </a:t>
                      </a:r>
                      <a:r>
                        <a:rPr lang="cs-CZ" sz="1200" dirty="0" err="1">
                          <a:effectLst/>
                        </a:rPr>
                        <a:t>Alfeição</a:t>
                      </a:r>
                      <a:r>
                        <a:rPr lang="cs-CZ" sz="1200" dirty="0">
                          <a:effectLst/>
                        </a:rPr>
                        <a:t>, </a:t>
                      </a:r>
                      <a:r>
                        <a:rPr lang="cs-CZ" sz="1200" dirty="0" err="1">
                          <a:solidFill>
                            <a:schemeClr val="tx1"/>
                          </a:solidFill>
                          <a:effectLst/>
                        </a:rPr>
                        <a:t>Algarve</a:t>
                      </a:r>
                      <a:r>
                        <a:rPr lang="pt-BR" sz="1200" dirty="0">
                          <a:effectLst/>
                        </a:rPr>
                        <a:t>, Algoz, Aljezur, </a:t>
                      </a:r>
                      <a:r>
                        <a:rPr lang="cs-CZ" sz="1200" dirty="0" err="1">
                          <a:effectLst/>
                        </a:rPr>
                        <a:t>Almancil</a:t>
                      </a:r>
                      <a:r>
                        <a:rPr lang="pt-BR" sz="1200" dirty="0">
                          <a:effectLst/>
                        </a:rPr>
                        <a:t>, Almeijoafas, Alvor, Arrifana, </a:t>
                      </a:r>
                      <a:r>
                        <a:rPr lang="pt-PT" sz="1200" dirty="0">
                          <a:effectLst/>
                        </a:rPr>
                        <a:t>Benafim</a:t>
                      </a:r>
                      <a:r>
                        <a:rPr lang="pt-BR" sz="1200" dirty="0">
                          <a:effectLst/>
                        </a:rPr>
                        <a:t>, </a:t>
                      </a:r>
                      <a:r>
                        <a:rPr lang="pt-PT" sz="1200" dirty="0" err="1">
                          <a:effectLst/>
                        </a:rPr>
                        <a:t>Benagaia</a:t>
                      </a:r>
                      <a:r>
                        <a:rPr lang="pt-BR" sz="1200" dirty="0">
                          <a:effectLst/>
                        </a:rPr>
                        <a:t>, </a:t>
                      </a:r>
                      <a:r>
                        <a:rPr lang="pt-PT" sz="1200" dirty="0">
                          <a:effectLst/>
                        </a:rPr>
                        <a:t>Benagil</a:t>
                      </a:r>
                      <a:r>
                        <a:rPr lang="pt-BR" sz="1200" dirty="0">
                          <a:effectLst/>
                        </a:rPr>
                        <a:t>, </a:t>
                      </a:r>
                      <a:r>
                        <a:rPr lang="pt-PT" sz="1200" dirty="0" err="1">
                          <a:effectLst/>
                        </a:rPr>
                        <a:t>Benfarras</a:t>
                      </a:r>
                      <a:r>
                        <a:rPr lang="pt-BR" sz="1200" dirty="0">
                          <a:effectLst/>
                        </a:rPr>
                        <a:t>, </a:t>
                      </a:r>
                      <a:r>
                        <a:rPr lang="cs-CZ" sz="1200" dirty="0" err="1">
                          <a:effectLst/>
                        </a:rPr>
                        <a:t>Bengado</a:t>
                      </a:r>
                      <a:r>
                        <a:rPr lang="pt-BR" sz="1200" dirty="0">
                          <a:effectLst/>
                        </a:rPr>
                        <a:t>, </a:t>
                      </a:r>
                      <a:r>
                        <a:rPr lang="pt-PT" sz="1200" dirty="0">
                          <a:effectLst/>
                        </a:rPr>
                        <a:t>Bensafrim</a:t>
                      </a:r>
                      <a:r>
                        <a:rPr lang="pt-BR" sz="1200" dirty="0">
                          <a:effectLst/>
                        </a:rPr>
                        <a:t>, </a:t>
                      </a:r>
                      <a:r>
                        <a:rPr lang="pt-BR" sz="1200" b="1" dirty="0">
                          <a:solidFill>
                            <a:schemeClr val="tx1"/>
                          </a:solidFill>
                          <a:effectLst/>
                          <a:highlight>
                            <a:srgbClr val="00FF00"/>
                          </a:highlight>
                        </a:rPr>
                        <a:t>Loulé, Faro</a:t>
                      </a:r>
                      <a:r>
                        <a:rPr lang="pt-BR" sz="1200" dirty="0">
                          <a:effectLst/>
                        </a:rPr>
                        <a:t>, Mesquita, Odeáxere, Odeleite, Odelouca, Odesseixe, Tunes</a:t>
                      </a:r>
                      <a:endParaRPr lang="cs-CZ" sz="1200" dirty="0">
                        <a:effectLst/>
                      </a:endParaRPr>
                    </a:p>
                    <a:p>
                      <a:pPr algn="just">
                        <a:spcAft>
                          <a:spcPts val="600"/>
                        </a:spcAft>
                      </a:pPr>
                      <a:r>
                        <a:rPr lang="pt-BR"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4282734321"/>
                  </a:ext>
                </a:extLst>
              </a:tr>
              <a:tr h="679344">
                <a:tc>
                  <a:txBody>
                    <a:bodyPr/>
                    <a:lstStyle/>
                    <a:p>
                      <a:pPr algn="just">
                        <a:spcAft>
                          <a:spcPts val="0"/>
                        </a:spcAft>
                      </a:pPr>
                      <a:r>
                        <a:rPr lang="pt-PT" sz="1200">
                          <a:effectLst/>
                        </a:rPr>
                        <a:t>4) Distrito de Viseu</a:t>
                      </a:r>
                      <a:endParaRPr lang="cs-CZ" sz="1200">
                        <a:effectLst/>
                      </a:endParaRPr>
                    </a:p>
                    <a:p>
                      <a:pPr>
                        <a:spcAft>
                          <a:spcPts val="600"/>
                        </a:spcAft>
                      </a:pPr>
                      <a:r>
                        <a:rPr lang="pt-PT" sz="1200">
                          <a:effectLst/>
                        </a:rPr>
                        <a:t> </a:t>
                      </a:r>
                      <a:endParaRPr lang="cs-CZ" sz="1200">
                        <a:effectLst/>
                        <a:latin typeface="Times New Roman" panose="02020603050405020304" pitchFamily="18" charset="0"/>
                        <a:ea typeface="Times New Roman" panose="02020603050405020304" pitchFamily="18" charset="0"/>
                      </a:endParaRPr>
                    </a:p>
                  </a:txBody>
                  <a:tcPr marL="48724" marR="48724" marT="0" marB="0"/>
                </a:tc>
                <a:tc>
                  <a:txBody>
                    <a:bodyPr/>
                    <a:lstStyle/>
                    <a:p>
                      <a:pPr algn="just">
                        <a:spcAft>
                          <a:spcPts val="0"/>
                        </a:spcAft>
                      </a:pPr>
                      <a:r>
                        <a:rPr lang="pt-PT" sz="1200" dirty="0">
                          <a:effectLst/>
                        </a:rPr>
                        <a:t>13 topónimos: </a:t>
                      </a:r>
                      <a:endParaRPr lang="cs-CZ" sz="1200" dirty="0">
                        <a:effectLst/>
                      </a:endParaRPr>
                    </a:p>
                    <a:p>
                      <a:pPr marL="800100" algn="just">
                        <a:spcAft>
                          <a:spcPts val="0"/>
                        </a:spcAft>
                      </a:pPr>
                      <a:r>
                        <a:rPr lang="cs-CZ" sz="1200" dirty="0">
                          <a:effectLst/>
                        </a:rPr>
                        <a:t> </a:t>
                      </a:r>
                    </a:p>
                    <a:p>
                      <a:pPr algn="just">
                        <a:spcAft>
                          <a:spcPts val="0"/>
                        </a:spcAft>
                      </a:pPr>
                      <a:r>
                        <a:rPr lang="sk-SK" sz="1200" dirty="0" err="1">
                          <a:effectLst/>
                        </a:rPr>
                        <a:t>Aboadela</a:t>
                      </a:r>
                      <a:r>
                        <a:rPr lang="sk-SK" sz="1200" dirty="0">
                          <a:effectLst/>
                        </a:rPr>
                        <a:t>, </a:t>
                      </a:r>
                      <a:r>
                        <a:rPr lang="sk-SK" sz="1200" dirty="0" err="1">
                          <a:effectLst/>
                        </a:rPr>
                        <a:t>Almodafa</a:t>
                      </a:r>
                      <a:r>
                        <a:rPr lang="sk-SK" sz="1200" dirty="0">
                          <a:effectLst/>
                        </a:rPr>
                        <a:t>, </a:t>
                      </a:r>
                      <a:r>
                        <a:rPr lang="sk-SK" sz="1200" dirty="0" err="1">
                          <a:effectLst/>
                        </a:rPr>
                        <a:t>Almofala</a:t>
                      </a:r>
                      <a:r>
                        <a:rPr lang="sk-SK" sz="1200" dirty="0">
                          <a:effectLst/>
                        </a:rPr>
                        <a:t>, </a:t>
                      </a:r>
                      <a:r>
                        <a:rPr lang="cs-CZ" sz="1200" dirty="0" err="1">
                          <a:effectLst/>
                        </a:rPr>
                        <a:t>Beiúves</a:t>
                      </a:r>
                      <a:r>
                        <a:rPr lang="sk-SK" sz="1200" dirty="0">
                          <a:effectLst/>
                        </a:rPr>
                        <a:t>, </a:t>
                      </a:r>
                      <a:r>
                        <a:rPr lang="pt-BR" sz="1200" dirty="0">
                          <a:effectLst/>
                        </a:rPr>
                        <a:t>Lafões, </a:t>
                      </a:r>
                      <a:r>
                        <a:rPr lang="cs-CZ" sz="1200" dirty="0" err="1">
                          <a:effectLst/>
                        </a:rPr>
                        <a:t>Maçode</a:t>
                      </a:r>
                      <a:r>
                        <a:rPr lang="pt-BR" sz="1200" dirty="0">
                          <a:effectLst/>
                        </a:rPr>
                        <a:t>, </a:t>
                      </a:r>
                      <a:r>
                        <a:rPr lang="sk-SK" sz="1200" dirty="0" err="1">
                          <a:effectLst/>
                        </a:rPr>
                        <a:t>Moção</a:t>
                      </a:r>
                      <a:r>
                        <a:rPr lang="pt-BR" sz="1200" dirty="0">
                          <a:effectLst/>
                        </a:rPr>
                        <a:t>, Mafamudes, </a:t>
                      </a:r>
                      <a:r>
                        <a:rPr lang="sk-SK" sz="1200" dirty="0" err="1">
                          <a:effectLst/>
                        </a:rPr>
                        <a:t>Marame</a:t>
                      </a:r>
                      <a:r>
                        <a:rPr lang="sk-SK" sz="1200" dirty="0">
                          <a:effectLst/>
                        </a:rPr>
                        <a:t>, Marou, </a:t>
                      </a:r>
                      <a:r>
                        <a:rPr lang="sk-SK" sz="1200" dirty="0" err="1">
                          <a:effectLst/>
                        </a:rPr>
                        <a:t>Marvão</a:t>
                      </a:r>
                      <a:r>
                        <a:rPr lang="sk-SK" sz="1200" dirty="0">
                          <a:effectLst/>
                        </a:rPr>
                        <a:t>,  </a:t>
                      </a:r>
                      <a:r>
                        <a:rPr lang="sk-SK" sz="1200" dirty="0" err="1">
                          <a:effectLst/>
                        </a:rPr>
                        <a:t>Naze</a:t>
                      </a:r>
                      <a:r>
                        <a:rPr lang="cs-CZ" sz="1200" dirty="0">
                          <a:effectLst/>
                        </a:rPr>
                        <a:t>s, </a:t>
                      </a:r>
                      <a:r>
                        <a:rPr lang="cs-CZ" sz="1200" dirty="0" err="1">
                          <a:effectLst/>
                        </a:rPr>
                        <a:t>Saímes</a:t>
                      </a:r>
                      <a:r>
                        <a:rPr lang="cs-CZ" sz="1200" dirty="0">
                          <a:effectLst/>
                        </a:rPr>
                        <a:t> </a:t>
                      </a:r>
                      <a:endParaRPr lang="cs-CZ" sz="1200" dirty="0">
                        <a:effectLst/>
                        <a:latin typeface="Times New Roman" panose="02020603050405020304" pitchFamily="18" charset="0"/>
                        <a:ea typeface="Times New Roman" panose="02020603050405020304" pitchFamily="18" charset="0"/>
                      </a:endParaRPr>
                    </a:p>
                  </a:txBody>
                  <a:tcPr marL="48724" marR="48724" marT="0" marB="0"/>
                </a:tc>
                <a:extLst>
                  <a:ext uri="{0D108BD9-81ED-4DB2-BD59-A6C34878D82A}">
                    <a16:rowId xmlns:a16="http://schemas.microsoft.com/office/drawing/2014/main" val="3545606819"/>
                  </a:ext>
                </a:extLst>
              </a:tr>
            </a:tbl>
          </a:graphicData>
        </a:graphic>
      </p:graphicFrame>
    </p:spTree>
    <p:extLst>
      <p:ext uri="{BB962C8B-B14F-4D97-AF65-F5344CB8AC3E}">
        <p14:creationId xmlns:p14="http://schemas.microsoft.com/office/powerpoint/2010/main" val="1436915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2E62E-98DC-4407-A905-87DC3126E57C}"/>
              </a:ext>
            </a:extLst>
          </p:cNvPr>
          <p:cNvSpPr>
            <a:spLocks noGrp="1"/>
          </p:cNvSpPr>
          <p:nvPr>
            <p:ph type="title"/>
          </p:nvPr>
        </p:nvSpPr>
        <p:spPr>
          <a:xfrm>
            <a:off x="306327" y="331673"/>
            <a:ext cx="8092441" cy="1157973"/>
          </a:xfrm>
        </p:spPr>
        <p:txBody>
          <a:bodyPr>
            <a:normAutofit/>
          </a:bodyPr>
          <a:lstStyle/>
          <a:p>
            <a:r>
              <a:rPr lang="pt-PT" sz="4800" dirty="0"/>
              <a:t>Toponímia árabe</a:t>
            </a:r>
            <a:endParaRPr lang="cs-CZ" sz="4800" dirty="0"/>
          </a:p>
        </p:txBody>
      </p:sp>
      <p:sp>
        <p:nvSpPr>
          <p:cNvPr id="16" name="Rectangle 2">
            <a:extLst>
              <a:ext uri="{FF2B5EF4-FFF2-40B4-BE49-F238E27FC236}">
                <a16:creationId xmlns:a16="http://schemas.microsoft.com/office/drawing/2014/main" id="{220A3C9C-050D-4619-9930-371444883A96}"/>
              </a:ext>
            </a:extLst>
          </p:cNvPr>
          <p:cNvSpPr>
            <a:spLocks noChangeArrowheads="1"/>
          </p:cNvSpPr>
          <p:nvPr/>
        </p:nvSpPr>
        <p:spPr bwMode="auto">
          <a:xfrm>
            <a:off x="1475097" y="50185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7" name="Tabulka 16">
            <a:extLst>
              <a:ext uri="{FF2B5EF4-FFF2-40B4-BE49-F238E27FC236}">
                <a16:creationId xmlns:a16="http://schemas.microsoft.com/office/drawing/2014/main" id="{E4A3D1C5-1F8C-4CA1-98EB-3C23E2D4663F}"/>
              </a:ext>
            </a:extLst>
          </p:cNvPr>
          <p:cNvGraphicFramePr>
            <a:graphicFrameLocks noGrp="1"/>
          </p:cNvGraphicFramePr>
          <p:nvPr>
            <p:extLst>
              <p:ext uri="{D42A27DB-BD31-4B8C-83A1-F6EECF244321}">
                <p14:modId xmlns:p14="http://schemas.microsoft.com/office/powerpoint/2010/main" val="1835607421"/>
              </p:ext>
            </p:extLst>
          </p:nvPr>
        </p:nvGraphicFramePr>
        <p:xfrm>
          <a:off x="899551" y="1836700"/>
          <a:ext cx="6905992" cy="670560"/>
        </p:xfrm>
        <a:graphic>
          <a:graphicData uri="http://schemas.openxmlformats.org/drawingml/2006/table">
            <a:tbl>
              <a:tblPr firstRow="1" firstCol="1" lastRow="1" lastCol="1" bandRow="1" bandCol="1">
                <a:tableStyleId>{5C22544A-7EE6-4342-B048-85BDC9FD1C3A}</a:tableStyleId>
              </a:tblPr>
              <a:tblGrid>
                <a:gridCol w="1512209">
                  <a:extLst>
                    <a:ext uri="{9D8B030D-6E8A-4147-A177-3AD203B41FA5}">
                      <a16:colId xmlns:a16="http://schemas.microsoft.com/office/drawing/2014/main" val="4103002083"/>
                    </a:ext>
                  </a:extLst>
                </a:gridCol>
                <a:gridCol w="5393783">
                  <a:extLst>
                    <a:ext uri="{9D8B030D-6E8A-4147-A177-3AD203B41FA5}">
                      <a16:colId xmlns:a16="http://schemas.microsoft.com/office/drawing/2014/main" val="1288607363"/>
                    </a:ext>
                  </a:extLst>
                </a:gridCol>
              </a:tblGrid>
              <a:tr h="0">
                <a:tc>
                  <a:txBody>
                    <a:bodyPr/>
                    <a:lstStyle/>
                    <a:p>
                      <a:pPr>
                        <a:spcAft>
                          <a:spcPts val="600"/>
                        </a:spcAft>
                      </a:pPr>
                      <a:r>
                        <a:rPr lang="cs-CZ" sz="1100">
                          <a:effectLst/>
                        </a:rPr>
                        <a:t>5) Distrito de Setúbal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9 </a:t>
                      </a:r>
                      <a:r>
                        <a:rPr lang="cs-CZ" sz="1100" dirty="0" err="1">
                          <a:effectLst/>
                        </a:rPr>
                        <a:t>topónimos</a:t>
                      </a:r>
                      <a:r>
                        <a:rPr lang="cs-CZ" sz="1100" dirty="0">
                          <a:effectLst/>
                        </a:rPr>
                        <a:t>: </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cs-CZ" sz="1100" dirty="0" err="1">
                          <a:solidFill>
                            <a:schemeClr val="tx1"/>
                          </a:solidFill>
                          <a:effectLst/>
                          <a:highlight>
                            <a:srgbClr val="00FF00"/>
                          </a:highlight>
                        </a:rPr>
                        <a:t>Alcácer</a:t>
                      </a:r>
                      <a:r>
                        <a:rPr lang="cs-CZ" sz="1100" dirty="0">
                          <a:solidFill>
                            <a:schemeClr val="tx1"/>
                          </a:solidFill>
                          <a:effectLst/>
                          <a:highlight>
                            <a:srgbClr val="00FF00"/>
                          </a:highlight>
                        </a:rPr>
                        <a:t> do </a:t>
                      </a:r>
                      <a:r>
                        <a:rPr lang="cs-CZ" sz="1100" dirty="0" err="1">
                          <a:solidFill>
                            <a:schemeClr val="tx1"/>
                          </a:solidFill>
                          <a:effectLst/>
                          <a:highlight>
                            <a:srgbClr val="00FF00"/>
                          </a:highlight>
                        </a:rPr>
                        <a:t>Sal</a:t>
                      </a:r>
                      <a:r>
                        <a:rPr lang="cs-CZ" sz="1100" dirty="0">
                          <a:solidFill>
                            <a:schemeClr val="tx1"/>
                          </a:solidFill>
                          <a:effectLst/>
                          <a:highlight>
                            <a:srgbClr val="00FF00"/>
                          </a:highlight>
                        </a:rPr>
                        <a:t>, </a:t>
                      </a:r>
                      <a:r>
                        <a:rPr lang="cs-CZ" sz="1100" dirty="0" err="1">
                          <a:solidFill>
                            <a:schemeClr val="tx1"/>
                          </a:solidFill>
                          <a:effectLst/>
                          <a:highlight>
                            <a:srgbClr val="00FF00"/>
                          </a:highlight>
                        </a:rPr>
                        <a:t>Alcochete</a:t>
                      </a:r>
                      <a:r>
                        <a:rPr lang="cs-CZ" sz="1100" dirty="0">
                          <a:solidFill>
                            <a:schemeClr val="tx1"/>
                          </a:solidFill>
                          <a:effectLst/>
                          <a:highlight>
                            <a:srgbClr val="00FF00"/>
                          </a:highlight>
                        </a:rPr>
                        <a:t>, </a:t>
                      </a:r>
                      <a:r>
                        <a:rPr lang="cs-CZ" sz="1100" dirty="0" err="1">
                          <a:solidFill>
                            <a:schemeClr val="tx1"/>
                          </a:solidFill>
                          <a:effectLst/>
                          <a:highlight>
                            <a:srgbClr val="00FF00"/>
                          </a:highlight>
                        </a:rPr>
                        <a:t>Almada</a:t>
                      </a:r>
                      <a:r>
                        <a:rPr lang="cs-CZ" sz="1100" dirty="0">
                          <a:effectLst/>
                        </a:rPr>
                        <a:t>, </a:t>
                      </a:r>
                      <a:r>
                        <a:rPr lang="cs-CZ" sz="1100" dirty="0" err="1">
                          <a:effectLst/>
                        </a:rPr>
                        <a:t>Almagede</a:t>
                      </a:r>
                      <a:r>
                        <a:rPr lang="cs-CZ" sz="1100" dirty="0">
                          <a:effectLst/>
                        </a:rPr>
                        <a:t>, </a:t>
                      </a:r>
                      <a:r>
                        <a:rPr lang="cs-CZ" sz="1100" dirty="0" err="1">
                          <a:effectLst/>
                        </a:rPr>
                        <a:t>Almaraz</a:t>
                      </a:r>
                      <a:r>
                        <a:rPr lang="cs-CZ" sz="1100" dirty="0">
                          <a:effectLst/>
                        </a:rPr>
                        <a:t>, </a:t>
                      </a:r>
                      <a:r>
                        <a:rPr lang="cs-CZ" sz="1100" dirty="0" err="1">
                          <a:effectLst/>
                        </a:rPr>
                        <a:t>Alpeidão</a:t>
                      </a:r>
                      <a:r>
                        <a:rPr lang="cs-CZ" sz="1100" dirty="0">
                          <a:effectLst/>
                        </a:rPr>
                        <a:t>, </a:t>
                      </a:r>
                      <a:r>
                        <a:rPr lang="cs-CZ" sz="1100" dirty="0" err="1">
                          <a:effectLst/>
                        </a:rPr>
                        <a:t>Alvalade</a:t>
                      </a:r>
                      <a:r>
                        <a:rPr lang="cs-CZ" sz="1100" dirty="0">
                          <a:effectLst/>
                        </a:rPr>
                        <a:t>, </a:t>
                      </a:r>
                      <a:r>
                        <a:rPr lang="cs-CZ" sz="1100" dirty="0" err="1">
                          <a:solidFill>
                            <a:schemeClr val="tx1"/>
                          </a:solidFill>
                          <a:effectLst/>
                          <a:highlight>
                            <a:srgbClr val="00FF00"/>
                          </a:highlight>
                        </a:rPr>
                        <a:t>Arrábida</a:t>
                      </a:r>
                      <a:r>
                        <a:rPr lang="cs-CZ" sz="1100" dirty="0">
                          <a:effectLst/>
                        </a:rPr>
                        <a:t>, </a:t>
                      </a:r>
                      <a:r>
                        <a:rPr lang="cs-CZ" sz="1100" dirty="0" err="1">
                          <a:effectLst/>
                        </a:rPr>
                        <a:t>Azeitão</a:t>
                      </a:r>
                      <a:r>
                        <a:rPr lang="cs-CZ"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25804032"/>
                  </a:ext>
                </a:extLst>
              </a:tr>
            </a:tbl>
          </a:graphicData>
        </a:graphic>
      </p:graphicFrame>
      <p:graphicFrame>
        <p:nvGraphicFramePr>
          <p:cNvPr id="18" name="Tabulka 17">
            <a:extLst>
              <a:ext uri="{FF2B5EF4-FFF2-40B4-BE49-F238E27FC236}">
                <a16:creationId xmlns:a16="http://schemas.microsoft.com/office/drawing/2014/main" id="{5215C55A-8575-4626-AE10-30954D85EDFC}"/>
              </a:ext>
            </a:extLst>
          </p:cNvPr>
          <p:cNvGraphicFramePr>
            <a:graphicFrameLocks noGrp="1"/>
          </p:cNvGraphicFramePr>
          <p:nvPr>
            <p:extLst>
              <p:ext uri="{D42A27DB-BD31-4B8C-83A1-F6EECF244321}">
                <p14:modId xmlns:p14="http://schemas.microsoft.com/office/powerpoint/2010/main" val="2984027107"/>
              </p:ext>
            </p:extLst>
          </p:nvPr>
        </p:nvGraphicFramePr>
        <p:xfrm>
          <a:off x="844232" y="2866463"/>
          <a:ext cx="6889344" cy="670560"/>
        </p:xfrm>
        <a:graphic>
          <a:graphicData uri="http://schemas.openxmlformats.org/drawingml/2006/table">
            <a:tbl>
              <a:tblPr firstRow="1" firstCol="1" lastRow="1" lastCol="1" bandRow="1" bandCol="1">
                <a:tableStyleId>{5C22544A-7EE6-4342-B048-85BDC9FD1C3A}</a:tableStyleId>
              </a:tblPr>
              <a:tblGrid>
                <a:gridCol w="1207488">
                  <a:extLst>
                    <a:ext uri="{9D8B030D-6E8A-4147-A177-3AD203B41FA5}">
                      <a16:colId xmlns:a16="http://schemas.microsoft.com/office/drawing/2014/main" val="1096801227"/>
                    </a:ext>
                  </a:extLst>
                </a:gridCol>
                <a:gridCol w="5681856">
                  <a:extLst>
                    <a:ext uri="{9D8B030D-6E8A-4147-A177-3AD203B41FA5}">
                      <a16:colId xmlns:a16="http://schemas.microsoft.com/office/drawing/2014/main" val="3549115445"/>
                    </a:ext>
                  </a:extLst>
                </a:gridCol>
              </a:tblGrid>
              <a:tr h="634069">
                <a:tc>
                  <a:txBody>
                    <a:bodyPr/>
                    <a:lstStyle/>
                    <a:p>
                      <a:pPr>
                        <a:spcAft>
                          <a:spcPts val="600"/>
                        </a:spcAft>
                      </a:pPr>
                      <a:r>
                        <a:rPr lang="cs-CZ" sz="1100" dirty="0">
                          <a:effectLst/>
                        </a:rPr>
                        <a:t>6) </a:t>
                      </a:r>
                      <a:r>
                        <a:rPr lang="cs-CZ" sz="1100" dirty="0" err="1">
                          <a:effectLst/>
                        </a:rPr>
                        <a:t>Distrito</a:t>
                      </a:r>
                      <a:r>
                        <a:rPr lang="cs-CZ" sz="1100" dirty="0">
                          <a:effectLst/>
                        </a:rPr>
                        <a:t> de </a:t>
                      </a:r>
                      <a:r>
                        <a:rPr lang="cs-CZ" sz="1100" dirty="0" err="1">
                          <a:effectLst/>
                        </a:rPr>
                        <a:t>Beja</a:t>
                      </a:r>
                      <a:endParaRPr lang="cs-CZ"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6 </a:t>
                      </a:r>
                      <a:r>
                        <a:rPr lang="cs-CZ" sz="1100" dirty="0" err="1">
                          <a:effectLst/>
                        </a:rPr>
                        <a:t>topónimos</a:t>
                      </a:r>
                      <a:r>
                        <a:rPr lang="cs-CZ" sz="1100" dirty="0">
                          <a:effectLst/>
                        </a:rPr>
                        <a:t>:</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pt-BR" sz="1100" dirty="0">
                          <a:effectLst/>
                        </a:rPr>
                        <a:t>Algodor, Almodôvar, </a:t>
                      </a:r>
                      <a:r>
                        <a:rPr lang="cs-CZ" sz="1100" dirty="0" err="1">
                          <a:effectLst/>
                        </a:rPr>
                        <a:t>Almograve</a:t>
                      </a:r>
                      <a:r>
                        <a:rPr lang="cs-CZ" sz="1100" dirty="0">
                          <a:effectLst/>
                        </a:rPr>
                        <a:t>, </a:t>
                      </a:r>
                      <a:r>
                        <a:rPr lang="pt-BR" sz="1100" dirty="0">
                          <a:effectLst/>
                        </a:rPr>
                        <a:t>Atafona, Cuba,  </a:t>
                      </a:r>
                      <a:r>
                        <a:rPr lang="cs-CZ" sz="1100" dirty="0" err="1">
                          <a:effectLst/>
                        </a:rPr>
                        <a:t>Marrocos</a:t>
                      </a:r>
                      <a:endParaRPr lang="cs-CZ" sz="1000" dirty="0">
                        <a:effectLst/>
                      </a:endParaRPr>
                    </a:p>
                    <a:p>
                      <a:pPr algn="just">
                        <a:spcAft>
                          <a:spcPts val="600"/>
                        </a:spcAft>
                      </a:pPr>
                      <a:r>
                        <a:rPr lang="pt-PT"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6978781"/>
                  </a:ext>
                </a:extLst>
              </a:tr>
            </a:tbl>
          </a:graphicData>
        </a:graphic>
      </p:graphicFrame>
      <p:graphicFrame>
        <p:nvGraphicFramePr>
          <p:cNvPr id="19" name="Tabulka 18">
            <a:extLst>
              <a:ext uri="{FF2B5EF4-FFF2-40B4-BE49-F238E27FC236}">
                <a16:creationId xmlns:a16="http://schemas.microsoft.com/office/drawing/2014/main" id="{A444AF5B-A131-4F2F-A387-0883DC36B488}"/>
              </a:ext>
            </a:extLst>
          </p:cNvPr>
          <p:cNvGraphicFramePr>
            <a:graphicFrameLocks noGrp="1"/>
          </p:cNvGraphicFramePr>
          <p:nvPr>
            <p:extLst>
              <p:ext uri="{D42A27DB-BD31-4B8C-83A1-F6EECF244321}">
                <p14:modId xmlns:p14="http://schemas.microsoft.com/office/powerpoint/2010/main" val="2754443639"/>
              </p:ext>
            </p:extLst>
          </p:nvPr>
        </p:nvGraphicFramePr>
        <p:xfrm>
          <a:off x="844232" y="3791716"/>
          <a:ext cx="6824112" cy="1437484"/>
        </p:xfrm>
        <a:graphic>
          <a:graphicData uri="http://schemas.openxmlformats.org/drawingml/2006/table">
            <a:tbl>
              <a:tblPr firstRow="1" firstCol="1" lastRow="1" lastCol="1" bandRow="1" bandCol="1">
                <a:tableStyleId>{5C22544A-7EE6-4342-B048-85BDC9FD1C3A}</a:tableStyleId>
              </a:tblPr>
              <a:tblGrid>
                <a:gridCol w="1567528">
                  <a:extLst>
                    <a:ext uri="{9D8B030D-6E8A-4147-A177-3AD203B41FA5}">
                      <a16:colId xmlns:a16="http://schemas.microsoft.com/office/drawing/2014/main" val="1627069072"/>
                    </a:ext>
                  </a:extLst>
                </a:gridCol>
                <a:gridCol w="5256584">
                  <a:extLst>
                    <a:ext uri="{9D8B030D-6E8A-4147-A177-3AD203B41FA5}">
                      <a16:colId xmlns:a16="http://schemas.microsoft.com/office/drawing/2014/main" val="1495615550"/>
                    </a:ext>
                  </a:extLst>
                </a:gridCol>
              </a:tblGrid>
              <a:tr h="718742">
                <a:tc>
                  <a:txBody>
                    <a:bodyPr/>
                    <a:lstStyle/>
                    <a:p>
                      <a:pPr algn="just">
                        <a:spcAft>
                          <a:spcPts val="0"/>
                        </a:spcAft>
                      </a:pPr>
                      <a:r>
                        <a:rPr lang="cs-CZ" sz="1100">
                          <a:effectLst/>
                        </a:rPr>
                        <a:t>7)Distrito de Castelo Branco</a:t>
                      </a:r>
                      <a:endParaRPr lang="cs-CZ" sz="1000">
                        <a:effectLst/>
                      </a:endParaRPr>
                    </a:p>
                    <a:p>
                      <a:pPr algn="just">
                        <a:spcAft>
                          <a:spcPts val="0"/>
                        </a:spcAft>
                      </a:pPr>
                      <a:r>
                        <a:rPr lang="pt-BR" sz="1100">
                          <a:effectLst/>
                        </a:rPr>
                        <a:t> </a:t>
                      </a:r>
                      <a:endParaRPr lang="cs-CZ" sz="1000">
                        <a:effectLst/>
                      </a:endParaRPr>
                    </a:p>
                    <a:p>
                      <a:pPr>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a:effectLst/>
                        </a:rPr>
                        <a:t>5 topónimos:</a:t>
                      </a:r>
                      <a:endParaRPr lang="cs-CZ" sz="1000">
                        <a:effectLst/>
                      </a:endParaRPr>
                    </a:p>
                    <a:p>
                      <a:pPr marL="800100" algn="just">
                        <a:spcAft>
                          <a:spcPts val="0"/>
                        </a:spcAft>
                      </a:pPr>
                      <a:r>
                        <a:rPr lang="cs-CZ" sz="1100">
                          <a:effectLst/>
                        </a:rPr>
                        <a:t> </a:t>
                      </a:r>
                      <a:endParaRPr lang="cs-CZ" sz="1000">
                        <a:effectLst/>
                      </a:endParaRPr>
                    </a:p>
                    <a:p>
                      <a:pPr algn="just">
                        <a:spcAft>
                          <a:spcPts val="0"/>
                        </a:spcAft>
                      </a:pPr>
                      <a:r>
                        <a:rPr lang="cs-CZ" sz="1100">
                          <a:effectLst/>
                        </a:rPr>
                        <a:t>Alcains, Alcamim, Algar, Isna, Meimão </a:t>
                      </a:r>
                      <a:endParaRPr lang="cs-CZ" sz="1000">
                        <a:effectLst/>
                      </a:endParaRPr>
                    </a:p>
                    <a:p>
                      <a:pPr algn="just">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69353182"/>
                  </a:ext>
                </a:extLst>
              </a:tr>
              <a:tr h="718742">
                <a:tc>
                  <a:txBody>
                    <a:bodyPr/>
                    <a:lstStyle/>
                    <a:p>
                      <a:pPr algn="just">
                        <a:spcAft>
                          <a:spcPts val="0"/>
                        </a:spcAft>
                      </a:pPr>
                      <a:r>
                        <a:rPr lang="cs-CZ" sz="1100">
                          <a:effectLst/>
                        </a:rPr>
                        <a:t>8) Distrito de Leiria</a:t>
                      </a:r>
                      <a:endParaRPr lang="cs-CZ" sz="1000">
                        <a:effectLst/>
                      </a:endParaRPr>
                    </a:p>
                    <a:p>
                      <a:pPr>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5 </a:t>
                      </a:r>
                      <a:r>
                        <a:rPr lang="cs-CZ" sz="1100" dirty="0" err="1">
                          <a:effectLst/>
                        </a:rPr>
                        <a:t>topónimos</a:t>
                      </a:r>
                      <a:r>
                        <a:rPr lang="cs-CZ" sz="1100" dirty="0">
                          <a:effectLst/>
                        </a:rPr>
                        <a:t>: </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cs-CZ" sz="1100" dirty="0" err="1">
                          <a:effectLst/>
                        </a:rPr>
                        <a:t>Alfeizerão</a:t>
                      </a:r>
                      <a:r>
                        <a:rPr lang="cs-CZ" sz="1100" dirty="0">
                          <a:effectLst/>
                        </a:rPr>
                        <a:t>, </a:t>
                      </a:r>
                      <a:r>
                        <a:rPr lang="cs-CZ" sz="1100" dirty="0" err="1">
                          <a:effectLst/>
                        </a:rPr>
                        <a:t>Alqueidão</a:t>
                      </a:r>
                      <a:r>
                        <a:rPr lang="cs-CZ" sz="1100" dirty="0">
                          <a:effectLst/>
                        </a:rPr>
                        <a:t>, </a:t>
                      </a:r>
                      <a:r>
                        <a:rPr lang="cs-CZ" sz="1100" dirty="0" err="1">
                          <a:effectLst/>
                        </a:rPr>
                        <a:t>Alvaiázere</a:t>
                      </a:r>
                      <a:r>
                        <a:rPr lang="cs-CZ" sz="1100" dirty="0">
                          <a:effectLst/>
                        </a:rPr>
                        <a:t>, </a:t>
                      </a:r>
                      <a:r>
                        <a:rPr lang="cs-CZ" sz="1100" dirty="0" err="1">
                          <a:effectLst/>
                        </a:rPr>
                        <a:t>Alvorge</a:t>
                      </a:r>
                      <a:r>
                        <a:rPr lang="cs-CZ" sz="1100" dirty="0">
                          <a:effectLst/>
                        </a:rPr>
                        <a:t>,  </a:t>
                      </a:r>
                      <a:r>
                        <a:rPr lang="cs-CZ" sz="1100" dirty="0" err="1">
                          <a:effectLst/>
                        </a:rPr>
                        <a:t>Azoia</a:t>
                      </a:r>
                      <a:r>
                        <a:rPr lang="cs-CZ" sz="1100" dirty="0">
                          <a:effectLst/>
                        </a:rPr>
                        <a:t> </a:t>
                      </a:r>
                      <a:endParaRPr lang="cs-CZ" sz="1000" dirty="0">
                        <a:effectLst/>
                      </a:endParaRPr>
                    </a:p>
                    <a:p>
                      <a:pPr algn="just">
                        <a:spcAft>
                          <a:spcPts val="600"/>
                        </a:spcAft>
                      </a:pPr>
                      <a:r>
                        <a:rPr lang="pt-PT"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19856857"/>
                  </a:ext>
                </a:extLst>
              </a:tr>
            </a:tbl>
          </a:graphicData>
        </a:graphic>
      </p:graphicFrame>
      <p:graphicFrame>
        <p:nvGraphicFramePr>
          <p:cNvPr id="20" name="Tabulka 19">
            <a:extLst>
              <a:ext uri="{FF2B5EF4-FFF2-40B4-BE49-F238E27FC236}">
                <a16:creationId xmlns:a16="http://schemas.microsoft.com/office/drawing/2014/main" id="{4E74E9A5-6611-460F-B848-4383004C7D2C}"/>
              </a:ext>
            </a:extLst>
          </p:cNvPr>
          <p:cNvGraphicFramePr>
            <a:graphicFrameLocks noGrp="1"/>
          </p:cNvGraphicFramePr>
          <p:nvPr>
            <p:extLst>
              <p:ext uri="{D42A27DB-BD31-4B8C-83A1-F6EECF244321}">
                <p14:modId xmlns:p14="http://schemas.microsoft.com/office/powerpoint/2010/main" val="3441858129"/>
              </p:ext>
            </p:extLst>
          </p:nvPr>
        </p:nvGraphicFramePr>
        <p:xfrm>
          <a:off x="844232" y="5576254"/>
          <a:ext cx="6824112" cy="670560"/>
        </p:xfrm>
        <a:graphic>
          <a:graphicData uri="http://schemas.openxmlformats.org/drawingml/2006/table">
            <a:tbl>
              <a:tblPr firstRow="1" firstCol="1" lastRow="1" lastCol="1" bandRow="1" bandCol="1">
                <a:tableStyleId>{5C22544A-7EE6-4342-B048-85BDC9FD1C3A}</a:tableStyleId>
              </a:tblPr>
              <a:tblGrid>
                <a:gridCol w="2131239">
                  <a:extLst>
                    <a:ext uri="{9D8B030D-6E8A-4147-A177-3AD203B41FA5}">
                      <a16:colId xmlns:a16="http://schemas.microsoft.com/office/drawing/2014/main" val="4035608521"/>
                    </a:ext>
                  </a:extLst>
                </a:gridCol>
                <a:gridCol w="4692873">
                  <a:extLst>
                    <a:ext uri="{9D8B030D-6E8A-4147-A177-3AD203B41FA5}">
                      <a16:colId xmlns:a16="http://schemas.microsoft.com/office/drawing/2014/main" val="1855943622"/>
                    </a:ext>
                  </a:extLst>
                </a:gridCol>
              </a:tblGrid>
              <a:tr h="0">
                <a:tc>
                  <a:txBody>
                    <a:bodyPr/>
                    <a:lstStyle/>
                    <a:p>
                      <a:pPr algn="just">
                        <a:spcAft>
                          <a:spcPts val="0"/>
                        </a:spcAft>
                      </a:pPr>
                      <a:r>
                        <a:rPr lang="cs-CZ" sz="1100">
                          <a:effectLst/>
                        </a:rPr>
                        <a:t>9) Distrito de Évora</a:t>
                      </a:r>
                      <a:endParaRPr lang="cs-CZ" sz="1000">
                        <a:effectLst/>
                      </a:endParaRPr>
                    </a:p>
                    <a:p>
                      <a:pPr algn="just">
                        <a:spcAft>
                          <a:spcPts val="0"/>
                        </a:spcAft>
                      </a:pPr>
                      <a:r>
                        <a:rPr lang="pt-BR" sz="1100">
                          <a:effectLst/>
                        </a:rPr>
                        <a:t> </a:t>
                      </a:r>
                      <a:endParaRPr lang="cs-CZ" sz="1000">
                        <a:effectLst/>
                      </a:endParaRPr>
                    </a:p>
                    <a:p>
                      <a:pPr>
                        <a:spcAft>
                          <a:spcPts val="600"/>
                        </a:spcAft>
                      </a:pPr>
                      <a:r>
                        <a:rPr lang="pt-PT" sz="1100">
                          <a:effectLst/>
                        </a:rPr>
                        <a:t> </a:t>
                      </a:r>
                      <a:endParaRPr lang="cs-CZ"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100" dirty="0">
                          <a:effectLst/>
                        </a:rPr>
                        <a:t>5 </a:t>
                      </a:r>
                      <a:r>
                        <a:rPr lang="cs-CZ" sz="1100" dirty="0" err="1">
                          <a:effectLst/>
                        </a:rPr>
                        <a:t>topónimos</a:t>
                      </a:r>
                      <a:r>
                        <a:rPr lang="cs-CZ" sz="1100" dirty="0">
                          <a:effectLst/>
                        </a:rPr>
                        <a:t>: </a:t>
                      </a:r>
                      <a:endParaRPr lang="cs-CZ" sz="1000" dirty="0">
                        <a:effectLst/>
                      </a:endParaRPr>
                    </a:p>
                    <a:p>
                      <a:pPr marL="800100" algn="just">
                        <a:spcAft>
                          <a:spcPts val="0"/>
                        </a:spcAft>
                      </a:pPr>
                      <a:r>
                        <a:rPr lang="cs-CZ" sz="1100" dirty="0">
                          <a:effectLst/>
                        </a:rPr>
                        <a:t> </a:t>
                      </a:r>
                      <a:endParaRPr lang="cs-CZ" sz="1000" dirty="0">
                        <a:effectLst/>
                      </a:endParaRPr>
                    </a:p>
                    <a:p>
                      <a:pPr algn="just">
                        <a:spcAft>
                          <a:spcPts val="0"/>
                        </a:spcAft>
                      </a:pPr>
                      <a:r>
                        <a:rPr lang="cs-CZ" sz="1100" dirty="0" err="1">
                          <a:effectLst/>
                        </a:rPr>
                        <a:t>Alcalá</a:t>
                      </a:r>
                      <a:r>
                        <a:rPr lang="cs-CZ" sz="1100" dirty="0">
                          <a:effectLst/>
                        </a:rPr>
                        <a:t>, </a:t>
                      </a:r>
                      <a:r>
                        <a:rPr lang="cs-CZ" sz="1100" dirty="0" err="1">
                          <a:effectLst/>
                        </a:rPr>
                        <a:t>Alcárcova</a:t>
                      </a:r>
                      <a:r>
                        <a:rPr lang="cs-CZ" sz="1100" dirty="0">
                          <a:effectLst/>
                        </a:rPr>
                        <a:t>, </a:t>
                      </a:r>
                      <a:r>
                        <a:rPr lang="cs-CZ" sz="1100" dirty="0" err="1">
                          <a:effectLst/>
                        </a:rPr>
                        <a:t>Alcáçovas</a:t>
                      </a:r>
                      <a:r>
                        <a:rPr lang="cs-CZ" sz="1100" dirty="0">
                          <a:effectLst/>
                        </a:rPr>
                        <a:t>, </a:t>
                      </a:r>
                      <a:r>
                        <a:rPr lang="cs-CZ" sz="1100" dirty="0" err="1">
                          <a:effectLst/>
                        </a:rPr>
                        <a:t>Benalfange</a:t>
                      </a:r>
                      <a:r>
                        <a:rPr lang="cs-CZ" sz="1100" dirty="0">
                          <a:effectLst/>
                        </a:rPr>
                        <a:t>, </a:t>
                      </a:r>
                      <a:r>
                        <a:rPr lang="cs-CZ" sz="1100" dirty="0" err="1">
                          <a:effectLst/>
                        </a:rPr>
                        <a:t>Bencatel</a:t>
                      </a:r>
                      <a:endParaRPr lang="cs-CZ" sz="1000" dirty="0">
                        <a:effectLst/>
                      </a:endParaRPr>
                    </a:p>
                    <a:p>
                      <a:pPr algn="just">
                        <a:spcAft>
                          <a:spcPts val="600"/>
                        </a:spcAft>
                      </a:pPr>
                      <a:r>
                        <a:rPr lang="pt-PT" sz="1100" dirty="0">
                          <a:effectLst/>
                        </a:rPr>
                        <a:t> </a:t>
                      </a:r>
                      <a:endParaRPr lang="cs-CZ"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8637269"/>
                  </a:ext>
                </a:extLst>
              </a:tr>
            </a:tbl>
          </a:graphicData>
        </a:graphic>
      </p:graphicFrame>
      <p:sp>
        <p:nvSpPr>
          <p:cNvPr id="21" name="Rectangle 3">
            <a:extLst>
              <a:ext uri="{FF2B5EF4-FFF2-40B4-BE49-F238E27FC236}">
                <a16:creationId xmlns:a16="http://schemas.microsoft.com/office/drawing/2014/main" id="{67AAC718-C406-427E-878C-83555A1E121B}"/>
              </a:ext>
            </a:extLst>
          </p:cNvPr>
          <p:cNvSpPr>
            <a:spLocks noChangeArrowheads="1"/>
          </p:cNvSpPr>
          <p:nvPr/>
        </p:nvSpPr>
        <p:spPr bwMode="auto">
          <a:xfrm>
            <a:off x="1187624" y="61310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3380288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BAA4C-FAAB-4E4A-9A4E-AF632295EC3C}"/>
              </a:ext>
            </a:extLst>
          </p:cNvPr>
          <p:cNvSpPr>
            <a:spLocks noGrp="1"/>
          </p:cNvSpPr>
          <p:nvPr>
            <p:ph type="title"/>
          </p:nvPr>
        </p:nvSpPr>
        <p:spPr/>
        <p:txBody>
          <a:bodyPr/>
          <a:lstStyle/>
          <a:p>
            <a:r>
              <a:rPr lang="pt-PT" dirty="0"/>
              <a:t>Toponímia árabe</a:t>
            </a:r>
            <a:endParaRPr lang="cs-CZ" dirty="0"/>
          </a:p>
        </p:txBody>
      </p:sp>
      <p:graphicFrame>
        <p:nvGraphicFramePr>
          <p:cNvPr id="4" name="Zástupný obsah 3">
            <a:extLst>
              <a:ext uri="{FF2B5EF4-FFF2-40B4-BE49-F238E27FC236}">
                <a16:creationId xmlns:a16="http://schemas.microsoft.com/office/drawing/2014/main" id="{7DA4BDFB-3EAE-45E4-9A95-7A37E5FB8789}"/>
              </a:ext>
            </a:extLst>
          </p:cNvPr>
          <p:cNvGraphicFramePr>
            <a:graphicFrameLocks noGrp="1"/>
          </p:cNvGraphicFramePr>
          <p:nvPr>
            <p:ph idx="1"/>
            <p:extLst>
              <p:ext uri="{D42A27DB-BD31-4B8C-83A1-F6EECF244321}">
                <p14:modId xmlns:p14="http://schemas.microsoft.com/office/powerpoint/2010/main" val="3175287886"/>
              </p:ext>
            </p:extLst>
          </p:nvPr>
        </p:nvGraphicFramePr>
        <p:xfrm>
          <a:off x="1604336" y="1989331"/>
          <a:ext cx="5859931" cy="1706880"/>
        </p:xfrm>
        <a:graphic>
          <a:graphicData uri="http://schemas.openxmlformats.org/drawingml/2006/table">
            <a:tbl>
              <a:tblPr firstRow="1" firstCol="1" lastRow="1" lastCol="1" bandRow="1" bandCol="1">
                <a:tableStyleId>{5C22544A-7EE6-4342-B048-85BDC9FD1C3A}</a:tableStyleId>
              </a:tblPr>
              <a:tblGrid>
                <a:gridCol w="1847850">
                  <a:extLst>
                    <a:ext uri="{9D8B030D-6E8A-4147-A177-3AD203B41FA5}">
                      <a16:colId xmlns:a16="http://schemas.microsoft.com/office/drawing/2014/main" val="2781893663"/>
                    </a:ext>
                  </a:extLst>
                </a:gridCol>
                <a:gridCol w="132866">
                  <a:extLst>
                    <a:ext uri="{9D8B030D-6E8A-4147-A177-3AD203B41FA5}">
                      <a16:colId xmlns:a16="http://schemas.microsoft.com/office/drawing/2014/main" val="3749759459"/>
                    </a:ext>
                  </a:extLst>
                </a:gridCol>
                <a:gridCol w="3879215">
                  <a:extLst>
                    <a:ext uri="{9D8B030D-6E8A-4147-A177-3AD203B41FA5}">
                      <a16:colId xmlns:a16="http://schemas.microsoft.com/office/drawing/2014/main" val="2416476391"/>
                    </a:ext>
                  </a:extLst>
                </a:gridCol>
              </a:tblGrid>
              <a:tr h="0">
                <a:tc>
                  <a:txBody>
                    <a:bodyPr/>
                    <a:lstStyle/>
                    <a:p>
                      <a:pPr algn="just">
                        <a:spcAft>
                          <a:spcPts val="0"/>
                        </a:spcAft>
                      </a:pPr>
                      <a:r>
                        <a:rPr lang="cs-CZ" sz="1400" dirty="0">
                          <a:effectLst/>
                        </a:rPr>
                        <a:t>11) </a:t>
                      </a:r>
                      <a:r>
                        <a:rPr lang="cs-CZ" sz="1400" dirty="0" err="1">
                          <a:effectLst/>
                        </a:rPr>
                        <a:t>Distrito</a:t>
                      </a:r>
                      <a:r>
                        <a:rPr lang="cs-CZ" sz="1400" dirty="0">
                          <a:effectLst/>
                        </a:rPr>
                        <a:t> de </a:t>
                      </a:r>
                      <a:r>
                        <a:rPr lang="cs-CZ" sz="1400" dirty="0" err="1">
                          <a:effectLst/>
                        </a:rPr>
                        <a:t>Aveiro</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just">
                        <a:spcAft>
                          <a:spcPts val="0"/>
                        </a:spcAft>
                      </a:pPr>
                      <a:r>
                        <a:rPr lang="cs-CZ" sz="1400" dirty="0">
                          <a:effectLst/>
                        </a:rPr>
                        <a:t>3 </a:t>
                      </a:r>
                      <a:r>
                        <a:rPr lang="cs-CZ" sz="1400" dirty="0" err="1">
                          <a:effectLst/>
                        </a:rPr>
                        <a:t>topónimos</a:t>
                      </a:r>
                      <a:r>
                        <a:rPr lang="cs-CZ" sz="1400" dirty="0">
                          <a:effectLst/>
                        </a:rPr>
                        <a:t>:</a:t>
                      </a:r>
                      <a:endParaRPr lang="cs-CZ" sz="1100" dirty="0">
                        <a:effectLst/>
                      </a:endParaRPr>
                    </a:p>
                    <a:p>
                      <a:pPr marL="800100" algn="just">
                        <a:spcAft>
                          <a:spcPts val="0"/>
                        </a:spcAft>
                      </a:pPr>
                      <a:r>
                        <a:rPr lang="cs-CZ" sz="1400" dirty="0">
                          <a:effectLst/>
                        </a:rPr>
                        <a:t> </a:t>
                      </a:r>
                      <a:endParaRPr lang="cs-CZ" sz="1100" dirty="0">
                        <a:effectLst/>
                      </a:endParaRPr>
                    </a:p>
                    <a:p>
                      <a:pPr algn="just">
                        <a:spcAft>
                          <a:spcPts val="0"/>
                        </a:spcAft>
                      </a:pPr>
                      <a:r>
                        <a:rPr lang="cs-CZ" sz="1400" dirty="0" err="1">
                          <a:effectLst/>
                        </a:rPr>
                        <a:t>Almançor</a:t>
                      </a:r>
                      <a:r>
                        <a:rPr lang="cs-CZ" sz="1400" dirty="0">
                          <a:effectLst/>
                        </a:rPr>
                        <a:t>, </a:t>
                      </a:r>
                      <a:r>
                        <a:rPr lang="cs-CZ" sz="1400" dirty="0" err="1">
                          <a:effectLst/>
                        </a:rPr>
                        <a:t>Alquerubim</a:t>
                      </a:r>
                      <a:r>
                        <a:rPr lang="cs-CZ" sz="1400" dirty="0">
                          <a:effectLst/>
                        </a:rPr>
                        <a:t>, </a:t>
                      </a:r>
                      <a:r>
                        <a:rPr lang="cs-CZ" sz="1400" dirty="0" err="1">
                          <a:effectLst/>
                        </a:rPr>
                        <a:t>Mansores</a:t>
                      </a:r>
                      <a:r>
                        <a:rPr lang="cs-CZ" sz="1400" dirty="0">
                          <a:effectLst/>
                        </a:rPr>
                        <a:t> </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cs-CZ"/>
                    </a:p>
                  </a:txBody>
                  <a:tcPr/>
                </a:tc>
                <a:extLst>
                  <a:ext uri="{0D108BD9-81ED-4DB2-BD59-A6C34878D82A}">
                    <a16:rowId xmlns:a16="http://schemas.microsoft.com/office/drawing/2014/main" val="3381508286"/>
                  </a:ext>
                </a:extLst>
              </a:tr>
              <a:tr h="0">
                <a:tc gridSpan="2">
                  <a:txBody>
                    <a:bodyPr/>
                    <a:lstStyle/>
                    <a:p>
                      <a:pPr algn="just">
                        <a:spcAft>
                          <a:spcPts val="0"/>
                        </a:spcAft>
                      </a:pPr>
                      <a:r>
                        <a:rPr lang="cs-CZ" sz="1400" dirty="0">
                          <a:effectLst/>
                        </a:rPr>
                        <a:t>12) </a:t>
                      </a:r>
                      <a:r>
                        <a:rPr lang="cs-CZ" sz="1400" dirty="0" err="1">
                          <a:effectLst/>
                        </a:rPr>
                        <a:t>Distrito</a:t>
                      </a:r>
                      <a:r>
                        <a:rPr lang="cs-CZ" sz="1400" dirty="0">
                          <a:effectLst/>
                        </a:rPr>
                        <a:t> de </a:t>
                      </a:r>
                      <a:r>
                        <a:rPr lang="cs-CZ" sz="1400" dirty="0" err="1">
                          <a:effectLst/>
                        </a:rPr>
                        <a:t>Portalegre</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cs-CZ"/>
                    </a:p>
                  </a:txBody>
                  <a:tcPr/>
                </a:tc>
                <a:tc>
                  <a:txBody>
                    <a:bodyPr/>
                    <a:lstStyle/>
                    <a:p>
                      <a:pPr algn="just">
                        <a:spcAft>
                          <a:spcPts val="0"/>
                        </a:spcAft>
                      </a:pPr>
                      <a:r>
                        <a:rPr lang="cs-CZ" sz="1400" dirty="0">
                          <a:effectLst/>
                        </a:rPr>
                        <a:t>2 </a:t>
                      </a:r>
                      <a:r>
                        <a:rPr lang="cs-CZ" sz="1400" dirty="0" err="1">
                          <a:effectLst/>
                        </a:rPr>
                        <a:t>topónimos</a:t>
                      </a:r>
                      <a:r>
                        <a:rPr lang="cs-CZ" sz="1400" dirty="0">
                          <a:effectLst/>
                        </a:rPr>
                        <a:t>:</a:t>
                      </a:r>
                      <a:endParaRPr lang="cs-CZ" sz="1100" dirty="0">
                        <a:effectLst/>
                      </a:endParaRPr>
                    </a:p>
                    <a:p>
                      <a:pPr marL="800100" algn="just">
                        <a:spcAft>
                          <a:spcPts val="0"/>
                        </a:spcAft>
                      </a:pPr>
                      <a:r>
                        <a:rPr lang="cs-CZ" sz="1400" dirty="0">
                          <a:effectLst/>
                        </a:rPr>
                        <a:t> </a:t>
                      </a:r>
                      <a:endParaRPr lang="cs-CZ" sz="1100" dirty="0">
                        <a:effectLst/>
                      </a:endParaRPr>
                    </a:p>
                    <a:p>
                      <a:pPr algn="just">
                        <a:spcAft>
                          <a:spcPts val="0"/>
                        </a:spcAft>
                      </a:pPr>
                      <a:r>
                        <a:rPr lang="cs-CZ" sz="1400" dirty="0" err="1">
                          <a:effectLst/>
                        </a:rPr>
                        <a:t>Assumar</a:t>
                      </a:r>
                      <a:r>
                        <a:rPr lang="cs-CZ" sz="1400" dirty="0">
                          <a:effectLst/>
                        </a:rPr>
                        <a:t>, </a:t>
                      </a:r>
                      <a:r>
                        <a:rPr lang="cs-CZ" sz="1400" dirty="0" err="1">
                          <a:effectLst/>
                        </a:rPr>
                        <a:t>Mamede</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6219078"/>
                  </a:ext>
                </a:extLst>
              </a:tr>
            </a:tbl>
          </a:graphicData>
        </a:graphic>
      </p:graphicFrame>
      <p:graphicFrame>
        <p:nvGraphicFramePr>
          <p:cNvPr id="5" name="Tabulka 4">
            <a:extLst>
              <a:ext uri="{FF2B5EF4-FFF2-40B4-BE49-F238E27FC236}">
                <a16:creationId xmlns:a16="http://schemas.microsoft.com/office/drawing/2014/main" id="{D4B65BB2-00AC-4641-8DEA-41D9C69D51A6}"/>
              </a:ext>
            </a:extLst>
          </p:cNvPr>
          <p:cNvGraphicFramePr>
            <a:graphicFrameLocks noGrp="1"/>
          </p:cNvGraphicFramePr>
          <p:nvPr>
            <p:extLst>
              <p:ext uri="{D42A27DB-BD31-4B8C-83A1-F6EECF244321}">
                <p14:modId xmlns:p14="http://schemas.microsoft.com/office/powerpoint/2010/main" val="3480998843"/>
              </p:ext>
            </p:extLst>
          </p:nvPr>
        </p:nvGraphicFramePr>
        <p:xfrm>
          <a:off x="1547664" y="3527901"/>
          <a:ext cx="5973276" cy="853440"/>
        </p:xfrm>
        <a:graphic>
          <a:graphicData uri="http://schemas.openxmlformats.org/drawingml/2006/table">
            <a:tbl>
              <a:tblPr firstRow="1" firstCol="1" lastRow="1" lastCol="1" bandRow="1" bandCol="1">
                <a:tableStyleId>{5C22544A-7EE6-4342-B048-85BDC9FD1C3A}</a:tableStyleId>
              </a:tblPr>
              <a:tblGrid>
                <a:gridCol w="1921635">
                  <a:extLst>
                    <a:ext uri="{9D8B030D-6E8A-4147-A177-3AD203B41FA5}">
                      <a16:colId xmlns:a16="http://schemas.microsoft.com/office/drawing/2014/main" val="2690435222"/>
                    </a:ext>
                  </a:extLst>
                </a:gridCol>
                <a:gridCol w="4051641">
                  <a:extLst>
                    <a:ext uri="{9D8B030D-6E8A-4147-A177-3AD203B41FA5}">
                      <a16:colId xmlns:a16="http://schemas.microsoft.com/office/drawing/2014/main" val="3200652910"/>
                    </a:ext>
                  </a:extLst>
                </a:gridCol>
              </a:tblGrid>
              <a:tr h="0">
                <a:tc>
                  <a:txBody>
                    <a:bodyPr/>
                    <a:lstStyle/>
                    <a:p>
                      <a:pPr algn="just">
                        <a:spcAft>
                          <a:spcPts val="0"/>
                        </a:spcAft>
                      </a:pPr>
                      <a:r>
                        <a:rPr lang="cs-CZ" sz="1400" dirty="0">
                          <a:effectLst/>
                        </a:rPr>
                        <a:t>13) </a:t>
                      </a:r>
                      <a:r>
                        <a:rPr lang="cs-CZ" sz="1400" dirty="0" err="1">
                          <a:effectLst/>
                        </a:rPr>
                        <a:t>Distrito</a:t>
                      </a:r>
                      <a:r>
                        <a:rPr lang="cs-CZ" sz="1400" dirty="0">
                          <a:effectLst/>
                        </a:rPr>
                        <a:t> de </a:t>
                      </a:r>
                      <a:r>
                        <a:rPr lang="cs-CZ" sz="1400" dirty="0" err="1">
                          <a:effectLst/>
                        </a:rPr>
                        <a:t>Guarda</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pt-BR" sz="1400" dirty="0">
                          <a:effectLst/>
                        </a:rPr>
                        <a:t>2 topónimos:</a:t>
                      </a:r>
                      <a:endParaRPr lang="cs-CZ" sz="1100" dirty="0">
                        <a:effectLst/>
                      </a:endParaRPr>
                    </a:p>
                    <a:p>
                      <a:pPr marL="800100" algn="just">
                        <a:spcAft>
                          <a:spcPts val="0"/>
                        </a:spcAft>
                      </a:pPr>
                      <a:r>
                        <a:rPr lang="pt-BR" sz="1400" dirty="0">
                          <a:effectLst/>
                        </a:rPr>
                        <a:t> </a:t>
                      </a:r>
                      <a:endParaRPr lang="cs-CZ" sz="1100" dirty="0">
                        <a:effectLst/>
                      </a:endParaRPr>
                    </a:p>
                    <a:p>
                      <a:pPr algn="just">
                        <a:spcAft>
                          <a:spcPts val="0"/>
                        </a:spcAft>
                      </a:pPr>
                      <a:r>
                        <a:rPr lang="pt-BR" sz="1400" dirty="0">
                          <a:effectLst/>
                        </a:rPr>
                        <a:t>Almeida, Mur</a:t>
                      </a:r>
                      <a:r>
                        <a:rPr lang="cs-CZ" sz="1400" dirty="0" err="1">
                          <a:effectLst/>
                        </a:rPr>
                        <a:t>ça</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1387702"/>
                  </a:ext>
                </a:extLst>
              </a:tr>
            </a:tbl>
          </a:graphicData>
        </a:graphic>
      </p:graphicFrame>
      <p:graphicFrame>
        <p:nvGraphicFramePr>
          <p:cNvPr id="6" name="Tabulka 5">
            <a:extLst>
              <a:ext uri="{FF2B5EF4-FFF2-40B4-BE49-F238E27FC236}">
                <a16:creationId xmlns:a16="http://schemas.microsoft.com/office/drawing/2014/main" id="{7179AFDE-1EE2-496D-8186-E0C858AFAB26}"/>
              </a:ext>
            </a:extLst>
          </p:cNvPr>
          <p:cNvGraphicFramePr>
            <a:graphicFrameLocks noGrp="1"/>
          </p:cNvGraphicFramePr>
          <p:nvPr>
            <p:extLst>
              <p:ext uri="{D42A27DB-BD31-4B8C-83A1-F6EECF244321}">
                <p14:modId xmlns:p14="http://schemas.microsoft.com/office/powerpoint/2010/main" val="929141152"/>
              </p:ext>
            </p:extLst>
          </p:nvPr>
        </p:nvGraphicFramePr>
        <p:xfrm>
          <a:off x="1587123" y="4609271"/>
          <a:ext cx="5897880" cy="853440"/>
        </p:xfrm>
        <a:graphic>
          <a:graphicData uri="http://schemas.openxmlformats.org/drawingml/2006/table">
            <a:tbl>
              <a:tblPr firstRow="1" firstCol="1" lastRow="1" lastCol="1" bandRow="1" bandCol="1">
                <a:tableStyleId>{5C22544A-7EE6-4342-B048-85BDC9FD1C3A}</a:tableStyleId>
              </a:tblPr>
              <a:tblGrid>
                <a:gridCol w="1897380">
                  <a:extLst>
                    <a:ext uri="{9D8B030D-6E8A-4147-A177-3AD203B41FA5}">
                      <a16:colId xmlns:a16="http://schemas.microsoft.com/office/drawing/2014/main" val="3084864816"/>
                    </a:ext>
                  </a:extLst>
                </a:gridCol>
                <a:gridCol w="4000500">
                  <a:extLst>
                    <a:ext uri="{9D8B030D-6E8A-4147-A177-3AD203B41FA5}">
                      <a16:colId xmlns:a16="http://schemas.microsoft.com/office/drawing/2014/main" val="3863155210"/>
                    </a:ext>
                  </a:extLst>
                </a:gridCol>
              </a:tblGrid>
              <a:tr h="0">
                <a:tc>
                  <a:txBody>
                    <a:bodyPr/>
                    <a:lstStyle/>
                    <a:p>
                      <a:pPr algn="just">
                        <a:spcAft>
                          <a:spcPts val="0"/>
                        </a:spcAft>
                      </a:pPr>
                      <a:r>
                        <a:rPr lang="cs-CZ" sz="1400" dirty="0">
                          <a:effectLst/>
                        </a:rPr>
                        <a:t>14) </a:t>
                      </a:r>
                      <a:r>
                        <a:rPr lang="cs-CZ" sz="1400" dirty="0" err="1">
                          <a:effectLst/>
                        </a:rPr>
                        <a:t>Distrito</a:t>
                      </a:r>
                      <a:r>
                        <a:rPr lang="cs-CZ" sz="1400" dirty="0">
                          <a:effectLst/>
                        </a:rPr>
                        <a:t> de Coimbra</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pt-BR" sz="1400" dirty="0">
                          <a:effectLst/>
                        </a:rPr>
                        <a:t>2 topónimos:</a:t>
                      </a:r>
                      <a:endParaRPr lang="cs-CZ" sz="1100" dirty="0">
                        <a:effectLst/>
                      </a:endParaRPr>
                    </a:p>
                    <a:p>
                      <a:pPr marL="800100" algn="just">
                        <a:spcAft>
                          <a:spcPts val="0"/>
                        </a:spcAft>
                      </a:pPr>
                      <a:r>
                        <a:rPr lang="pt-BR" sz="1400" dirty="0">
                          <a:effectLst/>
                        </a:rPr>
                        <a:t> </a:t>
                      </a:r>
                      <a:endParaRPr lang="cs-CZ" sz="1100" dirty="0">
                        <a:effectLst/>
                      </a:endParaRPr>
                    </a:p>
                    <a:p>
                      <a:pPr algn="just">
                        <a:spcAft>
                          <a:spcPts val="0"/>
                        </a:spcAft>
                      </a:pPr>
                      <a:r>
                        <a:rPr lang="pt-BR" sz="1400" dirty="0">
                          <a:effectLst/>
                        </a:rPr>
                        <a:t>Alfafar, Almedina</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0689132"/>
                  </a:ext>
                </a:extLst>
              </a:tr>
            </a:tbl>
          </a:graphicData>
        </a:graphic>
      </p:graphicFrame>
      <p:graphicFrame>
        <p:nvGraphicFramePr>
          <p:cNvPr id="7" name="Tabulka 6">
            <a:extLst>
              <a:ext uri="{FF2B5EF4-FFF2-40B4-BE49-F238E27FC236}">
                <a16:creationId xmlns:a16="http://schemas.microsoft.com/office/drawing/2014/main" id="{3ED46225-09D9-4671-BEF6-C0524A70446E}"/>
              </a:ext>
            </a:extLst>
          </p:cNvPr>
          <p:cNvGraphicFramePr>
            <a:graphicFrameLocks noGrp="1"/>
          </p:cNvGraphicFramePr>
          <p:nvPr>
            <p:extLst>
              <p:ext uri="{D42A27DB-BD31-4B8C-83A1-F6EECF244321}">
                <p14:modId xmlns:p14="http://schemas.microsoft.com/office/powerpoint/2010/main" val="4144531610"/>
              </p:ext>
            </p:extLst>
          </p:nvPr>
        </p:nvGraphicFramePr>
        <p:xfrm>
          <a:off x="1587123" y="5517232"/>
          <a:ext cx="5897880" cy="1066800"/>
        </p:xfrm>
        <a:graphic>
          <a:graphicData uri="http://schemas.openxmlformats.org/drawingml/2006/table">
            <a:tbl>
              <a:tblPr firstRow="1" firstCol="1" lastRow="1" lastCol="1" bandRow="1" bandCol="1">
                <a:tableStyleId>{5C22544A-7EE6-4342-B048-85BDC9FD1C3A}</a:tableStyleId>
              </a:tblPr>
              <a:tblGrid>
                <a:gridCol w="1897380">
                  <a:extLst>
                    <a:ext uri="{9D8B030D-6E8A-4147-A177-3AD203B41FA5}">
                      <a16:colId xmlns:a16="http://schemas.microsoft.com/office/drawing/2014/main" val="1788643704"/>
                    </a:ext>
                  </a:extLst>
                </a:gridCol>
                <a:gridCol w="4000500">
                  <a:extLst>
                    <a:ext uri="{9D8B030D-6E8A-4147-A177-3AD203B41FA5}">
                      <a16:colId xmlns:a16="http://schemas.microsoft.com/office/drawing/2014/main" val="2050620860"/>
                    </a:ext>
                  </a:extLst>
                </a:gridCol>
              </a:tblGrid>
              <a:tr h="0">
                <a:tc>
                  <a:txBody>
                    <a:bodyPr/>
                    <a:lstStyle/>
                    <a:p>
                      <a:pPr algn="just">
                        <a:spcAft>
                          <a:spcPts val="0"/>
                        </a:spcAft>
                      </a:pPr>
                      <a:r>
                        <a:rPr lang="cs-CZ" sz="1400" dirty="0">
                          <a:effectLst/>
                        </a:rPr>
                        <a:t>15) </a:t>
                      </a:r>
                      <a:r>
                        <a:rPr lang="cs-CZ" sz="1400" dirty="0" err="1">
                          <a:effectLst/>
                        </a:rPr>
                        <a:t>Distrito</a:t>
                      </a:r>
                      <a:r>
                        <a:rPr lang="cs-CZ" sz="1400" dirty="0">
                          <a:effectLst/>
                        </a:rPr>
                        <a:t> de </a:t>
                      </a:r>
                      <a:r>
                        <a:rPr lang="cs-CZ" sz="1400" dirty="0" err="1">
                          <a:effectLst/>
                        </a:rPr>
                        <a:t>Bragança</a:t>
                      </a:r>
                      <a:endParaRPr lang="cs-CZ" sz="1100" dirty="0">
                        <a:effectLst/>
                      </a:endParaRPr>
                    </a:p>
                    <a:p>
                      <a:pPr algn="just">
                        <a:spcAft>
                          <a:spcPts val="0"/>
                        </a:spcAft>
                      </a:pPr>
                      <a:r>
                        <a:rPr lang="pt-BR" sz="1400" dirty="0">
                          <a:effectLst/>
                        </a:rPr>
                        <a:t> </a:t>
                      </a:r>
                      <a:endParaRPr lang="cs-CZ" sz="1100" dirty="0">
                        <a:effectLst/>
                      </a:endParaRPr>
                    </a:p>
                    <a:p>
                      <a:pPr algn="just">
                        <a:spcAft>
                          <a:spcPts val="0"/>
                        </a:spcAft>
                      </a:pPr>
                      <a:r>
                        <a:rPr lang="pt-BR" sz="1400" dirty="0">
                          <a:effectLst/>
                        </a:rPr>
                        <a:t> </a:t>
                      </a:r>
                      <a:endParaRPr lang="cs-CZ" sz="1100" dirty="0">
                        <a:effectLst/>
                      </a:endParaRPr>
                    </a:p>
                    <a:p>
                      <a:pPr>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pt-BR" sz="1400" dirty="0">
                          <a:effectLst/>
                        </a:rPr>
                        <a:t>1 topónimo:</a:t>
                      </a:r>
                      <a:endParaRPr lang="cs-CZ" sz="1100" dirty="0">
                        <a:effectLst/>
                      </a:endParaRPr>
                    </a:p>
                    <a:p>
                      <a:pPr marL="800100" algn="just">
                        <a:spcAft>
                          <a:spcPts val="0"/>
                        </a:spcAft>
                      </a:pPr>
                      <a:r>
                        <a:rPr lang="pt-BR" sz="1400" dirty="0">
                          <a:effectLst/>
                        </a:rPr>
                        <a:t> </a:t>
                      </a:r>
                      <a:endParaRPr lang="cs-CZ" sz="1100" dirty="0">
                        <a:effectLst/>
                      </a:endParaRPr>
                    </a:p>
                    <a:p>
                      <a:pPr algn="just">
                        <a:spcAft>
                          <a:spcPts val="0"/>
                        </a:spcAft>
                      </a:pPr>
                      <a:r>
                        <a:rPr lang="pt-BR" sz="1400" dirty="0">
                          <a:effectLst/>
                        </a:rPr>
                        <a:t>Soeima</a:t>
                      </a:r>
                      <a:endParaRPr lang="cs-CZ" sz="1100" dirty="0">
                        <a:effectLst/>
                      </a:endParaRPr>
                    </a:p>
                    <a:p>
                      <a:pPr algn="just">
                        <a:spcAft>
                          <a:spcPts val="600"/>
                        </a:spcAft>
                      </a:pPr>
                      <a:r>
                        <a:rPr lang="pt-PT" sz="1400" dirty="0">
                          <a:effectLst/>
                        </a:rPr>
                        <a:t> </a:t>
                      </a:r>
                      <a:endParaRPr lang="cs-CZ"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11741492"/>
                  </a:ext>
                </a:extLst>
              </a:tr>
            </a:tbl>
          </a:graphicData>
        </a:graphic>
      </p:graphicFrame>
      <p:sp>
        <p:nvSpPr>
          <p:cNvPr id="8" name="Rectangle 1">
            <a:extLst>
              <a:ext uri="{FF2B5EF4-FFF2-40B4-BE49-F238E27FC236}">
                <a16:creationId xmlns:a16="http://schemas.microsoft.com/office/drawing/2014/main" id="{C4C2BB7D-EAE1-4A69-A51C-8B5B49052AE5}"/>
              </a:ext>
            </a:extLst>
          </p:cNvPr>
          <p:cNvSpPr>
            <a:spLocks noChangeArrowheads="1"/>
          </p:cNvSpPr>
          <p:nvPr/>
        </p:nvSpPr>
        <p:spPr bwMode="auto">
          <a:xfrm>
            <a:off x="-35937" y="19893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991357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OUTOS ARABISMOS</a:t>
            </a:r>
            <a:endParaRPr lang="cs-CZ" dirty="0"/>
          </a:p>
        </p:txBody>
      </p:sp>
      <p:sp>
        <p:nvSpPr>
          <p:cNvPr id="3" name="Zástupný symbol pro obsah 2"/>
          <p:cNvSpPr>
            <a:spLocks noGrp="1"/>
          </p:cNvSpPr>
          <p:nvPr>
            <p:ph idx="1"/>
          </p:nvPr>
        </p:nvSpPr>
        <p:spPr/>
        <p:txBody>
          <a:bodyPr>
            <a:normAutofit fontScale="92500" lnSpcReduction="10000"/>
          </a:bodyPr>
          <a:lstStyle/>
          <a:p>
            <a:r>
              <a:rPr lang="pt-PT" dirty="0"/>
              <a:t>Oxalá – wa sha llah </a:t>
            </a:r>
            <a:r>
              <a:rPr lang="pt-PT" i="1" dirty="0"/>
              <a:t>Queira Deus</a:t>
            </a:r>
          </a:p>
          <a:p>
            <a:r>
              <a:rPr lang="pt-PT" dirty="0"/>
              <a:t>Termos técnicos, novos, culturais, instrumentos., etc...</a:t>
            </a:r>
          </a:p>
          <a:p>
            <a:pPr algn="just"/>
            <a:r>
              <a:rPr lang="pt-PT" dirty="0"/>
              <a:t>Muitas vezes é usado o termo </a:t>
            </a:r>
            <a:r>
              <a:rPr lang="pt-PT" b="1" dirty="0"/>
              <a:t>adstrato</a:t>
            </a:r>
            <a:r>
              <a:rPr lang="pt-PT" dirty="0"/>
              <a:t>  para designar este convívio pacífico linguístico: estrato românico e árabe influenciam-se mutuamente, </a:t>
            </a:r>
            <a:r>
              <a:rPr lang="pt-PT" b="1" dirty="0"/>
              <a:t>mas essa influência não se traduz em profundas transformações linguísticas que modifiquem o rumo de qualqer deles.</a:t>
            </a:r>
            <a:r>
              <a:rPr lang="pt-PT" dirty="0"/>
              <a:t>  Do domínio </a:t>
            </a:r>
            <a:r>
              <a:rPr lang="pt-PT" b="1" dirty="0"/>
              <a:t>árabe não resultou uma arabizaçao. </a:t>
            </a:r>
            <a:endParaRPr lang="cs-CZ" b="1" dirty="0"/>
          </a:p>
        </p:txBody>
      </p:sp>
    </p:spTree>
    <p:extLst>
      <p:ext uri="{BB962C8B-B14F-4D97-AF65-F5344CB8AC3E}">
        <p14:creationId xmlns:p14="http://schemas.microsoft.com/office/powerpoint/2010/main" val="3823703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84984-C52B-4993-9175-9829762FAB38}"/>
              </a:ext>
            </a:extLst>
          </p:cNvPr>
          <p:cNvSpPr>
            <a:spLocks noGrp="1"/>
          </p:cNvSpPr>
          <p:nvPr>
            <p:ph type="title"/>
          </p:nvPr>
        </p:nvSpPr>
        <p:spPr/>
        <p:txBody>
          <a:bodyPr/>
          <a:lstStyle/>
          <a:p>
            <a:r>
              <a:rPr lang="pt-PT" dirty="0"/>
              <a:t>Situação linguística</a:t>
            </a:r>
            <a:endParaRPr lang="cs-CZ" dirty="0"/>
          </a:p>
        </p:txBody>
      </p:sp>
      <p:sp>
        <p:nvSpPr>
          <p:cNvPr id="3" name="Zástupný obsah 2">
            <a:extLst>
              <a:ext uri="{FF2B5EF4-FFF2-40B4-BE49-F238E27FC236}">
                <a16:creationId xmlns:a16="http://schemas.microsoft.com/office/drawing/2014/main" id="{7B45D8BB-BDF3-4FCD-836A-887C56947FB2}"/>
              </a:ext>
            </a:extLst>
          </p:cNvPr>
          <p:cNvSpPr>
            <a:spLocks noGrp="1"/>
          </p:cNvSpPr>
          <p:nvPr>
            <p:ph idx="1"/>
          </p:nvPr>
        </p:nvSpPr>
        <p:spPr/>
        <p:txBody>
          <a:bodyPr>
            <a:normAutofit lnSpcReduction="10000"/>
          </a:bodyPr>
          <a:lstStyle/>
          <a:p>
            <a:r>
              <a:rPr lang="pt-PT" dirty="0"/>
              <a:t>Os moçárabes – no sul – falam o romance visigótico (influenciado pelo árabe)</a:t>
            </a:r>
          </a:p>
          <a:p>
            <a:r>
              <a:rPr lang="pt-PT" dirty="0"/>
              <a:t>Duas influências que o árabe exerce no romance visigótico: </a:t>
            </a:r>
          </a:p>
          <a:p>
            <a:pPr lvl="1"/>
            <a:r>
              <a:rPr lang="pt-PT" dirty="0"/>
              <a:t>1. enriquecimento lexical </a:t>
            </a:r>
          </a:p>
          <a:p>
            <a:pPr lvl="1"/>
            <a:r>
              <a:rPr lang="pt-PT" dirty="0"/>
              <a:t>2. falado apenas em ambientes familiares</a:t>
            </a:r>
          </a:p>
          <a:p>
            <a:r>
              <a:rPr lang="pt-PT" dirty="0"/>
              <a:t>O romance moçárabe vai-se </a:t>
            </a:r>
            <a:r>
              <a:rPr lang="pt-PT" dirty="0" err="1"/>
              <a:t>dialetalizando</a:t>
            </a:r>
            <a:r>
              <a:rPr lang="pt-PT" dirty="0"/>
              <a:t>, condenado a desaparecer com o avanço da reconquista cristã.</a:t>
            </a:r>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p:txBody>
      </p:sp>
    </p:spTree>
    <p:extLst>
      <p:ext uri="{BB962C8B-B14F-4D97-AF65-F5344CB8AC3E}">
        <p14:creationId xmlns:p14="http://schemas.microsoft.com/office/powerpoint/2010/main" val="1602314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Moaxás e hardjas</a:t>
            </a:r>
            <a:endParaRPr lang="cs-CZ" dirty="0"/>
          </a:p>
        </p:txBody>
      </p:sp>
      <p:sp>
        <p:nvSpPr>
          <p:cNvPr id="3" name="Zástupný symbol pro obsah 2"/>
          <p:cNvSpPr>
            <a:spLocks noGrp="1"/>
          </p:cNvSpPr>
          <p:nvPr>
            <p:ph idx="1"/>
          </p:nvPr>
        </p:nvSpPr>
        <p:spPr/>
        <p:txBody>
          <a:bodyPr/>
          <a:lstStyle/>
          <a:p>
            <a:r>
              <a:rPr lang="pt-PT" b="1" dirty="0"/>
              <a:t>Moaxás</a:t>
            </a:r>
            <a:r>
              <a:rPr lang="pt-PT" dirty="0"/>
              <a:t> - composições poéticas árabes </a:t>
            </a:r>
          </a:p>
          <a:p>
            <a:r>
              <a:rPr lang="pt-PT" b="1" dirty="0"/>
              <a:t>Hardjas</a:t>
            </a:r>
            <a:r>
              <a:rPr lang="pt-PT" dirty="0"/>
              <a:t> – os  últimos versos</a:t>
            </a:r>
          </a:p>
          <a:p>
            <a:pPr lvl="1"/>
            <a:r>
              <a:rPr lang="pt-PT" dirty="0"/>
              <a:t>Conservador: não ocorre síncope de L e N e a evolução dos grupos PL, CL, FL</a:t>
            </a:r>
          </a:p>
          <a:p>
            <a:pPr lvl="1"/>
            <a:r>
              <a:rPr lang="pt-PT" dirty="0"/>
              <a:t>Nem ocorre o aapgamente de F latino o u monotongação dos ditongos AI, AU</a:t>
            </a:r>
          </a:p>
          <a:p>
            <a:r>
              <a:rPr lang="pt-PT" b="1" dirty="0"/>
              <a:t>ROMANCE arcaizante</a:t>
            </a:r>
            <a:r>
              <a:rPr lang="pt-PT" dirty="0"/>
              <a:t>, marcado pela renovação lexical árabe</a:t>
            </a:r>
            <a:endParaRPr lang="cs-CZ" dirty="0"/>
          </a:p>
        </p:txBody>
      </p:sp>
    </p:spTree>
    <p:extLst>
      <p:ext uri="{BB962C8B-B14F-4D97-AF65-F5344CB8AC3E}">
        <p14:creationId xmlns:p14="http://schemas.microsoft.com/office/powerpoint/2010/main" val="799534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67" y="883359"/>
            <a:ext cx="7276381" cy="575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C1805788-E0EB-4823-A0A3-157D397D1DA9}"/>
              </a:ext>
            </a:extLst>
          </p:cNvPr>
          <p:cNvSpPr>
            <a:spLocks noGrp="1"/>
          </p:cNvSpPr>
          <p:nvPr>
            <p:ph type="title"/>
          </p:nvPr>
        </p:nvSpPr>
        <p:spPr>
          <a:xfrm>
            <a:off x="457200" y="274638"/>
            <a:ext cx="8291264" cy="346050"/>
          </a:xfrm>
        </p:spPr>
        <p:txBody>
          <a:bodyPr>
            <a:noAutofit/>
          </a:bodyPr>
          <a:lstStyle/>
          <a:p>
            <a:r>
              <a:rPr lang="pt-PT" sz="3200" dirty="0"/>
              <a:t>Norte – reinos (com fronteiras) - RECONQUISTA</a:t>
            </a:r>
            <a:endParaRPr lang="cs-CZ" sz="3200" dirty="0"/>
          </a:p>
        </p:txBody>
      </p:sp>
      <p:sp>
        <p:nvSpPr>
          <p:cNvPr id="4" name="Obdélník 3">
            <a:extLst>
              <a:ext uri="{FF2B5EF4-FFF2-40B4-BE49-F238E27FC236}">
                <a16:creationId xmlns:a16="http://schemas.microsoft.com/office/drawing/2014/main" id="{65006005-BB5F-4C8F-9324-49DC398B7E6F}"/>
              </a:ext>
            </a:extLst>
          </p:cNvPr>
          <p:cNvSpPr/>
          <p:nvPr/>
        </p:nvSpPr>
        <p:spPr>
          <a:xfrm>
            <a:off x="611560" y="1916832"/>
            <a:ext cx="1346448"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Galego português</a:t>
            </a:r>
            <a:endParaRPr lang="cs-CZ" sz="1200" dirty="0"/>
          </a:p>
        </p:txBody>
      </p:sp>
      <p:sp>
        <p:nvSpPr>
          <p:cNvPr id="6" name="Obdélník 5">
            <a:extLst>
              <a:ext uri="{FF2B5EF4-FFF2-40B4-BE49-F238E27FC236}">
                <a16:creationId xmlns:a16="http://schemas.microsoft.com/office/drawing/2014/main" id="{9E039EBF-431F-4D57-B71D-456E14417C7E}"/>
              </a:ext>
            </a:extLst>
          </p:cNvPr>
          <p:cNvSpPr/>
          <p:nvPr/>
        </p:nvSpPr>
        <p:spPr>
          <a:xfrm>
            <a:off x="2483768" y="1124744"/>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err="1"/>
              <a:t>Asturo-leonès</a:t>
            </a:r>
            <a:endParaRPr lang="cs-CZ" sz="1200" dirty="0"/>
          </a:p>
        </p:txBody>
      </p:sp>
      <p:sp>
        <p:nvSpPr>
          <p:cNvPr id="7" name="Obdélník 6">
            <a:extLst>
              <a:ext uri="{FF2B5EF4-FFF2-40B4-BE49-F238E27FC236}">
                <a16:creationId xmlns:a16="http://schemas.microsoft.com/office/drawing/2014/main" id="{6FC08E2C-116C-430F-BDA5-6C7CB99D3500}"/>
              </a:ext>
            </a:extLst>
          </p:cNvPr>
          <p:cNvSpPr/>
          <p:nvPr/>
        </p:nvSpPr>
        <p:spPr>
          <a:xfrm>
            <a:off x="3707904" y="2255168"/>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castelhano</a:t>
            </a:r>
            <a:endParaRPr lang="cs-CZ" sz="1200" dirty="0"/>
          </a:p>
        </p:txBody>
      </p:sp>
      <p:sp>
        <p:nvSpPr>
          <p:cNvPr id="9" name="Obdélník 8">
            <a:extLst>
              <a:ext uri="{FF2B5EF4-FFF2-40B4-BE49-F238E27FC236}">
                <a16:creationId xmlns:a16="http://schemas.microsoft.com/office/drawing/2014/main" id="{F6467FC9-5A1D-44A2-BB28-CC6FBA14F333}"/>
              </a:ext>
            </a:extLst>
          </p:cNvPr>
          <p:cNvSpPr/>
          <p:nvPr/>
        </p:nvSpPr>
        <p:spPr>
          <a:xfrm>
            <a:off x="4391980" y="1790565"/>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Navarro-aragonês</a:t>
            </a:r>
            <a:endParaRPr lang="cs-CZ" sz="1200" dirty="0"/>
          </a:p>
        </p:txBody>
      </p:sp>
      <p:sp>
        <p:nvSpPr>
          <p:cNvPr id="10" name="Obdélník 9">
            <a:extLst>
              <a:ext uri="{FF2B5EF4-FFF2-40B4-BE49-F238E27FC236}">
                <a16:creationId xmlns:a16="http://schemas.microsoft.com/office/drawing/2014/main" id="{F46A3A13-4E0E-41F0-9781-199B8925C823}"/>
              </a:ext>
            </a:extLst>
          </p:cNvPr>
          <p:cNvSpPr/>
          <p:nvPr/>
        </p:nvSpPr>
        <p:spPr>
          <a:xfrm>
            <a:off x="6171658" y="2150605"/>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Catalão</a:t>
            </a:r>
            <a:endParaRPr lang="cs-CZ" sz="1200" dirty="0"/>
          </a:p>
        </p:txBody>
      </p:sp>
      <p:sp>
        <p:nvSpPr>
          <p:cNvPr id="11" name="Obdélník 10">
            <a:extLst>
              <a:ext uri="{FF2B5EF4-FFF2-40B4-BE49-F238E27FC236}">
                <a16:creationId xmlns:a16="http://schemas.microsoft.com/office/drawing/2014/main" id="{4CC1E418-275E-4FC9-B4B1-31CC682A4875}"/>
              </a:ext>
            </a:extLst>
          </p:cNvPr>
          <p:cNvSpPr/>
          <p:nvPr/>
        </p:nvSpPr>
        <p:spPr>
          <a:xfrm>
            <a:off x="5940152" y="5866879"/>
            <a:ext cx="1220445" cy="107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Catalão</a:t>
            </a:r>
            <a:endParaRPr lang="cs-CZ" sz="1200" dirty="0"/>
          </a:p>
        </p:txBody>
      </p:sp>
      <p:sp>
        <p:nvSpPr>
          <p:cNvPr id="12" name="Obdélník 11">
            <a:extLst>
              <a:ext uri="{FF2B5EF4-FFF2-40B4-BE49-F238E27FC236}">
                <a16:creationId xmlns:a16="http://schemas.microsoft.com/office/drawing/2014/main" id="{FEC2204E-F08A-4141-8376-9083DACB73B3}"/>
              </a:ext>
            </a:extLst>
          </p:cNvPr>
          <p:cNvSpPr/>
          <p:nvPr/>
        </p:nvSpPr>
        <p:spPr>
          <a:xfrm>
            <a:off x="6092552" y="6019279"/>
            <a:ext cx="1220445" cy="107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200" dirty="0"/>
              <a:t>Catalão</a:t>
            </a:r>
            <a:endParaRPr lang="cs-CZ" sz="1200" dirty="0"/>
          </a:p>
        </p:txBody>
      </p:sp>
    </p:spTree>
    <p:extLst>
      <p:ext uri="{BB962C8B-B14F-4D97-AF65-F5344CB8AC3E}">
        <p14:creationId xmlns:p14="http://schemas.microsoft.com/office/powerpoint/2010/main" val="149113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6324B9-3B91-4A86-B1C0-4D0B3DAB5E06}"/>
              </a:ext>
            </a:extLst>
          </p:cNvPr>
          <p:cNvSpPr>
            <a:spLocks noGrp="1"/>
          </p:cNvSpPr>
          <p:nvPr>
            <p:ph type="title"/>
          </p:nvPr>
        </p:nvSpPr>
        <p:spPr/>
        <p:txBody>
          <a:bodyPr/>
          <a:lstStyle/>
          <a:p>
            <a:r>
              <a:rPr lang="pt-PT" dirty="0"/>
              <a:t>Causas externas - psicológicas</a:t>
            </a:r>
            <a:endParaRPr lang="cs-CZ" dirty="0"/>
          </a:p>
        </p:txBody>
      </p:sp>
      <p:sp>
        <p:nvSpPr>
          <p:cNvPr id="3" name="Zástupný obsah 2">
            <a:extLst>
              <a:ext uri="{FF2B5EF4-FFF2-40B4-BE49-F238E27FC236}">
                <a16:creationId xmlns:a16="http://schemas.microsoft.com/office/drawing/2014/main" id="{DA9AAAE2-C683-434B-860F-FF8D61384E25}"/>
              </a:ext>
            </a:extLst>
          </p:cNvPr>
          <p:cNvSpPr>
            <a:spLocks noGrp="1"/>
          </p:cNvSpPr>
          <p:nvPr>
            <p:ph idx="1"/>
          </p:nvPr>
        </p:nvSpPr>
        <p:spPr/>
        <p:txBody>
          <a:bodyPr>
            <a:normAutofit lnSpcReduction="10000"/>
          </a:bodyPr>
          <a:lstStyle/>
          <a:p>
            <a:pPr algn="just"/>
            <a:r>
              <a:rPr lang="pt-PT" dirty="0"/>
              <a:t>Uma mudança pode ser originada por um indivíduo quando este começa a usar, ativamente, uma forma não habitual. </a:t>
            </a:r>
          </a:p>
          <a:p>
            <a:pPr algn="just"/>
            <a:r>
              <a:rPr lang="pt-PT" dirty="0"/>
              <a:t>Sobretudo na morfologia – uma pessoa pode começar a usar uma forma regular – com base em analogia com outras formas:  assim </a:t>
            </a:r>
            <a:r>
              <a:rPr lang="pt-PT" b="1" dirty="0"/>
              <a:t>fiz – </a:t>
            </a:r>
            <a:r>
              <a:rPr lang="pt-PT" b="1" dirty="0" err="1"/>
              <a:t>fezeste</a:t>
            </a:r>
            <a:r>
              <a:rPr lang="pt-PT" b="1" dirty="0"/>
              <a:t> – fez- </a:t>
            </a:r>
            <a:r>
              <a:rPr lang="pt-PT" b="1" dirty="0" err="1"/>
              <a:t>fezemos</a:t>
            </a:r>
            <a:r>
              <a:rPr lang="pt-PT" b="1" dirty="0"/>
              <a:t> – </a:t>
            </a:r>
            <a:r>
              <a:rPr lang="pt-PT" b="1" dirty="0" err="1"/>
              <a:t>fezestes</a:t>
            </a:r>
            <a:r>
              <a:rPr lang="pt-PT" b="1" dirty="0"/>
              <a:t> – </a:t>
            </a:r>
            <a:r>
              <a:rPr lang="pt-PT" b="1" dirty="0" err="1"/>
              <a:t>fezeram</a:t>
            </a:r>
            <a:r>
              <a:rPr lang="pt-PT" dirty="0"/>
              <a:t> - mudou para </a:t>
            </a:r>
            <a:r>
              <a:rPr lang="pt-PT" b="1" dirty="0"/>
              <a:t>fiz – fizeste</a:t>
            </a:r>
            <a:r>
              <a:rPr lang="pt-PT" dirty="0"/>
              <a:t> – fez – </a:t>
            </a:r>
            <a:r>
              <a:rPr lang="pt-PT" b="1" dirty="0"/>
              <a:t>fizemos – fizestes – fizeram.</a:t>
            </a:r>
          </a:p>
          <a:p>
            <a:endParaRPr lang="cs-CZ" dirty="0"/>
          </a:p>
        </p:txBody>
      </p:sp>
    </p:spTree>
    <p:extLst>
      <p:ext uri="{BB962C8B-B14F-4D97-AF65-F5344CB8AC3E}">
        <p14:creationId xmlns:p14="http://schemas.microsoft.com/office/powerpoint/2010/main" val="1497052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1573FA9-B3F9-4B26-9921-C8A33FEBFC87}"/>
              </a:ext>
            </a:extLst>
          </p:cNvPr>
          <p:cNvSpPr/>
          <p:nvPr/>
        </p:nvSpPr>
        <p:spPr>
          <a:xfrm>
            <a:off x="323528" y="620688"/>
            <a:ext cx="8208912" cy="646331"/>
          </a:xfrm>
          <a:prstGeom prst="rect">
            <a:avLst/>
          </a:prstGeom>
        </p:spPr>
        <p:txBody>
          <a:bodyPr wrap="square">
            <a:spAutoFit/>
          </a:bodyPr>
          <a:lstStyle/>
          <a:p>
            <a:r>
              <a:rPr lang="cs-CZ" dirty="0"/>
              <a:t>https://pt.wikipedia.org/wiki/</a:t>
            </a:r>
            <a:r>
              <a:rPr lang="cs-CZ" dirty="0" err="1"/>
              <a:t>Dialeto_árabe_andalusino</a:t>
            </a:r>
            <a:r>
              <a:rPr lang="cs-CZ" dirty="0"/>
              <a:t>#/media/</a:t>
            </a:r>
            <a:r>
              <a:rPr lang="cs-CZ" dirty="0" err="1"/>
              <a:t>Ficheiro:Linguistic_map_Southwestern_Europe-en.gif</a:t>
            </a:r>
            <a:endParaRPr lang="cs-CZ" dirty="0"/>
          </a:p>
        </p:txBody>
      </p:sp>
      <p:pic>
        <p:nvPicPr>
          <p:cNvPr id="4" name="Obrázek 3" descr="Obsah obrázku text, mapa&#10;&#10;Popis byl vytvořen automaticky">
            <a:extLst>
              <a:ext uri="{FF2B5EF4-FFF2-40B4-BE49-F238E27FC236}">
                <a16:creationId xmlns:a16="http://schemas.microsoft.com/office/drawing/2014/main" id="{2CD1B135-2168-48F6-9D2E-BA8E64A7C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72007"/>
            <a:ext cx="6358855" cy="4733639"/>
          </a:xfrm>
          <a:prstGeom prst="rect">
            <a:avLst/>
          </a:prstGeom>
        </p:spPr>
      </p:pic>
    </p:spTree>
    <p:extLst>
      <p:ext uri="{BB962C8B-B14F-4D97-AF65-F5344CB8AC3E}">
        <p14:creationId xmlns:p14="http://schemas.microsoft.com/office/powerpoint/2010/main" val="2400756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dirty="0"/>
              <a:t>Diversificação linguística </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24044"/>
            <a:ext cx="8229600" cy="2878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297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1E4D9-093D-4AC4-8D14-0E7C4D721F8F}"/>
              </a:ext>
            </a:extLst>
          </p:cNvPr>
          <p:cNvSpPr>
            <a:spLocks noGrp="1"/>
          </p:cNvSpPr>
          <p:nvPr>
            <p:ph type="title"/>
          </p:nvPr>
        </p:nvSpPr>
        <p:spPr/>
        <p:txBody>
          <a:bodyPr>
            <a:normAutofit fontScale="90000"/>
          </a:bodyPr>
          <a:lstStyle/>
          <a:p>
            <a:r>
              <a:rPr lang="pt-PT" dirty="0"/>
              <a:t>Caracterização do falar românico na Galiza</a:t>
            </a:r>
            <a:endParaRPr lang="cs-CZ" dirty="0"/>
          </a:p>
        </p:txBody>
      </p:sp>
      <p:sp>
        <p:nvSpPr>
          <p:cNvPr id="3" name="Zástupný obsah 2">
            <a:extLst>
              <a:ext uri="{FF2B5EF4-FFF2-40B4-BE49-F238E27FC236}">
                <a16:creationId xmlns:a16="http://schemas.microsoft.com/office/drawing/2014/main" id="{E9FEE11C-35EC-4791-BEB5-2C6F1BA5E114}"/>
              </a:ext>
            </a:extLst>
          </p:cNvPr>
          <p:cNvSpPr>
            <a:spLocks noGrp="1"/>
          </p:cNvSpPr>
          <p:nvPr>
            <p:ph idx="1"/>
          </p:nvPr>
        </p:nvSpPr>
        <p:spPr/>
        <p:txBody>
          <a:bodyPr>
            <a:normAutofit fontScale="77500" lnSpcReduction="20000"/>
          </a:bodyPr>
          <a:lstStyle/>
          <a:p>
            <a:r>
              <a:rPr lang="pt-PT" dirty="0"/>
              <a:t>Por volta de 1000 d.C. já tinha os seus contornos peculiares</a:t>
            </a:r>
          </a:p>
          <a:p>
            <a:r>
              <a:rPr lang="pt-PT" dirty="0"/>
              <a:t>Léxico: termos pré-latinos, termos germânicos latinizados (sobretudo suevos)</a:t>
            </a:r>
          </a:p>
          <a:p>
            <a:r>
              <a:rPr lang="pt-PT" dirty="0"/>
              <a:t>Posição periférica no Império Romano, as inovações linguísticas não chegaram a realizar-se ou realizaram-se mais tarde</a:t>
            </a:r>
          </a:p>
          <a:p>
            <a:endParaRPr lang="pt-PT" dirty="0"/>
          </a:p>
          <a:p>
            <a:pPr lvl="1"/>
            <a:r>
              <a:rPr lang="pt-PT" dirty="0"/>
              <a:t>Antes do século X já tinha duas características próprias: PL, CL, FL – </a:t>
            </a:r>
            <a:r>
              <a:rPr lang="pt-PT" dirty="0" err="1"/>
              <a:t>ch</a:t>
            </a:r>
            <a:r>
              <a:rPr lang="pt-PT" dirty="0"/>
              <a:t> *</a:t>
            </a:r>
            <a:r>
              <a:rPr lang="cs-CZ" dirty="0"/>
              <a:t>/</a:t>
            </a:r>
            <a:r>
              <a:rPr lang="cs-CZ" dirty="0" err="1"/>
              <a:t>pronunciado</a:t>
            </a:r>
            <a:r>
              <a:rPr lang="cs-CZ" dirty="0"/>
              <a:t> </a:t>
            </a:r>
            <a:r>
              <a:rPr lang="cs-CZ" dirty="0" err="1"/>
              <a:t>com</a:t>
            </a:r>
            <a:r>
              <a:rPr lang="cs-CZ" dirty="0"/>
              <a:t> </a:t>
            </a:r>
            <a:r>
              <a:rPr lang="cs-CZ" dirty="0" err="1"/>
              <a:t>tš</a:t>
            </a:r>
            <a:r>
              <a:rPr lang="cs-CZ" dirty="0"/>
              <a:t>/</a:t>
            </a:r>
            <a:r>
              <a:rPr lang="pt-PT" dirty="0"/>
              <a:t> aconteceu durante a invasão germânica </a:t>
            </a:r>
            <a:endParaRPr lang="cs-CZ" dirty="0"/>
          </a:p>
          <a:p>
            <a:pPr lvl="1"/>
            <a:r>
              <a:rPr lang="pt-PT" dirty="0" err="1"/>
              <a:t>Nasalisação</a:t>
            </a:r>
            <a:r>
              <a:rPr lang="pt-PT" dirty="0"/>
              <a:t> das vogais que precediam à n intervocálica</a:t>
            </a:r>
          </a:p>
          <a:p>
            <a:pPr lvl="1"/>
            <a:r>
              <a:rPr lang="pt-PT" dirty="0"/>
              <a:t>-L- e –N- intervocálicas desapareceram (evolução ao longo do domínio árabe)</a:t>
            </a:r>
          </a:p>
          <a:p>
            <a:endParaRPr lang="cs-CZ" dirty="0"/>
          </a:p>
        </p:txBody>
      </p:sp>
    </p:spTree>
    <p:extLst>
      <p:ext uri="{BB962C8B-B14F-4D97-AF65-F5344CB8AC3E}">
        <p14:creationId xmlns:p14="http://schemas.microsoft.com/office/powerpoint/2010/main" val="371232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B2998D3-6FFE-41C6-9348-EDFA48E3F4E0}"/>
              </a:ext>
            </a:extLst>
          </p:cNvPr>
          <p:cNvGraphicFramePr/>
          <p:nvPr>
            <p:extLst>
              <p:ext uri="{D42A27DB-BD31-4B8C-83A1-F6EECF244321}">
                <p14:modId xmlns:p14="http://schemas.microsoft.com/office/powerpoint/2010/main" val="1342984507"/>
              </p:ext>
            </p:extLst>
          </p:nvPr>
        </p:nvGraphicFramePr>
        <p:xfrm>
          <a:off x="2267744" y="1844824"/>
          <a:ext cx="446449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5B322F28-27E0-4334-AF23-3A7A62C72FDF}"/>
              </a:ext>
            </a:extLst>
          </p:cNvPr>
          <p:cNvSpPr>
            <a:spLocks noGrp="1"/>
          </p:cNvSpPr>
          <p:nvPr>
            <p:ph type="title"/>
          </p:nvPr>
        </p:nvSpPr>
        <p:spPr/>
        <p:txBody>
          <a:bodyPr>
            <a:normAutofit fontScale="90000"/>
          </a:bodyPr>
          <a:lstStyle/>
          <a:p>
            <a:r>
              <a:rPr lang="pt-PT" dirty="0"/>
              <a:t>Causas externas – influência de outras línguas</a:t>
            </a:r>
            <a:endParaRPr lang="cs-CZ" dirty="0"/>
          </a:p>
        </p:txBody>
      </p:sp>
      <p:sp>
        <p:nvSpPr>
          <p:cNvPr id="5" name="Obdélník 4">
            <a:extLst>
              <a:ext uri="{FF2B5EF4-FFF2-40B4-BE49-F238E27FC236}">
                <a16:creationId xmlns:a16="http://schemas.microsoft.com/office/drawing/2014/main" id="{26E966E8-2707-40A3-9ACD-1E42208D544A}"/>
              </a:ext>
            </a:extLst>
          </p:cNvPr>
          <p:cNvSpPr/>
          <p:nvPr/>
        </p:nvSpPr>
        <p:spPr>
          <a:xfrm>
            <a:off x="246446" y="1429903"/>
            <a:ext cx="1914948" cy="4801314"/>
          </a:xfrm>
          <a:prstGeom prst="rect">
            <a:avLst/>
          </a:prstGeom>
        </p:spPr>
        <p:txBody>
          <a:bodyPr wrap="square">
            <a:spAutoFit/>
          </a:bodyPr>
          <a:lstStyle/>
          <a:p>
            <a:pPr algn="just"/>
            <a:r>
              <a:rPr lang="pt-BR" b="1" dirty="0"/>
              <a:t>estrato</a:t>
            </a:r>
            <a:r>
              <a:rPr lang="pt-BR" dirty="0"/>
              <a:t> ou </a:t>
            </a:r>
            <a:r>
              <a:rPr lang="pt-BR" b="1" dirty="0"/>
              <a:t>estratos</a:t>
            </a:r>
            <a:r>
              <a:rPr lang="pt-BR" dirty="0"/>
              <a:t> (do latim </a:t>
            </a:r>
            <a:r>
              <a:rPr lang="pt-BR" i="1" dirty="0"/>
              <a:t>stratum</a:t>
            </a:r>
            <a:r>
              <a:rPr lang="pt-BR" dirty="0"/>
              <a:t>, significando camada) </a:t>
            </a:r>
            <a:r>
              <a:rPr lang="pt-BR" b="1" dirty="0"/>
              <a:t>é 1.</a:t>
            </a:r>
            <a:r>
              <a:rPr lang="pt-BR" b="1" dirty="0">
                <a:solidFill>
                  <a:schemeClr val="tx2"/>
                </a:solidFill>
              </a:rPr>
              <a:t>uma língua que influencia ou é influenciada por outra através de contacto</a:t>
            </a:r>
            <a:r>
              <a:rPr lang="pt-BR" b="1" dirty="0"/>
              <a:t>. </a:t>
            </a:r>
          </a:p>
          <a:p>
            <a:pPr algn="just"/>
            <a:r>
              <a:rPr lang="pt-BR" b="1" dirty="0"/>
              <a:t>2</a:t>
            </a:r>
            <a:r>
              <a:rPr lang="pt-BR" b="1" dirty="0">
                <a:solidFill>
                  <a:schemeClr val="accent2">
                    <a:lumMod val="75000"/>
                  </a:schemeClr>
                </a:solidFill>
              </a:rPr>
              <a:t>. Está na base do léxico e da gramática de outras línguas que sobreviveu ao contacto com outras línguas</a:t>
            </a:r>
            <a:r>
              <a:rPr lang="pt-BR" b="1" dirty="0"/>
              <a:t>. </a:t>
            </a:r>
          </a:p>
        </p:txBody>
      </p:sp>
      <p:sp>
        <p:nvSpPr>
          <p:cNvPr id="7" name="Obdélník 6">
            <a:extLst>
              <a:ext uri="{FF2B5EF4-FFF2-40B4-BE49-F238E27FC236}">
                <a16:creationId xmlns:a16="http://schemas.microsoft.com/office/drawing/2014/main" id="{F1B61D83-4BD5-4800-B682-23ED409BA374}"/>
              </a:ext>
            </a:extLst>
          </p:cNvPr>
          <p:cNvSpPr/>
          <p:nvPr/>
        </p:nvSpPr>
        <p:spPr>
          <a:xfrm>
            <a:off x="6944941" y="1772816"/>
            <a:ext cx="1770932" cy="3416320"/>
          </a:xfrm>
          <a:prstGeom prst="rect">
            <a:avLst/>
          </a:prstGeom>
        </p:spPr>
        <p:txBody>
          <a:bodyPr wrap="square">
            <a:spAutoFit/>
          </a:bodyPr>
          <a:lstStyle/>
          <a:p>
            <a:pPr algn="just"/>
            <a:r>
              <a:rPr lang="pt-BR" dirty="0"/>
              <a:t>A influência dos diferentes stratus, na maior parte das vezes, regista-se no plano </a:t>
            </a:r>
            <a:r>
              <a:rPr lang="pt-BR" b="1" dirty="0"/>
              <a:t>lexical</a:t>
            </a:r>
            <a:r>
              <a:rPr lang="pt-BR" dirty="0"/>
              <a:t>, mas também </a:t>
            </a:r>
            <a:r>
              <a:rPr lang="pt-BR" b="1" dirty="0"/>
              <a:t>fonético</a:t>
            </a:r>
            <a:r>
              <a:rPr lang="pt-BR" dirty="0"/>
              <a:t> e, às veze, parcialmente, também </a:t>
            </a:r>
            <a:r>
              <a:rPr lang="pt-BR" b="1" dirty="0"/>
              <a:t>morfológico</a:t>
            </a:r>
            <a:r>
              <a:rPr lang="pt-BR" dirty="0"/>
              <a:t>. </a:t>
            </a:r>
            <a:r>
              <a:rPr lang="pt-BR" b="1" dirty="0"/>
              <a:t>. </a:t>
            </a:r>
          </a:p>
        </p:txBody>
      </p:sp>
    </p:spTree>
    <p:extLst>
      <p:ext uri="{BB962C8B-B14F-4D97-AF65-F5344CB8AC3E}">
        <p14:creationId xmlns:p14="http://schemas.microsoft.com/office/powerpoint/2010/main" val="140245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pt-PT" dirty="0"/>
            </a:br>
            <a:r>
              <a:rPr lang="pt-PT" dirty="0"/>
              <a:t>Definição do </a:t>
            </a:r>
            <a:r>
              <a:rPr lang="pt-PT" b="1" i="1" dirty="0"/>
              <a:t>substrato</a:t>
            </a:r>
            <a:r>
              <a:rPr lang="pt-PT" dirty="0"/>
              <a:t>  </a:t>
            </a:r>
            <a:br>
              <a:rPr lang="pt-PT" dirty="0"/>
            </a:br>
            <a:endParaRPr lang="cs-CZ" dirty="0"/>
          </a:p>
        </p:txBody>
      </p:sp>
      <p:sp>
        <p:nvSpPr>
          <p:cNvPr id="3" name="Zástupný symbol pro obsah 2"/>
          <p:cNvSpPr>
            <a:spLocks noGrp="1"/>
          </p:cNvSpPr>
          <p:nvPr>
            <p:ph idx="1"/>
          </p:nvPr>
        </p:nvSpPr>
        <p:spPr/>
        <p:txBody>
          <a:bodyPr>
            <a:normAutofit lnSpcReduction="10000"/>
          </a:bodyPr>
          <a:lstStyle/>
          <a:p>
            <a:pPr algn="just"/>
            <a:r>
              <a:rPr lang="pt-BR" dirty="0"/>
              <a:t>Um </a:t>
            </a:r>
            <a:r>
              <a:rPr lang="pt-BR" b="1" dirty="0"/>
              <a:t>substrato</a:t>
            </a:r>
            <a:r>
              <a:rPr lang="pt-BR" dirty="0"/>
              <a:t> é a língua dos habitantes indígenas de um território, em que desapareceu. É um estrato inferior, que se encontra </a:t>
            </a:r>
            <a:r>
              <a:rPr lang="pt-BR" b="1" dirty="0"/>
              <a:t>debaixo da língua nova</a:t>
            </a:r>
            <a:r>
              <a:rPr lang="pt-BR" dirty="0"/>
              <a:t>. Na Península Ibérica falamos do substrato basco (euskari) que deixou certos rastros nos dialetos galego-portugueses (norte de Portugal). Um deles é a queda do –l- e do –n- intevocálicos (</a:t>
            </a:r>
            <a:r>
              <a:rPr lang="pt-BR" i="1" dirty="0"/>
              <a:t>luno – lua, dolore – dor</a:t>
            </a:r>
            <a:r>
              <a:rPr lang="pt-BR" dirty="0"/>
              <a:t>) que tem menor poder ou influência do que outra.</a:t>
            </a:r>
          </a:p>
        </p:txBody>
      </p:sp>
    </p:spTree>
    <p:extLst>
      <p:ext uri="{BB962C8B-B14F-4D97-AF65-F5344CB8AC3E}">
        <p14:creationId xmlns:p14="http://schemas.microsoft.com/office/powerpoint/2010/main" val="174512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CAC3281-4252-41A7-87EA-ADFE452519E7}"/>
              </a:ext>
            </a:extLst>
          </p:cNvPr>
          <p:cNvPicPr>
            <a:picLocks noChangeAspect="1"/>
          </p:cNvPicPr>
          <p:nvPr/>
        </p:nvPicPr>
        <p:blipFill>
          <a:blip r:embed="rId2"/>
          <a:stretch>
            <a:fillRect/>
          </a:stretch>
        </p:blipFill>
        <p:spPr>
          <a:xfrm>
            <a:off x="888642" y="476672"/>
            <a:ext cx="7914872" cy="5472608"/>
          </a:xfrm>
          <a:prstGeom prst="rect">
            <a:avLst/>
          </a:prstGeom>
        </p:spPr>
      </p:pic>
    </p:spTree>
    <p:extLst>
      <p:ext uri="{BB962C8B-B14F-4D97-AF65-F5344CB8AC3E}">
        <p14:creationId xmlns:p14="http://schemas.microsoft.com/office/powerpoint/2010/main" val="411721548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3610</Words>
  <Application>Microsoft Office PowerPoint</Application>
  <PresentationFormat>Předvádění na obrazovce (4:3)</PresentationFormat>
  <Paragraphs>403</Paragraphs>
  <Slides>62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62</vt:i4>
      </vt:variant>
    </vt:vector>
  </HeadingPairs>
  <TitlesOfParts>
    <vt:vector size="66" baseType="lpstr">
      <vt:lpstr>Arial</vt:lpstr>
      <vt:lpstr>Calibri</vt:lpstr>
      <vt:lpstr>Times New Roman</vt:lpstr>
      <vt:lpstr>Motiv systému Office</vt:lpstr>
      <vt:lpstr>O papel dos substratos e dos superstratos</vt:lpstr>
      <vt:lpstr>Pontos mais importantes  (temas para o exame)</vt:lpstr>
      <vt:lpstr>Causas das mudanças linguísticas (Hriscina, 2015, pp. 21-25)</vt:lpstr>
      <vt:lpstr>Causas externas - sociais</vt:lpstr>
      <vt:lpstr>Causas externas - sociais</vt:lpstr>
      <vt:lpstr>Causas externas - psicológicas</vt:lpstr>
      <vt:lpstr>Causas externas – influência de outras línguas</vt:lpstr>
      <vt:lpstr> Definição do substrato   </vt:lpstr>
      <vt:lpstr>Prezentace aplikace PowerPoint</vt:lpstr>
      <vt:lpstr>Prezentace aplikace PowerPoint</vt:lpstr>
      <vt:lpstr> Definição do superstrato   </vt:lpstr>
      <vt:lpstr>Prezentace aplikace PowerPoint</vt:lpstr>
      <vt:lpstr>Prezentace aplikace PowerPoint</vt:lpstr>
      <vt:lpstr> Definição do adstrato   </vt:lpstr>
      <vt:lpstr>Prezentace aplikace PowerPoint</vt:lpstr>
      <vt:lpstr>Prezentace aplikace PowerPoint</vt:lpstr>
      <vt:lpstr>Prezentace aplikace PowerPoint</vt:lpstr>
      <vt:lpstr>Substratos: situação etnológica na Península Ibérica</vt:lpstr>
      <vt:lpstr>Situação  em 218 a.C. - os romanos desembarcaram em Ampúrias</vt:lpstr>
      <vt:lpstr>Prezentace aplikace PowerPoint</vt:lpstr>
      <vt:lpstr>Etimologia de Lisboa </vt:lpstr>
      <vt:lpstr>INFLUÊNCIA DOS SUBSTRATOS NO LATIM </vt:lpstr>
      <vt:lpstr>Prezentace aplikace PowerPoint</vt:lpstr>
      <vt:lpstr>substrato basco </vt:lpstr>
      <vt:lpstr> substrato celta </vt:lpstr>
      <vt:lpstr>substrato celta</vt:lpstr>
      <vt:lpstr>Substrato celta (lenição e ct/it)</vt:lpstr>
      <vt:lpstr>Prezentace aplikace PowerPoint</vt:lpstr>
      <vt:lpstr>Comparação  România Oriental versus Ocidental</vt:lpstr>
      <vt:lpstr> INVASÃO GERMÂNICA</vt:lpstr>
      <vt:lpstr>Prezentace aplikace PowerPoint</vt:lpstr>
      <vt:lpstr>Reino Suevo</vt:lpstr>
      <vt:lpstr>INVASÕES GERMÂNICAS – influência externa</vt:lpstr>
      <vt:lpstr>Prezentace aplikace PowerPoint</vt:lpstr>
      <vt:lpstr>INVASÕES GERMÂNICAS – influência interna (linguística)</vt:lpstr>
      <vt:lpstr>INVASÕES GERMÂNICAS – influência linguística  em Francês (oclusivas surdas intervocálicas)</vt:lpstr>
      <vt:lpstr>RESULTADO DAS INVASÕES GERMÂNICAS</vt:lpstr>
      <vt:lpstr>Prezentace aplikace PowerPoint</vt:lpstr>
      <vt:lpstr>Latim vulgar hispânico  </vt:lpstr>
      <vt:lpstr>Regiões isoladas </vt:lpstr>
      <vt:lpstr>Árabes </vt:lpstr>
      <vt:lpstr>Prezentace aplikace PowerPoint</vt:lpstr>
      <vt:lpstr>Os visigodos organizam-se em rainhos – séc. X </vt:lpstr>
      <vt:lpstr>Línguas faladas na Península no século XI</vt:lpstr>
      <vt:lpstr>Línguas faladas na Península no século XII</vt:lpstr>
      <vt:lpstr>Línguas faladas na Península no século XIII</vt:lpstr>
      <vt:lpstr>Moçárabes </vt:lpstr>
      <vt:lpstr>Árabe – influência no léxico</vt:lpstr>
      <vt:lpstr>Palavras de origem árabe</vt:lpstr>
      <vt:lpstr>Palavras de origem árabe</vt:lpstr>
      <vt:lpstr>Prezentace aplikace PowerPoint</vt:lpstr>
      <vt:lpstr>Palavras de origem árabe </vt:lpstr>
      <vt:lpstr>Toponímia árabe</vt:lpstr>
      <vt:lpstr>Toponímia árabe</vt:lpstr>
      <vt:lpstr>Toponímia árabe</vt:lpstr>
      <vt:lpstr>OUTOS ARABISMOS</vt:lpstr>
      <vt:lpstr>Situação linguística</vt:lpstr>
      <vt:lpstr>Moaxás e hardjas</vt:lpstr>
      <vt:lpstr>Norte – reinos (com fronteiras) - RECONQUISTA</vt:lpstr>
      <vt:lpstr>Prezentace aplikace PowerPoint</vt:lpstr>
      <vt:lpstr>Diversificação linguística </vt:lpstr>
      <vt:lpstr>Caracterização do falar românico na Galiza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papel dos substratos e dos superstratos</dc:title>
  <dc:creator>win</dc:creator>
  <cp:lastModifiedBy>  </cp:lastModifiedBy>
  <cp:revision>53</cp:revision>
  <dcterms:created xsi:type="dcterms:W3CDTF">2018-03-03T17:29:06Z</dcterms:created>
  <dcterms:modified xsi:type="dcterms:W3CDTF">2020-02-27T13:12:18Z</dcterms:modified>
</cp:coreProperties>
</file>