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91" r:id="rId10"/>
    <p:sldId id="266" r:id="rId11"/>
    <p:sldId id="269" r:id="rId12"/>
    <p:sldId id="295" r:id="rId13"/>
    <p:sldId id="297" r:id="rId14"/>
    <p:sldId id="267" r:id="rId15"/>
    <p:sldId id="268" r:id="rId16"/>
    <p:sldId id="300" r:id="rId17"/>
    <p:sldId id="301" r:id="rId18"/>
    <p:sldId id="270" r:id="rId19"/>
    <p:sldId id="271" r:id="rId20"/>
    <p:sldId id="302" r:id="rId21"/>
    <p:sldId id="308" r:id="rId22"/>
    <p:sldId id="272" r:id="rId23"/>
    <p:sldId id="273" r:id="rId24"/>
    <p:sldId id="274" r:id="rId25"/>
    <p:sldId id="277" r:id="rId26"/>
    <p:sldId id="275" r:id="rId27"/>
    <p:sldId id="309" r:id="rId28"/>
    <p:sldId id="303" r:id="rId29"/>
    <p:sldId id="304" r:id="rId30"/>
    <p:sldId id="310" r:id="rId31"/>
    <p:sldId id="311" r:id="rId32"/>
    <p:sldId id="299" r:id="rId33"/>
    <p:sldId id="305" r:id="rId34"/>
    <p:sldId id="306" r:id="rId35"/>
    <p:sldId id="307" r:id="rId36"/>
    <p:sldId id="276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90" r:id="rId49"/>
    <p:sldId id="289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16FF0-8AFB-4B51-BFC1-C132619F2D46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CBF7B-41F6-4C19-947D-3302737AA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29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40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80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13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30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25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1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26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72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5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08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5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95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1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26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85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14BE-6401-4035-9E4F-CAA8BCBDD92D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riodeleon.es/noticias/revista/ataques-almanzor-reino-leon_415400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t.wikipedia.org/wiki/Ficheiro:Castro_de_S_Louren%C3%A7o_(Vila_Ch%C3%A3_perto_de_Esposende)149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História da Língua Portuguesa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Iva Svobodová, Ph.D.</a:t>
            </a:r>
          </a:p>
          <a:p>
            <a:r>
              <a:rPr lang="cs-CZ" dirty="0"/>
              <a:t>16.3.2020</a:t>
            </a:r>
            <a:endParaRPr lang="pt-PT" dirty="0"/>
          </a:p>
          <a:p>
            <a:r>
              <a:rPr lang="cs-CZ" dirty="0"/>
              <a:t> (PP.39-43)</a:t>
            </a:r>
          </a:p>
          <a:p>
            <a:r>
              <a:rPr lang="cs-CZ" dirty="0"/>
              <a:t>Materiály k otázkám</a:t>
            </a:r>
          </a:p>
        </p:txBody>
      </p:sp>
    </p:spTree>
    <p:extLst>
      <p:ext uri="{BB962C8B-B14F-4D97-AF65-F5344CB8AC3E}">
        <p14:creationId xmlns:p14="http://schemas.microsoft.com/office/powerpoint/2010/main" val="139160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finais do século IX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err="1"/>
              <a:t>Como</a:t>
            </a:r>
            <a:r>
              <a:rPr lang="cs-CZ" dirty="0"/>
              <a:t> </a:t>
            </a:r>
            <a:r>
              <a:rPr lang="cs-CZ" dirty="0" err="1"/>
              <a:t>mostra</a:t>
            </a:r>
            <a:r>
              <a:rPr lang="cs-CZ" dirty="0"/>
              <a:t> o </a:t>
            </a:r>
            <a:r>
              <a:rPr lang="cs-CZ" i="1" dirty="0"/>
              <a:t>slide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, </a:t>
            </a:r>
            <a:r>
              <a:rPr lang="pt-PT" dirty="0"/>
              <a:t> </a:t>
            </a:r>
            <a:r>
              <a:rPr lang="pt-PT" dirty="0" err="1"/>
              <a:t>re</a:t>
            </a:r>
            <a:r>
              <a:rPr lang="cs-CZ" dirty="0"/>
              <a:t>i </a:t>
            </a:r>
            <a:r>
              <a:rPr lang="pt-PT" b="1" dirty="0"/>
              <a:t>Afonso III das Astúrias</a:t>
            </a:r>
            <a:r>
              <a:rPr lang="pt-PT" dirty="0"/>
              <a:t>, institui o </a:t>
            </a:r>
            <a:r>
              <a:rPr lang="pt-PT" b="1" dirty="0"/>
              <a:t>condado de Castela</a:t>
            </a:r>
            <a:r>
              <a:rPr lang="pt-PT" dirty="0"/>
              <a:t> que se alargará do território original de Burgos, conquistando territórios e autonomia, tornando-se independente. </a:t>
            </a:r>
          </a:p>
          <a:p>
            <a:pPr algn="just"/>
            <a:endParaRPr lang="pt-PT" dirty="0"/>
          </a:p>
          <a:p>
            <a:pPr algn="just"/>
            <a:r>
              <a:rPr lang="pt-PT" dirty="0">
                <a:hlinkClick r:id="rId2"/>
              </a:rPr>
              <a:t>http://www.diariodeleon.es/noticias/revista/ataques-almanzor-reino-leon_415400.html</a:t>
            </a:r>
            <a:r>
              <a:rPr lang="pt-PT" dirty="0"/>
              <a:t>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 </a:t>
            </a:r>
            <a:r>
              <a:rPr lang="pt-PT" b="1" i="1" dirty="0"/>
              <a:t>Vimara Peres  (</a:t>
            </a:r>
            <a:r>
              <a:rPr lang="pt-PT" dirty="0"/>
              <a:t>hoje: </a:t>
            </a:r>
            <a:r>
              <a:rPr lang="pt-PT" b="1" i="1" dirty="0"/>
              <a:t>Guimarães) </a:t>
            </a:r>
            <a:r>
              <a:rPr lang="pt-PT" dirty="0"/>
              <a:t>é concedido o título de </a:t>
            </a:r>
            <a:r>
              <a:rPr lang="pt-PT" b="1" dirty="0"/>
              <a:t>Conde de Portucale </a:t>
            </a:r>
            <a:r>
              <a:rPr lang="pt-PT" dirty="0"/>
              <a:t>– ele organiza a defesa e o povoamento entre o rio Lima e o Douro.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93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pt-PT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Vimara Peres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2352" y="958380"/>
            <a:ext cx="8579296" cy="10367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sz="2000" b="1" dirty="0">
                <a:effectLst/>
              </a:rPr>
              <a:t>RESPONSÁVEL</a:t>
            </a:r>
            <a:r>
              <a:rPr lang="cs-CZ" sz="2000" dirty="0">
                <a:effectLst/>
              </a:rPr>
              <a:t> </a:t>
            </a:r>
            <a:r>
              <a:rPr lang="pt-PT" sz="2600" dirty="0">
                <a:effectLst/>
              </a:rPr>
              <a:t>pela </a:t>
            </a:r>
            <a:r>
              <a:rPr lang="pt-PT" sz="2600" b="1" dirty="0">
                <a:effectLst/>
              </a:rPr>
              <a:t>repovoação da linha entre o Minho e Douro</a:t>
            </a:r>
            <a:r>
              <a:rPr lang="pt-PT" sz="2600" dirty="0">
                <a:effectLst/>
              </a:rPr>
              <a:t>, auxiliado por cavaleiros da região, pela ação de  presúria do burgo de Portucale (Porto) que foi assim definitivamente conquistado aos muçulmanos no ano de </a:t>
            </a:r>
            <a:r>
              <a:rPr lang="pt-PT" sz="2600" b="1" dirty="0">
                <a:effectLst/>
              </a:rPr>
              <a:t>868</a:t>
            </a:r>
            <a:r>
              <a:rPr lang="pt-PT" sz="2600" dirty="0">
                <a:effectLst/>
              </a:rPr>
              <a:t>. Nesse mesmo ano, tornou-se o </a:t>
            </a:r>
            <a:r>
              <a:rPr lang="pt-PT" sz="2600" b="1" dirty="0">
                <a:effectLst/>
              </a:rPr>
              <a:t>primeiro conde de Portugal</a:t>
            </a:r>
            <a:r>
              <a:rPr lang="pt-PT" sz="2600" dirty="0">
                <a:effectLst/>
              </a:rPr>
              <a:t>.</a:t>
            </a:r>
            <a:r>
              <a:rPr lang="cs-CZ" sz="2600" dirty="0">
                <a:effectLst/>
              </a:rPr>
              <a:t> </a:t>
            </a:r>
            <a:r>
              <a:rPr lang="cs-CZ" sz="2600" dirty="0" err="1">
                <a:effectLst/>
                <a:highlight>
                  <a:srgbClr val="FFFF00"/>
                </a:highlight>
              </a:rPr>
              <a:t>Etimologia</a:t>
            </a:r>
            <a:r>
              <a:rPr lang="cs-CZ" sz="2600" dirty="0">
                <a:effectLst/>
                <a:highlight>
                  <a:srgbClr val="FFFF00"/>
                </a:highlight>
              </a:rPr>
              <a:t>: </a:t>
            </a:r>
            <a:r>
              <a:rPr lang="cs-CZ" sz="2600" b="1" dirty="0">
                <a:effectLst/>
                <a:highlight>
                  <a:srgbClr val="FFFF00"/>
                </a:highlight>
              </a:rPr>
              <a:t>VIRAMA PERES – VIMARANIS – GUIMARAES</a:t>
            </a:r>
            <a:r>
              <a:rPr lang="cs-CZ" dirty="0">
                <a:effectLst/>
                <a:highlight>
                  <a:srgbClr val="FFFF00"/>
                </a:highlight>
              </a:rPr>
              <a:t>.</a:t>
            </a:r>
            <a:endParaRPr lang="pt-PT" dirty="0">
              <a:effectLst/>
              <a:highlight>
                <a:srgbClr val="FFFF00"/>
              </a:highlight>
            </a:endParaRPr>
          </a:p>
          <a:p>
            <a:endParaRPr lang="cs-CZ" dirty="0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05558A64-910F-4A66-B23A-637EFA37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" y="2060848"/>
            <a:ext cx="9144000" cy="46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A176D-653B-4B1A-B283-BC0E5371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ETIMOLOGIA - </a:t>
            </a:r>
            <a:r>
              <a:rPr lang="pt-PT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Condado Portucalense</a:t>
            </a:r>
            <a:endParaRPr lang="cs-CZ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C3BD1B-C4A2-4EF6-B5B0-28970D2C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5328592" cy="511256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dirty="0"/>
              <a:t>O nome do condado vem do topónimo </a:t>
            </a:r>
            <a:r>
              <a:rPr lang="pt-BR" b="1" dirty="0">
                <a:highlight>
                  <a:srgbClr val="FFFF00"/>
                </a:highlight>
              </a:rPr>
              <a:t>Portucale</a:t>
            </a:r>
            <a:r>
              <a:rPr lang="pt-BR" dirty="0"/>
              <a:t>, com o qual desde o século IX se designava uma </a:t>
            </a:r>
            <a:r>
              <a:rPr lang="pt-BR" b="1" dirty="0"/>
              <a:t>cidade situada perto da foz do Douro, designada de Portus Cale</a:t>
            </a:r>
            <a:r>
              <a:rPr lang="pt-BR" dirty="0"/>
              <a:t>, "Porto de Cale", que se julga ser um nome híbrido formado por um termo latino (Portus, "porto") e outro grego (καλός, transl. kalós, "belo"), donde qualquer coisa como "Porto Belo";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Outra explicação é de que o nome deriva dos povos de </a:t>
            </a:r>
            <a:r>
              <a:rPr lang="pt-BR" b="1" dirty="0"/>
              <a:t>cultura castreja </a:t>
            </a:r>
            <a:r>
              <a:rPr lang="pt-BR" dirty="0"/>
              <a:t>que habitariam a área de </a:t>
            </a:r>
            <a:r>
              <a:rPr lang="pt-BR" b="1" dirty="0"/>
              <a:t>Cale</a:t>
            </a:r>
            <a:r>
              <a:rPr lang="pt-BR" dirty="0"/>
              <a:t> nos tempos pré-romanos - </a:t>
            </a:r>
            <a:r>
              <a:rPr lang="pt-BR" b="1" dirty="0"/>
              <a:t>os Callaeci</a:t>
            </a:r>
            <a:r>
              <a:rPr lang="pt-BR" dirty="0"/>
              <a:t>. Os povos castrejos eram já conhecidos pelos Gregos com o nome de "</a:t>
            </a:r>
            <a:r>
              <a:rPr lang="pt-BR" i="1" dirty="0"/>
              <a:t>Kallaikoi</a:t>
            </a:r>
            <a:r>
              <a:rPr lang="pt-BR" dirty="0"/>
              <a:t>", ou seja, Galaicos.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Uma explicação alternativa é a de que o nome deriva da </a:t>
            </a:r>
            <a:r>
              <a:rPr lang="pt-BR" b="1" dirty="0"/>
              <a:t>deusa venerada pela tribo </a:t>
            </a:r>
            <a:r>
              <a:rPr lang="pt-BR" dirty="0"/>
              <a:t>e que poderia historicamente relacionar-se com a palavra </a:t>
            </a:r>
            <a:r>
              <a:rPr lang="pt-BR" b="1" dirty="0"/>
              <a:t>Cailleach</a:t>
            </a:r>
            <a:r>
              <a:rPr lang="pt-BR" dirty="0"/>
              <a:t> (</a:t>
            </a:r>
            <a:r>
              <a:rPr lang="pt-BR" b="1" dirty="0"/>
              <a:t>definida como "deusa ancestral</a:t>
            </a:r>
            <a:r>
              <a:rPr lang="pt-BR" dirty="0"/>
              <a:t>"), na Irlanda, numa invasão celta proveniente da Galécia e que teria nesses primórdios invadido a actual Irlanda. </a:t>
            </a:r>
            <a:br>
              <a:rPr lang="pt-BR" dirty="0"/>
            </a:br>
            <a:br>
              <a:rPr lang="pt-BR" dirty="0"/>
            </a:br>
            <a:endParaRPr lang="cs-CZ" dirty="0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C7F3CD97-F09B-448D-99A8-2A21180CB3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52" y="1700808"/>
            <a:ext cx="309634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33472EE-A8BA-4B5B-A1B6-5DFEB602B578}"/>
              </a:ext>
            </a:extLst>
          </p:cNvPr>
          <p:cNvSpPr/>
          <p:nvPr/>
        </p:nvSpPr>
        <p:spPr>
          <a:xfrm>
            <a:off x="5622853" y="4509120"/>
            <a:ext cx="3096344" cy="1696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200" b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castreja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desenvolveu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 no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século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VI.a.C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noroeste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Península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Ibérica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Douro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Návia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Oeste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Maciço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Gallaico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desenvolvido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peculiar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assentamentos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chamados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CASTROS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outras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Península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1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6D18F-0A5F-48B3-B7B5-23CBE4E9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ETIMOLOGIA -</a:t>
            </a:r>
            <a:r>
              <a:rPr lang="pt-PT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Condado Portucalense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919F3-E251-4FB1-9CC1-99DE6CEA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Uma outra teoria afirma que a palavra </a:t>
            </a:r>
            <a:r>
              <a:rPr lang="pt-BR" b="1" dirty="0"/>
              <a:t>cale</a:t>
            </a:r>
            <a:r>
              <a:rPr lang="pt-BR" dirty="0"/>
              <a:t> ou </a:t>
            </a:r>
            <a:r>
              <a:rPr lang="pt-BR" b="1" dirty="0"/>
              <a:t>cala</a:t>
            </a:r>
            <a:r>
              <a:rPr lang="pt-BR" dirty="0"/>
              <a:t>, seria celta e significava "</a:t>
            </a:r>
            <a:r>
              <a:rPr lang="pt-BR" b="1" dirty="0"/>
              <a:t>porto",</a:t>
            </a:r>
            <a:r>
              <a:rPr lang="pt-BR" dirty="0"/>
              <a:t> uma "enseada" ou "abrigo", e implicava a </a:t>
            </a:r>
            <a:r>
              <a:rPr lang="pt-BR" b="1" dirty="0"/>
              <a:t>existência de um porto celta mais antigo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 Ainda outra teoria propõe que </a:t>
            </a:r>
            <a:r>
              <a:rPr lang="pt-BR" b="1" dirty="0"/>
              <a:t>Cale</a:t>
            </a:r>
            <a:r>
              <a:rPr lang="pt-BR" dirty="0"/>
              <a:t> deriva de </a:t>
            </a:r>
            <a:r>
              <a:rPr lang="pt-BR" b="1" dirty="0"/>
              <a:t>Caladunum</a:t>
            </a:r>
            <a:r>
              <a:rPr lang="pt-BR" dirty="0"/>
              <a:t>. localizada na Gallaecia </a:t>
            </a:r>
            <a:endParaRPr lang="cs-CZ" dirty="0"/>
          </a:p>
          <a:p>
            <a:pPr algn="just"/>
            <a:r>
              <a:rPr lang="pt-BR" dirty="0"/>
              <a:t>Embora a existência da povoação na foz do Douro durante o período romano se encontre confirmada, o mesmo não acontece para a sua localização exacta</a:t>
            </a:r>
            <a:r>
              <a:rPr lang="cs-CZ" dirty="0"/>
              <a:t>: e</a:t>
            </a:r>
            <a:r>
              <a:rPr lang="pt-BR" dirty="0"/>
              <a:t>xistem referências sobre um povoado </a:t>
            </a:r>
            <a:r>
              <a:rPr lang="pt-BR" b="1" dirty="0"/>
              <a:t>Portucale Castrum Antiquum</a:t>
            </a:r>
            <a:r>
              <a:rPr lang="pt-BR" dirty="0"/>
              <a:t>, na margem esquerda, e outro, o </a:t>
            </a:r>
            <a:r>
              <a:rPr lang="pt-BR" b="1" dirty="0"/>
              <a:t>Portucale Castrum Novum</a:t>
            </a:r>
            <a:r>
              <a:rPr lang="pt-BR" dirty="0"/>
              <a:t>, na direita.</a:t>
            </a:r>
            <a:br>
              <a:rPr lang="pt-BR" dirty="0"/>
            </a:br>
            <a:r>
              <a:rPr lang="pt-BR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19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Al-Mansor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b="1" dirty="0">
                <a:effectLst/>
              </a:rPr>
              <a:t>Abu Amir Muhammad </a:t>
            </a:r>
            <a:r>
              <a:rPr lang="pt-PT" b="1" dirty="0" err="1">
                <a:effectLst/>
              </a:rPr>
              <a:t>ibn</a:t>
            </a:r>
            <a:r>
              <a:rPr lang="pt-PT" b="1" dirty="0">
                <a:effectLst/>
              </a:rPr>
              <a:t> </a:t>
            </a:r>
            <a:r>
              <a:rPr lang="pt-PT" b="1" dirty="0" err="1">
                <a:effectLst/>
              </a:rPr>
              <a:t>Abdullah</a:t>
            </a:r>
            <a:r>
              <a:rPr lang="pt-PT" b="1" dirty="0">
                <a:effectLst/>
              </a:rPr>
              <a:t> </a:t>
            </a:r>
            <a:r>
              <a:rPr lang="pt-PT" b="1" dirty="0" err="1">
                <a:effectLst/>
              </a:rPr>
              <a:t>ibn</a:t>
            </a:r>
            <a:r>
              <a:rPr lang="pt-PT" b="1" dirty="0">
                <a:effectLst/>
              </a:rPr>
              <a:t> </a:t>
            </a:r>
            <a:r>
              <a:rPr lang="pt-PT" b="1" dirty="0" err="1">
                <a:effectLst/>
              </a:rPr>
              <a:t>Abi</a:t>
            </a:r>
            <a:r>
              <a:rPr lang="pt-PT" b="1" dirty="0">
                <a:effectLst/>
              </a:rPr>
              <a:t> Amir, al-</a:t>
            </a:r>
            <a:r>
              <a:rPr lang="pt-PT" b="1" dirty="0" err="1">
                <a:effectLst/>
              </a:rPr>
              <a:t>Hajib</a:t>
            </a:r>
            <a:r>
              <a:rPr lang="pt-PT" b="1" dirty="0">
                <a:effectLst/>
              </a:rPr>
              <a:t> al-Mansur</a:t>
            </a:r>
            <a:r>
              <a:rPr lang="pt-PT" dirty="0">
                <a:effectLst/>
              </a:rPr>
              <a:t>  = </a:t>
            </a:r>
            <a:r>
              <a:rPr lang="pt-PT" b="1" dirty="0">
                <a:effectLst/>
              </a:rPr>
              <a:t> </a:t>
            </a:r>
            <a:r>
              <a:rPr lang="pt-PT" dirty="0">
                <a:effectLst/>
              </a:rPr>
              <a:t>foi o governador do al-Andaluz  (designação em árabe da Península Ibérica) no final do século X e início do século XI. A tradução aproximada do seu nome é "</a:t>
            </a:r>
            <a:r>
              <a:rPr lang="pt-PT" b="1" i="1" dirty="0">
                <a:effectLst/>
              </a:rPr>
              <a:t>Fiel Amir Muhammad, o Escravo de Deus e familiares</a:t>
            </a:r>
            <a:r>
              <a:rPr lang="pt-PT" dirty="0">
                <a:effectLst/>
              </a:rPr>
              <a:t>". O seu governo </a:t>
            </a:r>
            <a:r>
              <a:rPr lang="pt-PT" b="1" dirty="0">
                <a:effectLst/>
              </a:rPr>
              <a:t>marcou o auge do império omíada na península Ibérica</a:t>
            </a:r>
            <a:r>
              <a:rPr lang="pt-PT" dirty="0">
                <a:effectLst/>
              </a:rPr>
              <a:t>.</a:t>
            </a:r>
            <a:endParaRPr lang="pt-PT" dirty="0"/>
          </a:p>
          <a:p>
            <a:pPr algn="just"/>
            <a:r>
              <a:rPr lang="pt-PT" dirty="0"/>
              <a:t>Em </a:t>
            </a:r>
            <a:r>
              <a:rPr lang="pt-PT" b="1" i="1" dirty="0"/>
              <a:t>981</a:t>
            </a:r>
            <a:r>
              <a:rPr lang="pt-PT" dirty="0"/>
              <a:t> </a:t>
            </a:r>
            <a:r>
              <a:rPr lang="pt-PT" dirty="0">
                <a:highlight>
                  <a:srgbClr val="FFFF00"/>
                </a:highlight>
              </a:rPr>
              <a:t>ataca o território </a:t>
            </a:r>
            <a:r>
              <a:rPr lang="pt-PT" b="1" i="1" dirty="0" err="1">
                <a:highlight>
                  <a:srgbClr val="FFFF00"/>
                </a:highlight>
              </a:rPr>
              <a:t>Vimaranis</a:t>
            </a:r>
            <a:r>
              <a:rPr lang="cs-CZ" dirty="0"/>
              <a:t>.</a:t>
            </a:r>
            <a:r>
              <a:rPr lang="pt-PT" dirty="0"/>
              <a:t> A terra só será retomada por </a:t>
            </a:r>
            <a:r>
              <a:rPr lang="pt-PT" b="1" dirty="0"/>
              <a:t>Henrique de Borgonha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43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INÍCIO DO SÉCULO XI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b="1" dirty="0"/>
              <a:t>Afonso VI</a:t>
            </a:r>
            <a:r>
              <a:rPr lang="pt-PT" dirty="0"/>
              <a:t> durante  </a:t>
            </a:r>
            <a:r>
              <a:rPr lang="cs-CZ" b="1" dirty="0"/>
              <a:t>a </a:t>
            </a:r>
            <a:r>
              <a:rPr lang="cs-CZ" b="1" dirty="0" err="1"/>
              <a:t>guerra</a:t>
            </a:r>
            <a:r>
              <a:rPr lang="cs-CZ" b="1" dirty="0"/>
              <a:t> </a:t>
            </a:r>
            <a:r>
              <a:rPr lang="cs-CZ" b="1" dirty="0" err="1"/>
              <a:t>contra</a:t>
            </a:r>
            <a:r>
              <a:rPr lang="cs-CZ" b="1" dirty="0"/>
              <a:t> os </a:t>
            </a:r>
            <a:r>
              <a:rPr lang="cs-CZ" b="1" dirty="0" err="1"/>
              <a:t>muçulmanos</a:t>
            </a:r>
            <a:r>
              <a:rPr lang="pt-PT" dirty="0"/>
              <a:t>, chamou </a:t>
            </a:r>
            <a:r>
              <a:rPr lang="cs-CZ" dirty="0"/>
              <a:t>os </a:t>
            </a:r>
            <a:r>
              <a:rPr lang="cs-CZ" dirty="0" err="1"/>
              <a:t>príncipes</a:t>
            </a:r>
            <a:r>
              <a:rPr lang="cs-CZ" dirty="0"/>
              <a:t> </a:t>
            </a:r>
            <a:r>
              <a:rPr lang="cs-CZ" dirty="0" err="1"/>
              <a:t>dalém</a:t>
            </a:r>
            <a:r>
              <a:rPr lang="cs-CZ" dirty="0"/>
              <a:t> </a:t>
            </a:r>
            <a:r>
              <a:rPr lang="cs-CZ" dirty="0" err="1"/>
              <a:t>dos</a:t>
            </a:r>
            <a:r>
              <a:rPr lang="cs-CZ" dirty="0"/>
              <a:t> </a:t>
            </a:r>
            <a:r>
              <a:rPr lang="cs-CZ" dirty="0" err="1"/>
              <a:t>Pirinéus</a:t>
            </a:r>
            <a:r>
              <a:rPr lang="pt-PT" dirty="0"/>
              <a:t>. Entre eles </a:t>
            </a:r>
            <a:r>
              <a:rPr lang="cs-CZ" dirty="0"/>
              <a:t>o </a:t>
            </a:r>
            <a:r>
              <a:rPr lang="cs-CZ" b="1" dirty="0" err="1"/>
              <a:t>príncipe</a:t>
            </a:r>
            <a:r>
              <a:rPr lang="cs-CZ" b="1" dirty="0"/>
              <a:t> </a:t>
            </a:r>
            <a:r>
              <a:rPr lang="cs-CZ" b="1" dirty="0" err="1"/>
              <a:t>Henrique</a:t>
            </a:r>
            <a:r>
              <a:rPr lang="cs-CZ" b="1" dirty="0"/>
              <a:t> </a:t>
            </a:r>
            <a:r>
              <a:rPr lang="pt-PT" dirty="0"/>
              <a:t>e o </a:t>
            </a:r>
            <a:r>
              <a:rPr lang="cs-CZ" dirty="0" err="1"/>
              <a:t>seu</a:t>
            </a:r>
            <a:r>
              <a:rPr lang="cs-CZ" dirty="0"/>
              <a:t> primo </a:t>
            </a:r>
            <a:r>
              <a:rPr lang="cs-CZ" b="1" dirty="0" err="1"/>
              <a:t>Raimundo</a:t>
            </a:r>
            <a:r>
              <a:rPr lang="cs-CZ" dirty="0"/>
              <a:t> de </a:t>
            </a:r>
            <a:r>
              <a:rPr lang="cs-CZ" b="1" dirty="0" err="1"/>
              <a:t>Borgonha</a:t>
            </a:r>
            <a:r>
              <a:rPr lang="pt-PT" dirty="0"/>
              <a:t>.</a:t>
            </a:r>
            <a:r>
              <a:rPr lang="cs-CZ" dirty="0"/>
              <a:t> 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príncipes</a:t>
            </a:r>
            <a:r>
              <a:rPr lang="cs-CZ" dirty="0"/>
              <a:t> </a:t>
            </a:r>
            <a:r>
              <a:rPr lang="cs-CZ" dirty="0" err="1"/>
              <a:t>granjearam</a:t>
            </a:r>
            <a:r>
              <a:rPr lang="cs-CZ" dirty="0"/>
              <a:t> grande </a:t>
            </a:r>
            <a:r>
              <a:rPr lang="cs-CZ" dirty="0" err="1"/>
              <a:t>reputação</a:t>
            </a:r>
            <a:r>
              <a:rPr lang="cs-CZ" dirty="0"/>
              <a:t> </a:t>
            </a:r>
            <a:r>
              <a:rPr lang="cs-CZ" dirty="0" err="1"/>
              <a:t>pelo</a:t>
            </a:r>
            <a:r>
              <a:rPr lang="cs-CZ" dirty="0"/>
              <a:t> </a:t>
            </a:r>
            <a:r>
              <a:rPr lang="cs-CZ" dirty="0" err="1"/>
              <a:t>seu</a:t>
            </a:r>
            <a:r>
              <a:rPr lang="cs-CZ" dirty="0"/>
              <a:t> </a:t>
            </a:r>
            <a:r>
              <a:rPr lang="cs-CZ" dirty="0" err="1"/>
              <a:t>valor</a:t>
            </a:r>
            <a:r>
              <a:rPr lang="cs-CZ" dirty="0"/>
              <a:t> </a:t>
            </a:r>
            <a:r>
              <a:rPr lang="cs-CZ" dirty="0" err="1"/>
              <a:t>nas</a:t>
            </a:r>
            <a:r>
              <a:rPr lang="cs-CZ" dirty="0"/>
              <a:t> </a:t>
            </a:r>
            <a:r>
              <a:rPr lang="cs-CZ" dirty="0" err="1"/>
              <a:t>guerras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entraram</a:t>
            </a:r>
            <a:r>
              <a:rPr lang="cs-CZ" dirty="0"/>
              <a:t>, e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prémio</a:t>
            </a:r>
            <a:r>
              <a:rPr lang="cs-CZ" dirty="0"/>
              <a:t> </a:t>
            </a:r>
            <a:r>
              <a:rPr lang="cs-CZ" dirty="0" err="1"/>
              <a:t>dos</a:t>
            </a:r>
            <a:r>
              <a:rPr lang="cs-CZ" dirty="0"/>
              <a:t> </a:t>
            </a:r>
            <a:r>
              <a:rPr lang="cs-CZ" dirty="0" err="1"/>
              <a:t>serviços</a:t>
            </a:r>
            <a:r>
              <a:rPr lang="cs-CZ" dirty="0"/>
              <a:t> </a:t>
            </a:r>
            <a:r>
              <a:rPr lang="cs-CZ" dirty="0" err="1"/>
              <a:t>prestados</a:t>
            </a:r>
            <a:r>
              <a:rPr lang="cs-CZ" dirty="0"/>
              <a:t>, D. </a:t>
            </a:r>
            <a:r>
              <a:rPr lang="cs-CZ" dirty="0" err="1"/>
              <a:t>Afonso</a:t>
            </a:r>
            <a:r>
              <a:rPr lang="cs-CZ" dirty="0"/>
              <a:t> VI – </a:t>
            </a:r>
          </a:p>
          <a:p>
            <a:pPr lvl="1" algn="just"/>
            <a:r>
              <a:rPr lang="cs-CZ" dirty="0" err="1"/>
              <a:t>casou</a:t>
            </a:r>
            <a:r>
              <a:rPr lang="cs-CZ" dirty="0"/>
              <a:t> sua </a:t>
            </a:r>
            <a:r>
              <a:rPr lang="cs-CZ" dirty="0" err="1"/>
              <a:t>filha</a:t>
            </a:r>
            <a:r>
              <a:rPr lang="cs-CZ" dirty="0"/>
              <a:t> </a:t>
            </a:r>
            <a:r>
              <a:rPr lang="cs-CZ" b="1" dirty="0"/>
              <a:t>D. </a:t>
            </a:r>
            <a:r>
              <a:rPr lang="cs-CZ" b="1" dirty="0" err="1"/>
              <a:t>Urraca</a:t>
            </a:r>
            <a:r>
              <a:rPr lang="cs-CZ" b="1" dirty="0"/>
              <a:t> </a:t>
            </a:r>
            <a:r>
              <a:rPr lang="cs-CZ" b="1" dirty="0" err="1"/>
              <a:t>com</a:t>
            </a:r>
            <a:r>
              <a:rPr lang="cs-CZ" b="1" dirty="0"/>
              <a:t> </a:t>
            </a:r>
            <a:r>
              <a:rPr lang="cs-CZ" b="1" dirty="0" err="1"/>
              <a:t>Raimundo</a:t>
            </a:r>
            <a:r>
              <a:rPr lang="cs-CZ" dirty="0"/>
              <a:t> –</a:t>
            </a:r>
            <a:r>
              <a:rPr lang="pt-PT" dirty="0"/>
              <a:t> </a:t>
            </a:r>
            <a:r>
              <a:rPr lang="cs-CZ" dirty="0" err="1"/>
              <a:t>concede-lhe</a:t>
            </a:r>
            <a:r>
              <a:rPr lang="cs-CZ" dirty="0"/>
              <a:t> o </a:t>
            </a:r>
            <a:r>
              <a:rPr lang="pt-PT" dirty="0"/>
              <a:t>território de </a:t>
            </a:r>
            <a:r>
              <a:rPr lang="pt-PT" b="1" dirty="0" err="1"/>
              <a:t>Galaecia</a:t>
            </a:r>
            <a:r>
              <a:rPr lang="pt-PT" dirty="0"/>
              <a:t> </a:t>
            </a:r>
            <a:endParaRPr lang="cs-CZ" dirty="0"/>
          </a:p>
          <a:p>
            <a:pPr lvl="1" algn="just"/>
            <a:r>
              <a:rPr lang="cs-CZ" dirty="0" err="1"/>
              <a:t>Casou</a:t>
            </a:r>
            <a:r>
              <a:rPr lang="cs-CZ" dirty="0"/>
              <a:t> sua </a:t>
            </a:r>
            <a:r>
              <a:rPr lang="cs-CZ" dirty="0" err="1"/>
              <a:t>filha</a:t>
            </a:r>
            <a:r>
              <a:rPr lang="cs-CZ" dirty="0"/>
              <a:t> bastarda </a:t>
            </a:r>
            <a:r>
              <a:rPr lang="cs-CZ" b="1" dirty="0"/>
              <a:t>D. Teresa ou </a:t>
            </a:r>
            <a:r>
              <a:rPr lang="cs-CZ" b="1" dirty="0" err="1"/>
              <a:t>Tareja</a:t>
            </a:r>
            <a:r>
              <a:rPr lang="cs-CZ" dirty="0"/>
              <a:t>  </a:t>
            </a:r>
            <a:r>
              <a:rPr lang="cs-CZ" b="1" dirty="0" err="1"/>
              <a:t>com</a:t>
            </a:r>
            <a:r>
              <a:rPr lang="cs-CZ" b="1" dirty="0"/>
              <a:t> D. </a:t>
            </a:r>
            <a:r>
              <a:rPr lang="cs-CZ" b="1" dirty="0" err="1"/>
              <a:t>Henrique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concede-lhe</a:t>
            </a:r>
            <a:r>
              <a:rPr lang="cs-CZ" dirty="0"/>
              <a:t> </a:t>
            </a:r>
            <a:r>
              <a:rPr lang="pt-PT" dirty="0"/>
              <a:t>o território de </a:t>
            </a:r>
            <a:r>
              <a:rPr lang="pt-PT" b="1" dirty="0"/>
              <a:t>Conimbriga e de Portucale </a:t>
            </a:r>
            <a:r>
              <a:rPr lang="cs-CZ" dirty="0"/>
              <a:t> </a:t>
            </a:r>
            <a:endParaRPr lang="pt-PT" dirty="0"/>
          </a:p>
          <a:p>
            <a:pPr marL="0" indent="0">
              <a:buNone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75177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7CF4DD3-30C1-496F-BB87-7121B926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5" y="1417638"/>
            <a:ext cx="8957875" cy="50405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DCE129-2C89-48EF-9DB5-019F27C4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INÍCIO DO SÉCULO XI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26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083526E5-6391-4154-8CDB-B45C19F9E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2" y="548680"/>
            <a:ext cx="8829906" cy="4968552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2467E58-C261-4E28-87AA-821EFEB540A2}"/>
              </a:ext>
            </a:extLst>
          </p:cNvPr>
          <p:cNvSpPr/>
          <p:nvPr/>
        </p:nvSpPr>
        <p:spPr>
          <a:xfrm>
            <a:off x="1763688" y="3861048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GALLAECIA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6CB4D8-9D70-44F9-9B21-08E09FDF2B74}"/>
              </a:ext>
            </a:extLst>
          </p:cNvPr>
          <p:cNvSpPr/>
          <p:nvPr/>
        </p:nvSpPr>
        <p:spPr>
          <a:xfrm>
            <a:off x="4572000" y="3861048"/>
            <a:ext cx="36724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CONIMBRIGA E PORTUCALE</a:t>
            </a:r>
          </a:p>
        </p:txBody>
      </p:sp>
    </p:spTree>
    <p:extLst>
      <p:ext uri="{BB962C8B-B14F-4D97-AF65-F5344CB8AC3E}">
        <p14:creationId xmlns:p14="http://schemas.microsoft.com/office/powerpoint/2010/main" val="316314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Conde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Borgonha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o </a:t>
            </a:r>
            <a:r>
              <a:rPr lang="cs-CZ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</a:t>
            </a:r>
            <a:r>
              <a:rPr lang="pt-PT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cs-CZ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Em </a:t>
            </a:r>
            <a:r>
              <a:rPr lang="cs-CZ" b="1" dirty="0"/>
              <a:t>1093</a:t>
            </a:r>
            <a:r>
              <a:rPr lang="cs-CZ" dirty="0"/>
              <a:t> D. </a:t>
            </a:r>
            <a:r>
              <a:rPr lang="cs-CZ" dirty="0" err="1"/>
              <a:t>Afonso</a:t>
            </a:r>
            <a:r>
              <a:rPr lang="cs-CZ" dirty="0"/>
              <a:t> </a:t>
            </a:r>
            <a:r>
              <a:rPr lang="cs-CZ" dirty="0" err="1"/>
              <a:t>atravessou</a:t>
            </a:r>
            <a:r>
              <a:rPr lang="cs-CZ" dirty="0"/>
              <a:t> o </a:t>
            </a:r>
            <a:r>
              <a:rPr lang="cs-CZ" dirty="0" err="1"/>
              <a:t>rio</a:t>
            </a:r>
            <a:r>
              <a:rPr lang="cs-CZ" dirty="0"/>
              <a:t> </a:t>
            </a:r>
            <a:r>
              <a:rPr lang="cs-CZ" dirty="0" err="1"/>
              <a:t>Mondego</a:t>
            </a:r>
            <a:r>
              <a:rPr lang="cs-CZ" dirty="0"/>
              <a:t>, </a:t>
            </a:r>
            <a:r>
              <a:rPr lang="cs-CZ" dirty="0" err="1"/>
              <a:t>tomou</a:t>
            </a:r>
            <a:r>
              <a:rPr lang="cs-CZ" dirty="0"/>
              <a:t> </a:t>
            </a:r>
            <a:r>
              <a:rPr lang="cs-CZ" b="1" dirty="0" err="1"/>
              <a:t>Santarém</a:t>
            </a:r>
            <a:r>
              <a:rPr lang="cs-CZ" b="1" dirty="0"/>
              <a:t>, </a:t>
            </a:r>
            <a:r>
              <a:rPr lang="cs-CZ" b="1" dirty="0" err="1"/>
              <a:t>Lisboa</a:t>
            </a:r>
            <a:r>
              <a:rPr lang="cs-CZ" b="1" dirty="0"/>
              <a:t> </a:t>
            </a:r>
            <a:r>
              <a:rPr lang="cs-CZ" dirty="0"/>
              <a:t>e </a:t>
            </a:r>
            <a:r>
              <a:rPr lang="cs-CZ" b="1" dirty="0" err="1"/>
              <a:t>Sintra</a:t>
            </a:r>
            <a:r>
              <a:rPr lang="cs-CZ" dirty="0"/>
              <a:t>, </a:t>
            </a:r>
            <a:r>
              <a:rPr lang="cs-CZ" dirty="0" err="1"/>
              <a:t>dilatando</a:t>
            </a:r>
            <a:r>
              <a:rPr lang="cs-CZ" dirty="0"/>
              <a:t> </a:t>
            </a:r>
            <a:r>
              <a:rPr lang="cs-CZ" dirty="0" err="1"/>
              <a:t>assim</a:t>
            </a:r>
            <a:r>
              <a:rPr lang="cs-CZ" dirty="0"/>
              <a:t> o </a:t>
            </a:r>
            <a:r>
              <a:rPr lang="cs-CZ" dirty="0" err="1"/>
              <a:t>domínio</a:t>
            </a:r>
            <a:r>
              <a:rPr lang="cs-CZ" dirty="0"/>
              <a:t> </a:t>
            </a:r>
            <a:r>
              <a:rPr lang="cs-CZ" dirty="0" err="1"/>
              <a:t>cristão</a:t>
            </a:r>
            <a:r>
              <a:rPr lang="cs-CZ" dirty="0"/>
              <a:t> </a:t>
            </a:r>
            <a:r>
              <a:rPr lang="cs-CZ" b="1" dirty="0" err="1"/>
              <a:t>até</a:t>
            </a:r>
            <a:r>
              <a:rPr lang="cs-CZ" b="1" dirty="0"/>
              <a:t> </a:t>
            </a:r>
            <a:r>
              <a:rPr lang="cs-CZ" b="1" dirty="0" err="1"/>
              <a:t>ao</a:t>
            </a:r>
            <a:r>
              <a:rPr lang="cs-CZ" b="1" dirty="0"/>
              <a:t> </a:t>
            </a:r>
            <a:r>
              <a:rPr lang="cs-CZ" b="1" dirty="0" err="1"/>
              <a:t>rio</a:t>
            </a:r>
            <a:r>
              <a:rPr lang="cs-CZ" b="1" dirty="0"/>
              <a:t> Tejo</a:t>
            </a:r>
            <a:r>
              <a:rPr lang="cs-CZ" dirty="0"/>
              <a:t>. </a:t>
            </a:r>
            <a:r>
              <a:rPr lang="cs-CZ" dirty="0" err="1"/>
              <a:t>Como</a:t>
            </a:r>
            <a:r>
              <a:rPr lang="cs-CZ" dirty="0"/>
              <a:t> o </a:t>
            </a:r>
            <a:r>
              <a:rPr lang="cs-CZ" dirty="0" err="1"/>
              <a:t>ocidente</a:t>
            </a:r>
            <a:r>
              <a:rPr lang="cs-CZ" dirty="0"/>
              <a:t> da </a:t>
            </a:r>
            <a:r>
              <a:rPr lang="cs-CZ" dirty="0" err="1"/>
              <a:t>península</a:t>
            </a:r>
            <a:r>
              <a:rPr lang="cs-CZ" dirty="0"/>
              <a:t> </a:t>
            </a:r>
            <a:r>
              <a:rPr lang="cs-CZ" dirty="0" err="1"/>
              <a:t>hispânica</a:t>
            </a:r>
            <a:r>
              <a:rPr lang="cs-CZ" dirty="0"/>
              <a:t> </a:t>
            </a:r>
            <a:r>
              <a:rPr lang="cs-CZ" dirty="0" err="1"/>
              <a:t>formava</a:t>
            </a:r>
            <a:r>
              <a:rPr lang="cs-CZ" dirty="0"/>
              <a:t> um </a:t>
            </a:r>
            <a:r>
              <a:rPr lang="cs-CZ" dirty="0" err="1"/>
              <a:t>domínio</a:t>
            </a:r>
            <a:r>
              <a:rPr lang="cs-CZ" dirty="0"/>
              <a:t> já </a:t>
            </a:r>
            <a:r>
              <a:rPr lang="cs-CZ" dirty="0" err="1"/>
              <a:t>bastante</a:t>
            </a:r>
            <a:r>
              <a:rPr lang="cs-CZ" dirty="0"/>
              <a:t> </a:t>
            </a:r>
            <a:r>
              <a:rPr lang="cs-CZ" dirty="0" err="1"/>
              <a:t>extenso</a:t>
            </a:r>
            <a:r>
              <a:rPr lang="cs-CZ" dirty="0"/>
              <a:t> para </a:t>
            </a:r>
            <a:r>
              <a:rPr lang="cs-CZ" dirty="0" err="1"/>
              <a:t>que</a:t>
            </a:r>
            <a:r>
              <a:rPr lang="cs-CZ" dirty="0"/>
              <a:t> os </a:t>
            </a:r>
            <a:r>
              <a:rPr lang="cs-CZ" dirty="0" err="1"/>
              <a:t>seus</a:t>
            </a:r>
            <a:r>
              <a:rPr lang="cs-CZ" dirty="0"/>
              <a:t> </a:t>
            </a:r>
            <a:r>
              <a:rPr lang="cs-CZ" dirty="0" err="1"/>
              <a:t>chefes</a:t>
            </a:r>
            <a:r>
              <a:rPr lang="cs-CZ" dirty="0"/>
              <a:t> </a:t>
            </a:r>
            <a:r>
              <a:rPr lang="cs-CZ" dirty="0" err="1"/>
              <a:t>pudessem</a:t>
            </a:r>
            <a:r>
              <a:rPr lang="cs-CZ" dirty="0"/>
              <a:t> </a:t>
            </a:r>
            <a:r>
              <a:rPr lang="cs-CZ" dirty="0" err="1"/>
              <a:t>tornar</a:t>
            </a:r>
            <a:r>
              <a:rPr lang="cs-CZ" dirty="0"/>
              <a:t>-se </a:t>
            </a:r>
            <a:r>
              <a:rPr lang="cs-CZ" dirty="0" err="1"/>
              <a:t>independentes</a:t>
            </a:r>
            <a:r>
              <a:rPr lang="cs-CZ" dirty="0"/>
              <a:t>, </a:t>
            </a:r>
            <a:r>
              <a:rPr lang="cs-CZ" dirty="0" err="1"/>
              <a:t>pensou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delegar</a:t>
            </a:r>
            <a:r>
              <a:rPr lang="cs-CZ" dirty="0"/>
              <a:t> o </a:t>
            </a:r>
            <a:r>
              <a:rPr lang="cs-CZ" dirty="0" err="1"/>
              <a:t>seu</a:t>
            </a:r>
            <a:r>
              <a:rPr lang="cs-CZ" dirty="0"/>
              <a:t> poder para </a:t>
            </a:r>
            <a:r>
              <a:rPr lang="cs-CZ" dirty="0" err="1"/>
              <a:t>esses</a:t>
            </a:r>
            <a:r>
              <a:rPr lang="cs-CZ" dirty="0"/>
              <a:t> </a:t>
            </a:r>
            <a:r>
              <a:rPr lang="cs-CZ" dirty="0" err="1"/>
              <a:t>lados</a:t>
            </a:r>
            <a:r>
              <a:rPr lang="cs-CZ" dirty="0"/>
              <a:t> </a:t>
            </a:r>
            <a:r>
              <a:rPr lang="cs-CZ" dirty="0" err="1"/>
              <a:t>num</a:t>
            </a:r>
            <a:r>
              <a:rPr lang="cs-CZ" dirty="0"/>
              <a:t> </a:t>
            </a:r>
            <a:r>
              <a:rPr lang="cs-CZ" dirty="0" err="1"/>
              <a:t>homem</a:t>
            </a:r>
            <a:r>
              <a:rPr lang="cs-CZ" dirty="0"/>
              <a:t> de </a:t>
            </a:r>
            <a:r>
              <a:rPr lang="cs-CZ" dirty="0" err="1"/>
              <a:t>confiança</a:t>
            </a:r>
            <a:r>
              <a:rPr lang="cs-CZ" dirty="0"/>
              <a:t>. Fez </a:t>
            </a:r>
            <a:r>
              <a:rPr lang="cs-CZ" dirty="0" err="1"/>
              <a:t>pois</a:t>
            </a:r>
            <a:r>
              <a:rPr lang="cs-CZ" dirty="0"/>
              <a:t> de </a:t>
            </a:r>
            <a:r>
              <a:rPr lang="cs-CZ" b="1" dirty="0" err="1"/>
              <a:t>Raimundo</a:t>
            </a:r>
            <a:r>
              <a:rPr lang="cs-CZ" dirty="0"/>
              <a:t> </a:t>
            </a:r>
            <a:r>
              <a:rPr lang="cs-CZ" b="1" dirty="0" err="1"/>
              <a:t>conde</a:t>
            </a:r>
            <a:r>
              <a:rPr lang="cs-CZ" b="1" dirty="0"/>
              <a:t> </a:t>
            </a:r>
            <a:r>
              <a:rPr lang="cs-CZ" b="1" dirty="0" err="1"/>
              <a:t>soberano</a:t>
            </a:r>
            <a:r>
              <a:rPr lang="cs-CZ" b="1" dirty="0"/>
              <a:t> de </a:t>
            </a:r>
            <a:r>
              <a:rPr lang="cs-CZ" b="1" dirty="0" err="1"/>
              <a:t>Galiza</a:t>
            </a:r>
            <a:r>
              <a:rPr lang="cs-CZ" dirty="0"/>
              <a:t>, e de </a:t>
            </a:r>
            <a:r>
              <a:rPr lang="cs-CZ" b="1" dirty="0" err="1"/>
              <a:t>Henrique</a:t>
            </a:r>
            <a:r>
              <a:rPr lang="cs-CZ" b="1" dirty="0"/>
              <a:t> </a:t>
            </a:r>
            <a:r>
              <a:rPr lang="cs-CZ" b="1" dirty="0" err="1"/>
              <a:t>governador</a:t>
            </a:r>
            <a:r>
              <a:rPr lang="cs-CZ" b="1" dirty="0"/>
              <a:t> do </a:t>
            </a:r>
            <a:r>
              <a:rPr lang="pt-PT" b="1" dirty="0"/>
              <a:t>condado de Portucale,</a:t>
            </a:r>
            <a:r>
              <a:rPr lang="pt-PT" dirty="0"/>
              <a:t> sob a suserania de Raimundo.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126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Conde de Borgonha, o </a:t>
            </a:r>
            <a:r>
              <a:rPr lang="cs-CZ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</a:t>
            </a:r>
            <a:r>
              <a:rPr lang="pt-PT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cs-CZ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O território entre o Minho e o Tejo compreendia então três territórios: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 o condado de </a:t>
            </a:r>
            <a:r>
              <a:rPr lang="pt-PT" b="1" dirty="0"/>
              <a:t>Portucale</a:t>
            </a:r>
            <a:r>
              <a:rPr lang="pt-PT" dirty="0"/>
              <a:t>, que ia do Minho ao Douro;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o de </a:t>
            </a:r>
            <a:r>
              <a:rPr lang="pt-PT" b="1" dirty="0"/>
              <a:t>Coimbra</a:t>
            </a:r>
            <a:r>
              <a:rPr lang="pt-PT" dirty="0"/>
              <a:t>, do Douro ao Mondego;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e o novamente conquistado aos sarracenos, do Mondego ao Tejo, de que D. Afonso fizera governador Soeiro Mendes, com a sede do governo em </a:t>
            </a:r>
            <a:r>
              <a:rPr lang="pt-PT" b="1" dirty="0"/>
              <a:t>Santarém</a:t>
            </a:r>
            <a:r>
              <a:rPr lang="pt-PT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73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b="1"/>
              <a:t>1. ORIGENS DE PORTUGAL</a:t>
            </a:r>
            <a:br>
              <a:rPr lang="pt-PT" sz="2400" b="1"/>
            </a:br>
            <a:r>
              <a:rPr lang="pt-PT" sz="2400" b="1"/>
              <a:t>2. PORTUGUÊS ANTIGO – GALEGO-PORTUGUÊS</a:t>
            </a:r>
            <a:br>
              <a:rPr lang="pt-PT" sz="2400" b="1"/>
            </a:br>
            <a:r>
              <a:rPr lang="pt-PT" sz="2400" b="1"/>
              <a:t>3. VOGAIS TÓNICAS</a:t>
            </a:r>
            <a:endParaRPr lang="cs-CZ" sz="2400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BIBLIOGRAFIA PRIMÁRIA: </a:t>
            </a:r>
          </a:p>
          <a:p>
            <a:pPr marL="0" indent="0">
              <a:buNone/>
            </a:pPr>
            <a:r>
              <a:rPr lang="pt-PT" b="1" dirty="0"/>
              <a:t>Esperança Cardeira</a:t>
            </a:r>
            <a:r>
              <a:rPr lang="pt-PT" dirty="0"/>
              <a:t>, </a:t>
            </a:r>
            <a:r>
              <a:rPr lang="pt-PT" i="1" dirty="0"/>
              <a:t>História do Português </a:t>
            </a:r>
            <a:r>
              <a:rPr lang="pt-PT" dirty="0"/>
              <a:t>(pp.39-44)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BIBLIOGRAFIA SECUNDÁRIA:</a:t>
            </a:r>
            <a:endParaRPr lang="pt-PT" dirty="0"/>
          </a:p>
          <a:p>
            <a:pPr marL="0" indent="0">
              <a:buNone/>
            </a:pPr>
            <a:r>
              <a:rPr lang="cs-CZ" b="1" dirty="0"/>
              <a:t>Edwin </a:t>
            </a:r>
            <a:r>
              <a:rPr lang="cs-CZ" b="1" dirty="0" err="1"/>
              <a:t>Williams</a:t>
            </a:r>
            <a:r>
              <a:rPr lang="cs-CZ" dirty="0"/>
              <a:t>, </a:t>
            </a:r>
            <a:r>
              <a:rPr lang="cs-CZ" i="1" dirty="0"/>
              <a:t>Do </a:t>
            </a:r>
            <a:r>
              <a:rPr lang="cs-CZ" i="1" dirty="0" err="1"/>
              <a:t>latim</a:t>
            </a:r>
            <a:r>
              <a:rPr lang="cs-CZ" i="1" dirty="0"/>
              <a:t> </a:t>
            </a:r>
            <a:r>
              <a:rPr lang="cs-CZ" i="1" dirty="0" err="1"/>
              <a:t>ao</a:t>
            </a:r>
            <a:r>
              <a:rPr lang="cs-CZ" i="1" dirty="0"/>
              <a:t> </a:t>
            </a:r>
            <a:r>
              <a:rPr lang="cs-CZ" i="1" dirty="0" err="1"/>
              <a:t>português</a:t>
            </a:r>
            <a:endParaRPr lang="pt-PT" i="1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pt-PT" dirty="0"/>
              <a:t>pp.</a:t>
            </a:r>
            <a:r>
              <a:rPr lang="cs-CZ" dirty="0"/>
              <a:t>42-</a:t>
            </a:r>
            <a:r>
              <a:rPr lang="pt-PT" dirty="0"/>
              <a:t>52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/>
              <a:t>Paul </a:t>
            </a:r>
            <a:r>
              <a:rPr lang="cs-CZ" b="1" dirty="0" err="1"/>
              <a:t>Teyssier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i="1" dirty="0" err="1"/>
              <a:t>História</a:t>
            </a:r>
            <a:r>
              <a:rPr lang="cs-CZ" i="1" dirty="0"/>
              <a:t> da </a:t>
            </a:r>
            <a:r>
              <a:rPr lang="cs-CZ" i="1" dirty="0" err="1"/>
              <a:t>Língua</a:t>
            </a:r>
            <a:r>
              <a:rPr lang="cs-CZ" i="1" dirty="0"/>
              <a:t> </a:t>
            </a:r>
            <a:r>
              <a:rPr lang="cs-CZ" i="1" dirty="0" err="1"/>
              <a:t>Portuguesa</a:t>
            </a:r>
            <a:r>
              <a:rPr lang="pt-PT" i="1" dirty="0"/>
              <a:t> </a:t>
            </a:r>
            <a:r>
              <a:rPr lang="cs-CZ" dirty="0"/>
              <a:t>(</a:t>
            </a:r>
            <a:r>
              <a:rPr lang="pt-PT" dirty="0"/>
              <a:t>pp.</a:t>
            </a:r>
            <a:r>
              <a:rPr lang="cs-CZ" dirty="0"/>
              <a:t>21-34</a:t>
            </a:r>
            <a:r>
              <a:rPr lang="pt-PT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46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62A9A35B-F30C-4826-86E7-93451D8C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" y="908720"/>
            <a:ext cx="895787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4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083526E5-6391-4154-8CDB-B45C19F9E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2" y="548680"/>
            <a:ext cx="8829906" cy="4968552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2467E58-C261-4E28-87AA-821EFEB540A2}"/>
              </a:ext>
            </a:extLst>
          </p:cNvPr>
          <p:cNvSpPr/>
          <p:nvPr/>
        </p:nvSpPr>
        <p:spPr>
          <a:xfrm>
            <a:off x="1187624" y="3698672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GALLAECIA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6CB4D8-9D70-44F9-9B21-08E09FDF2B74}"/>
              </a:ext>
            </a:extLst>
          </p:cNvPr>
          <p:cNvSpPr/>
          <p:nvPr/>
        </p:nvSpPr>
        <p:spPr>
          <a:xfrm>
            <a:off x="4635985" y="3710414"/>
            <a:ext cx="38164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FILHO AFONSO HENRIQUES  - RECLAMA A </a:t>
            </a:r>
            <a:r>
              <a:rPr lang="cs-CZ" sz="1600" dirty="0">
                <a:solidFill>
                  <a:srgbClr val="FF0000"/>
                </a:solidFill>
                <a:highlight>
                  <a:srgbClr val="FFFF00"/>
                </a:highlight>
              </a:rPr>
              <a:t>AUTONOMIA DO CONDADO PORTUCALENSE</a:t>
            </a:r>
          </a:p>
        </p:txBody>
      </p:sp>
    </p:spTree>
    <p:extLst>
      <p:ext uri="{BB962C8B-B14F-4D97-AF65-F5344CB8AC3E}">
        <p14:creationId xmlns:p14="http://schemas.microsoft.com/office/powerpoint/2010/main" val="220600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Libertação de D.Henriques da suserrania de Raimundo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sz="3400" dirty="0"/>
          </a:p>
          <a:p>
            <a:pPr marL="0" indent="0" algn="just">
              <a:buNone/>
            </a:pPr>
            <a:r>
              <a:rPr lang="cs-CZ" sz="3400" dirty="0"/>
              <a:t>O</a:t>
            </a:r>
            <a:r>
              <a:rPr lang="pt-PT" sz="3400" dirty="0"/>
              <a:t> território</a:t>
            </a:r>
            <a:r>
              <a:rPr lang="cs-CZ" sz="3400" dirty="0"/>
              <a:t> </a:t>
            </a:r>
            <a:r>
              <a:rPr lang="cs-CZ" sz="3400" dirty="0" err="1"/>
              <a:t>conquistado</a:t>
            </a:r>
            <a:r>
              <a:rPr lang="cs-CZ" sz="3400" dirty="0"/>
              <a:t> </a:t>
            </a:r>
            <a:r>
              <a:rPr lang="cs-CZ" sz="3400" dirty="0" err="1"/>
              <a:t>por</a:t>
            </a:r>
            <a:r>
              <a:rPr lang="cs-CZ" sz="3400" dirty="0"/>
              <a:t> D. </a:t>
            </a:r>
            <a:r>
              <a:rPr lang="cs-CZ" sz="3400" dirty="0" err="1"/>
              <a:t>Henrique</a:t>
            </a:r>
            <a:r>
              <a:rPr lang="cs-CZ" sz="3400" dirty="0"/>
              <a:t> </a:t>
            </a:r>
            <a:r>
              <a:rPr lang="pt-PT" sz="3400" dirty="0"/>
              <a:t>foi retomado pelos moiros logo em </a:t>
            </a:r>
            <a:r>
              <a:rPr lang="pt-PT" sz="3400" b="1" dirty="0"/>
              <a:t>1095</a:t>
            </a:r>
            <a:r>
              <a:rPr lang="pt-PT" sz="3400" dirty="0"/>
              <a:t> e parece que este desastre contribuiu para que D.</a:t>
            </a:r>
            <a:r>
              <a:rPr lang="cs-CZ" sz="3400" dirty="0"/>
              <a:t> </a:t>
            </a:r>
            <a:r>
              <a:rPr lang="pt-PT" sz="3400" dirty="0"/>
              <a:t>Afonso VI libertasse o conde D. Henrique da suserania de Raimundo, porque em </a:t>
            </a:r>
            <a:r>
              <a:rPr lang="pt-PT" sz="3400" b="1" dirty="0"/>
              <a:t>1097</a:t>
            </a:r>
            <a:r>
              <a:rPr lang="pt-PT" sz="3400" dirty="0"/>
              <a:t> já governava independentemente o seu condado, e em </a:t>
            </a:r>
            <a:r>
              <a:rPr lang="pt-PT" sz="3400" b="1" dirty="0"/>
              <a:t>1101</a:t>
            </a:r>
            <a:r>
              <a:rPr lang="pt-PT" sz="3400" dirty="0"/>
              <a:t> encontrava-se na corte do rei de Leão e de Castela. Estavam, portanto, sossegadas as fronteiras de Portugal, e os muçulmanos, concentrando todos os seus esforços </a:t>
            </a:r>
            <a:r>
              <a:rPr lang="pt-PT" sz="3400" b="1" dirty="0"/>
              <a:t>no oriente da península </a:t>
            </a:r>
            <a:r>
              <a:rPr lang="pt-PT" sz="3400" dirty="0"/>
              <a:t>e nas fronteiras de Castela, contentavam-se </a:t>
            </a:r>
            <a:r>
              <a:rPr lang="pt-PT" sz="3400" b="1" dirty="0"/>
              <a:t>no ocidente </a:t>
            </a:r>
            <a:r>
              <a:rPr lang="pt-PT" sz="3400" dirty="0"/>
              <a:t>só com a posse de </a:t>
            </a:r>
            <a:r>
              <a:rPr lang="pt-PT" sz="3400" b="1" dirty="0"/>
              <a:t>Lisboa</a:t>
            </a:r>
            <a:r>
              <a:rPr lang="pt-PT" sz="3400" dirty="0"/>
              <a:t> e de </a:t>
            </a:r>
            <a:r>
              <a:rPr lang="pt-PT" sz="3400" b="1" dirty="0"/>
              <a:t>Sintra</a:t>
            </a:r>
            <a:r>
              <a:rPr lang="pt-PT" sz="3400" dirty="0"/>
              <a:t>, que por esse lado limitavam o seu império já tão disseminado. Vendo a Espanha quase tranquila, procurou o conde D. Henrique outro campo em que pudesse empregar a sua irrequieta </a:t>
            </a:r>
            <a:r>
              <a:rPr lang="pt-PT" sz="3400" dirty="0" err="1"/>
              <a:t>actividade</a:t>
            </a:r>
            <a:r>
              <a:rPr lang="pt-PT" sz="3400" dirty="0"/>
              <a:t>. Seduziu-o, como a tantos outros príncipes, o movimento das cruzadas.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22280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 Henrique vence </a:t>
            </a:r>
            <a:r>
              <a:rPr lang="pt-PT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Hecha</a:t>
            </a:r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pt-PT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Hali Aben Joseph</a:t>
            </a:r>
            <a:endParaRPr lang="cs-CZ" b="1" i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PT" dirty="0"/>
              <a:t>Entre os anos de </a:t>
            </a:r>
            <a:r>
              <a:rPr lang="pt-PT" b="1" dirty="0"/>
              <a:t>1102 e 1104 </a:t>
            </a:r>
            <a:r>
              <a:rPr lang="pt-PT" dirty="0"/>
              <a:t>contínuas  expedições demandavam a Terra Santa, e </a:t>
            </a:r>
            <a:r>
              <a:rPr lang="pt-PT" b="1" dirty="0"/>
              <a:t>D. Henrique</a:t>
            </a:r>
            <a:r>
              <a:rPr lang="pt-PT" dirty="0"/>
              <a:t>, nos primeiros meses de </a:t>
            </a:r>
            <a:r>
              <a:rPr lang="pt-PT" b="1" dirty="0"/>
              <a:t>1103</a:t>
            </a:r>
            <a:r>
              <a:rPr lang="pt-PT" dirty="0"/>
              <a:t> partiu para o Oriente, donde voltou em </a:t>
            </a:r>
            <a:r>
              <a:rPr lang="pt-PT" b="1" dirty="0"/>
              <a:t>1105</a:t>
            </a:r>
            <a:r>
              <a:rPr lang="pt-PT" dirty="0"/>
              <a:t>, sem que a </a:t>
            </a:r>
            <a:r>
              <a:rPr lang="pt-PT" dirty="0" err="1"/>
              <a:t>hist</a:t>
            </a:r>
            <a:r>
              <a:rPr lang="cs-CZ" dirty="0"/>
              <a:t>ó</a:t>
            </a:r>
            <a:r>
              <a:rPr lang="pt-PT" dirty="0"/>
              <a:t>ria faça menção dos feitos que praticou, o que se explica por ele ter partido mais como simples voluntário, do que como chefe dalgum poderoso contingente. Desde essa época envolveu-se nas intrigas que tinham por fim ampliar o território que dominava  e conseguir tornar-se independente. Continuando a guerrear os moiros, conquistou-lhe mais terras, vencendo o régulo </a:t>
            </a:r>
            <a:r>
              <a:rPr lang="pt-PT" b="1" i="1" dirty="0" err="1"/>
              <a:t>Hecha</a:t>
            </a:r>
            <a:r>
              <a:rPr lang="pt-PT" dirty="0"/>
              <a:t> e o poderoso rei de Marrocos </a:t>
            </a:r>
            <a:r>
              <a:rPr lang="pt-PT" b="1" i="1" dirty="0" err="1"/>
              <a:t>Hali</a:t>
            </a:r>
            <a:r>
              <a:rPr lang="pt-PT" b="1" i="1" dirty="0"/>
              <a:t> </a:t>
            </a:r>
            <a:r>
              <a:rPr lang="pt-PT" b="1" i="1" dirty="0" err="1"/>
              <a:t>Aben</a:t>
            </a:r>
            <a:r>
              <a:rPr lang="pt-PT" b="1" i="1" dirty="0"/>
              <a:t> Joseph</a:t>
            </a:r>
            <a:r>
              <a:rPr lang="pt-PT" dirty="0"/>
              <a:t>. Excelente guerreiro, sábio e prudente administrador, aumentou consideravelmente as terras do seu condado, merecendo o cognome de </a:t>
            </a:r>
            <a:r>
              <a:rPr lang="pt-PT" b="1" i="1" dirty="0"/>
              <a:t>Bom</a:t>
            </a:r>
            <a:r>
              <a:rPr lang="pt-PT" i="1" dirty="0"/>
              <a:t>, </a:t>
            </a:r>
            <a:r>
              <a:rPr lang="pt-PT" dirty="0"/>
              <a:t>que a historia lhe deu.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70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Heran</a:t>
            </a:r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ça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Afonso VI não tinha filho varão legítimo, por conseguinte Raimundo, marido de D. Urraca, esperava receber a herança,  porém, ele morreu, D. Sancho (o seu filho natural também) e</a:t>
            </a:r>
            <a:r>
              <a:rPr lang="cs-CZ" dirty="0"/>
              <a:t> </a:t>
            </a:r>
            <a:r>
              <a:rPr lang="cs-CZ" dirty="0" err="1"/>
              <a:t>assim</a:t>
            </a:r>
            <a:r>
              <a:rPr lang="cs-CZ" dirty="0"/>
              <a:t> </a:t>
            </a:r>
            <a:r>
              <a:rPr lang="pt-PT" dirty="0"/>
              <a:t>ficou a legitima herdeira D. Urraca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262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Guerra civil 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/>
              <a:t>Depois da morte de D. Henrique (seu corpo foi trasladado para Braga, e sepultado numa capela da sé), ficou D. Teresa governando o condado de Portucale </a:t>
            </a:r>
            <a:r>
              <a:rPr lang="pt-PT" b="1"/>
              <a:t>na menoridade </a:t>
            </a:r>
            <a:r>
              <a:rPr lang="pt-PT"/>
              <a:t>de seu filho D. Afonso Henriques, que apenas contava três anos de idade.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94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Afonso Henriques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800" b="1" dirty="0"/>
              <a:t>D. Afonso I de Portugal</a:t>
            </a:r>
            <a:r>
              <a:rPr lang="pt-PT" sz="1800" dirty="0"/>
              <a:t>, mais conhecido por </a:t>
            </a:r>
            <a:r>
              <a:rPr lang="pt-PT" sz="1800" b="1" dirty="0"/>
              <a:t>D. Afonso Henriques</a:t>
            </a:r>
            <a:r>
              <a:rPr lang="pt-PT" sz="1800" dirty="0"/>
              <a:t>  foi o fundador do Reino de Portugal e o seu primeiro rei, com o cognome </a:t>
            </a:r>
            <a:r>
              <a:rPr lang="pt-PT" sz="1800" i="1" dirty="0"/>
              <a:t>O Conquistador</a:t>
            </a:r>
            <a:r>
              <a:rPr lang="pt-PT" sz="1800" dirty="0"/>
              <a:t>, </a:t>
            </a:r>
            <a:r>
              <a:rPr lang="pt-PT" sz="1800" i="1" dirty="0"/>
              <a:t>O Fundador</a:t>
            </a:r>
            <a:r>
              <a:rPr lang="pt-PT" sz="1800" dirty="0"/>
              <a:t> ou </a:t>
            </a:r>
            <a:r>
              <a:rPr lang="pt-PT" sz="1800" i="1" dirty="0"/>
              <a:t>O Grande</a:t>
            </a:r>
            <a:r>
              <a:rPr lang="pt-PT" sz="1800" dirty="0"/>
              <a:t> pela fundação do reino e pelas muitas conquistas.  Após a morte de seu pai, Afonso tomou uma posição política oposta à da mãe, que se aliara ao nobre galego Fernão Peres de Trava. 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421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Afonso Henriques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 dirty="0"/>
              <a:t>1128 – </a:t>
            </a:r>
            <a:r>
              <a:rPr lang="cs-CZ" sz="1800" b="1" dirty="0" err="1"/>
              <a:t>batalha</a:t>
            </a:r>
            <a:r>
              <a:rPr lang="cs-CZ" sz="1800" b="1" dirty="0"/>
              <a:t> </a:t>
            </a:r>
            <a:r>
              <a:rPr lang="pt-PT" sz="1800" b="1" dirty="0"/>
              <a:t>de São Mamede, </a:t>
            </a:r>
            <a:r>
              <a:rPr lang="cs-CZ" sz="1800" b="1" dirty="0" err="1"/>
              <a:t>vence</a:t>
            </a:r>
            <a:r>
              <a:rPr lang="cs-CZ" sz="1800" b="1" dirty="0"/>
              <a:t> a sua </a:t>
            </a:r>
            <a:r>
              <a:rPr lang="pt-PT" sz="1800" b="1" dirty="0"/>
              <a:t>mãe e assume o governo.</a:t>
            </a:r>
            <a:r>
              <a:rPr lang="pt-PT" sz="1800" baseline="30000" dirty="0"/>
              <a:t> </a:t>
            </a:r>
            <a:r>
              <a:rPr lang="pt-PT" sz="1800" dirty="0"/>
              <a:t>Concentrou então os esforços em obter o reconhecimento </a:t>
            </a:r>
            <a:r>
              <a:rPr lang="pt-PT" sz="1800" b="1" dirty="0"/>
              <a:t>como reino</a:t>
            </a:r>
            <a:r>
              <a:rPr lang="pt-PT" sz="1800" dirty="0"/>
              <a:t>. </a:t>
            </a:r>
          </a:p>
          <a:p>
            <a:pPr marL="0" indent="0" algn="just">
              <a:buNone/>
            </a:pPr>
            <a:r>
              <a:rPr lang="pt-PT" sz="1800" b="1" dirty="0"/>
              <a:t>1143 - no tratado de Zamora, intitula-se rei</a:t>
            </a:r>
            <a:r>
              <a:rPr lang="pt-PT" sz="1800" dirty="0"/>
              <a:t>, depois da vitória </a:t>
            </a:r>
            <a:r>
              <a:rPr lang="pt-PT" sz="1800" b="1" dirty="0"/>
              <a:t>na batalha de Ourique </a:t>
            </a:r>
            <a:r>
              <a:rPr lang="pt-PT" sz="1800" dirty="0"/>
              <a:t>contra um contingente mouro.</a:t>
            </a:r>
          </a:p>
          <a:p>
            <a:pPr marL="0" indent="0" algn="just">
              <a:buNone/>
            </a:pPr>
            <a:r>
              <a:rPr lang="pt-PT" sz="1800" b="1" dirty="0"/>
              <a:t>1147-</a:t>
            </a:r>
            <a:r>
              <a:rPr lang="pt-PT" sz="1800" dirty="0"/>
              <a:t> Com o apoio de cruzados do norte da Europa </a:t>
            </a:r>
            <a:r>
              <a:rPr lang="pt-PT" sz="1800" b="1" dirty="0"/>
              <a:t>conquistou Lisboa e Santarém </a:t>
            </a:r>
            <a:endParaRPr lang="pt-PT" sz="1800" dirty="0"/>
          </a:p>
          <a:p>
            <a:pPr marL="0" indent="0" algn="just">
              <a:buNone/>
            </a:pPr>
            <a:r>
              <a:rPr lang="pt-PT" sz="1800" b="1" dirty="0"/>
              <a:t>em 1179</a:t>
            </a:r>
            <a:r>
              <a:rPr lang="pt-PT" sz="1800" dirty="0"/>
              <a:t> </a:t>
            </a:r>
            <a:r>
              <a:rPr lang="pt-PT" sz="1800" b="1" dirty="0"/>
              <a:t>-</a:t>
            </a:r>
            <a:r>
              <a:rPr lang="pt-PT" sz="1800" dirty="0"/>
              <a:t> foi reconhecida a  </a:t>
            </a:r>
            <a:r>
              <a:rPr lang="pt-PT" sz="1800" b="1" dirty="0"/>
              <a:t>independência portuguesa</a:t>
            </a:r>
            <a:r>
              <a:rPr lang="pt-PT" sz="1800" dirty="0"/>
              <a:t>, pelo papa </a:t>
            </a:r>
            <a:r>
              <a:rPr lang="pt-PT" sz="1800" b="1" dirty="0"/>
              <a:t>Alexandre III, </a:t>
            </a:r>
            <a:r>
              <a:rPr lang="pt-PT" sz="1800" dirty="0"/>
              <a:t>através da bula </a:t>
            </a:r>
            <a:r>
              <a:rPr lang="pt-PT" sz="1800" i="1" dirty="0" err="1"/>
              <a:t>Manifestir</a:t>
            </a:r>
            <a:r>
              <a:rPr lang="pt-PT" sz="1800" i="1" dirty="0"/>
              <a:t> </a:t>
            </a:r>
            <a:r>
              <a:rPr lang="pt-PT" sz="1800" i="1" dirty="0" err="1"/>
              <a:t>Probatum</a:t>
            </a:r>
            <a:r>
              <a:rPr lang="pt-PT" sz="1800" i="1" dirty="0"/>
              <a:t> </a:t>
            </a:r>
            <a:r>
              <a:rPr lang="pt-PT" sz="1800" dirty="0"/>
              <a:t>e Afonso Henriques ganhou o título de </a:t>
            </a:r>
            <a:r>
              <a:rPr lang="pt-PT" sz="1800" b="1" i="1" dirty="0" err="1"/>
              <a:t>rex</a:t>
            </a:r>
            <a:r>
              <a:rPr lang="pt-PT" sz="1800" b="1" dirty="0"/>
              <a:t> (rei</a:t>
            </a:r>
            <a:r>
              <a:rPr lang="pt-PT" sz="1800" dirty="0"/>
              <a:t>).</a:t>
            </a:r>
          </a:p>
          <a:p>
            <a:pPr marL="0" indent="0" algn="just">
              <a:buNone/>
            </a:pPr>
            <a:endParaRPr lang="pt-PT" sz="1800" baseline="30000" dirty="0"/>
          </a:p>
          <a:p>
            <a:pPr marL="0" indent="0" algn="just">
              <a:buNone/>
            </a:pPr>
            <a:endParaRPr lang="pt-PT" sz="1800" dirty="0"/>
          </a:p>
          <a:p>
            <a:pPr marL="0" indent="0" algn="just">
              <a:buNone/>
            </a:pPr>
            <a:r>
              <a:rPr lang="pt-PT" sz="1800" dirty="0"/>
              <a:t>Os muçulmanos, em sinal de respeito, chamaram-lhe </a:t>
            </a:r>
            <a:r>
              <a:rPr lang="pt-PT" sz="1800" b="1" i="1" dirty="0"/>
              <a:t>Ibn-</a:t>
            </a:r>
            <a:r>
              <a:rPr lang="pt-PT" sz="1800" b="1" i="1" dirty="0" err="1"/>
              <a:t>Arrik</a:t>
            </a:r>
            <a:r>
              <a:rPr lang="pt-PT" sz="1800" b="1" dirty="0"/>
              <a:t> («filho de Henrique</a:t>
            </a:r>
            <a:r>
              <a:rPr lang="pt-PT" sz="1800" dirty="0"/>
              <a:t>», tradução </a:t>
            </a:r>
            <a:r>
              <a:rPr lang="pt-PT" sz="1800" b="1" dirty="0"/>
              <a:t>literal do patronímico </a:t>
            </a:r>
            <a:r>
              <a:rPr lang="pt-PT" sz="1800" b="1" i="1" dirty="0"/>
              <a:t>Henriques</a:t>
            </a:r>
            <a:r>
              <a:rPr lang="pt-PT" sz="1800" dirty="0"/>
              <a:t>) ou </a:t>
            </a:r>
            <a:r>
              <a:rPr lang="pt-PT" sz="1800" b="1" i="1" dirty="0"/>
              <a:t>El-</a:t>
            </a:r>
            <a:r>
              <a:rPr lang="pt-PT" sz="1800" b="1" i="1" dirty="0" err="1"/>
              <a:t>Bortukali</a:t>
            </a:r>
            <a:r>
              <a:rPr lang="pt-PT" sz="1800" b="1" dirty="0"/>
              <a:t> </a:t>
            </a:r>
            <a:r>
              <a:rPr lang="pt-PT" sz="1800" dirty="0"/>
              <a:t>(«o Português»).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39628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vsedě&#10;&#10;Popis byl vytvořen automaticky">
            <a:extLst>
              <a:ext uri="{FF2B5EF4-FFF2-40B4-BE49-F238E27FC236}">
                <a16:creationId xmlns:a16="http://schemas.microsoft.com/office/drawing/2014/main" id="{7B8D4B8E-CBAC-4EFB-BB63-BEFE914EF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" y="692696"/>
            <a:ext cx="882990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3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9BE9D9-C80B-4CEA-B6D8-607C61317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908584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0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Origens de Portugal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r>
              <a:rPr lang="pt-PT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Fatores históricos </a:t>
            </a:r>
            <a:endPara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0" indent="0">
              <a:buNone/>
            </a:pPr>
            <a:r>
              <a:rPr lang="pt-PT" dirty="0"/>
              <a:t>As invasões </a:t>
            </a:r>
            <a:r>
              <a:rPr lang="pt-PT" b="1" dirty="0"/>
              <a:t>árabes</a:t>
            </a:r>
            <a:r>
              <a:rPr lang="pt-PT" dirty="0"/>
              <a:t>, que começaram no século </a:t>
            </a:r>
            <a:r>
              <a:rPr lang="pt-PT" b="1" dirty="0"/>
              <a:t>VIII</a:t>
            </a:r>
            <a:r>
              <a:rPr lang="pt-PT" dirty="0"/>
              <a:t>, influem no facto de               uma grande parte da antiga nobreza </a:t>
            </a:r>
            <a:r>
              <a:rPr lang="pt-PT" b="1" dirty="0"/>
              <a:t>visigoda</a:t>
            </a:r>
            <a:r>
              <a:rPr lang="pt-PT" dirty="0"/>
              <a:t> se refugia no </a:t>
            </a:r>
            <a:r>
              <a:rPr lang="pt-PT" b="1" dirty="0"/>
              <a:t>Norte da Península. </a:t>
            </a: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Šipka doprava 3"/>
          <p:cNvSpPr/>
          <p:nvPr/>
        </p:nvSpPr>
        <p:spPr>
          <a:xfrm>
            <a:off x="4572000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6652A148-60CB-43FE-8E4A-1B146C9AD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00754"/>
            <a:ext cx="2114550" cy="2162175"/>
          </a:xfrm>
          <a:prstGeom prst="rect">
            <a:avLst/>
          </a:prstGeom>
        </p:spPr>
      </p:pic>
      <p:sp>
        <p:nvSpPr>
          <p:cNvPr id="7" name="Šipka doprava 3">
            <a:extLst>
              <a:ext uri="{FF2B5EF4-FFF2-40B4-BE49-F238E27FC236}">
                <a16:creationId xmlns:a16="http://schemas.microsoft.com/office/drawing/2014/main" id="{CDDB0D7E-EB34-4F4E-A1EF-81351E53C636}"/>
              </a:ext>
            </a:extLst>
          </p:cNvPr>
          <p:cNvSpPr/>
          <p:nvPr/>
        </p:nvSpPr>
        <p:spPr>
          <a:xfrm>
            <a:off x="3701771" y="47972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mapa&#10;&#10;Popis byl vytvořen automaticky">
            <a:extLst>
              <a:ext uri="{FF2B5EF4-FFF2-40B4-BE49-F238E27FC236}">
                <a16:creationId xmlns:a16="http://schemas.microsoft.com/office/drawing/2014/main" id="{B2EC0625-1708-4B2B-8044-39A934361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58940"/>
            <a:ext cx="2296893" cy="20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8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Afonso Henriques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 dirty="0"/>
              <a:t>1128 – </a:t>
            </a:r>
            <a:r>
              <a:rPr lang="cs-CZ" sz="1800" b="1" dirty="0" err="1"/>
              <a:t>batalha</a:t>
            </a:r>
            <a:r>
              <a:rPr lang="cs-CZ" sz="1800" b="1" dirty="0"/>
              <a:t> </a:t>
            </a:r>
            <a:r>
              <a:rPr lang="pt-PT" sz="1800" b="1" dirty="0"/>
              <a:t>de São Mamede, </a:t>
            </a:r>
            <a:r>
              <a:rPr lang="cs-CZ" sz="1800" b="1" dirty="0" err="1"/>
              <a:t>vence</a:t>
            </a:r>
            <a:r>
              <a:rPr lang="cs-CZ" sz="1800" b="1" dirty="0"/>
              <a:t> a sua </a:t>
            </a:r>
            <a:r>
              <a:rPr lang="pt-PT" sz="1800" b="1" dirty="0"/>
              <a:t>mãe e assume o governo.</a:t>
            </a:r>
            <a:r>
              <a:rPr lang="pt-PT" sz="1800" baseline="30000" dirty="0"/>
              <a:t> </a:t>
            </a:r>
            <a:r>
              <a:rPr lang="pt-PT" sz="1800" dirty="0"/>
              <a:t>Concentrou então os esforços em obter o reconhecimento </a:t>
            </a:r>
            <a:r>
              <a:rPr lang="pt-PT" sz="1800" b="1" dirty="0"/>
              <a:t>como reino</a:t>
            </a:r>
            <a:r>
              <a:rPr lang="pt-PT" sz="1800" dirty="0"/>
              <a:t>. </a:t>
            </a:r>
          </a:p>
          <a:p>
            <a:pPr marL="0" indent="0" algn="just">
              <a:buNone/>
            </a:pPr>
            <a:r>
              <a:rPr lang="pt-PT" sz="1800" b="1" dirty="0"/>
              <a:t>1143 - no tratado de Zamora, intitula-se rei</a:t>
            </a:r>
            <a:r>
              <a:rPr lang="pt-PT" sz="1800" dirty="0"/>
              <a:t>, depois da vitória </a:t>
            </a:r>
            <a:r>
              <a:rPr lang="pt-PT" sz="1800" b="1" dirty="0"/>
              <a:t>na batalha de Ourique </a:t>
            </a:r>
            <a:r>
              <a:rPr lang="pt-PT" sz="1800" dirty="0"/>
              <a:t>contra um contingente mouro.</a:t>
            </a:r>
          </a:p>
          <a:p>
            <a:pPr marL="0" indent="0" algn="just">
              <a:buNone/>
            </a:pPr>
            <a:r>
              <a:rPr lang="pt-PT" sz="1800" b="1" dirty="0"/>
              <a:t>1147-</a:t>
            </a:r>
            <a:r>
              <a:rPr lang="pt-PT" sz="1800" dirty="0"/>
              <a:t> Com o apoio de cruzados do norte da Europa </a:t>
            </a:r>
            <a:r>
              <a:rPr lang="pt-PT" sz="1800" b="1" dirty="0"/>
              <a:t>conquistou Lisboa e Santarém </a:t>
            </a:r>
            <a:endParaRPr lang="pt-PT" sz="1800" dirty="0"/>
          </a:p>
          <a:p>
            <a:pPr marL="0" indent="0" algn="just">
              <a:buNone/>
            </a:pPr>
            <a:r>
              <a:rPr lang="pt-PT" sz="1800" b="1" dirty="0"/>
              <a:t>em 1179</a:t>
            </a:r>
            <a:r>
              <a:rPr lang="pt-PT" sz="1800" dirty="0"/>
              <a:t> </a:t>
            </a:r>
            <a:r>
              <a:rPr lang="pt-PT" sz="1800" b="1" dirty="0"/>
              <a:t>-</a:t>
            </a:r>
            <a:r>
              <a:rPr lang="pt-PT" sz="1800" dirty="0"/>
              <a:t> foi reconhecida a  </a:t>
            </a:r>
            <a:r>
              <a:rPr lang="pt-PT" sz="1800" b="1" dirty="0"/>
              <a:t>independência portuguesa</a:t>
            </a:r>
            <a:r>
              <a:rPr lang="pt-PT" sz="1800" dirty="0"/>
              <a:t>, pelo papa </a:t>
            </a:r>
            <a:r>
              <a:rPr lang="pt-PT" sz="1800" b="1" dirty="0"/>
              <a:t>Alexandre III, </a:t>
            </a:r>
            <a:r>
              <a:rPr lang="pt-PT" sz="1800" dirty="0"/>
              <a:t>através da bula </a:t>
            </a:r>
            <a:r>
              <a:rPr lang="pt-PT" sz="1800" i="1" dirty="0" err="1"/>
              <a:t>Manifestir</a:t>
            </a:r>
            <a:r>
              <a:rPr lang="pt-PT" sz="1800" i="1" dirty="0"/>
              <a:t> </a:t>
            </a:r>
            <a:r>
              <a:rPr lang="pt-PT" sz="1800" i="1" dirty="0" err="1"/>
              <a:t>Probatum</a:t>
            </a:r>
            <a:r>
              <a:rPr lang="pt-PT" sz="1800" i="1" dirty="0"/>
              <a:t> </a:t>
            </a:r>
            <a:r>
              <a:rPr lang="pt-PT" sz="1800" dirty="0"/>
              <a:t>e Afonso Henriques ganhou o título de </a:t>
            </a:r>
            <a:r>
              <a:rPr lang="pt-PT" sz="1800" b="1" i="1" dirty="0" err="1"/>
              <a:t>rex</a:t>
            </a:r>
            <a:r>
              <a:rPr lang="pt-PT" sz="1800" b="1" dirty="0"/>
              <a:t> (rei</a:t>
            </a:r>
            <a:r>
              <a:rPr lang="pt-PT" sz="1800" dirty="0"/>
              <a:t>).</a:t>
            </a:r>
          </a:p>
          <a:p>
            <a:pPr marL="0" indent="0" algn="just">
              <a:buNone/>
            </a:pPr>
            <a:endParaRPr lang="pt-PT" sz="1800" baseline="30000" dirty="0"/>
          </a:p>
          <a:p>
            <a:pPr marL="0" indent="0" algn="just">
              <a:buNone/>
            </a:pPr>
            <a:endParaRPr lang="pt-PT" sz="1800" dirty="0"/>
          </a:p>
          <a:p>
            <a:pPr marL="0" indent="0" algn="just">
              <a:buNone/>
            </a:pPr>
            <a:r>
              <a:rPr lang="pt-PT" sz="1800" dirty="0"/>
              <a:t>Os muçulmanos, em sinal de respeito, chamaram-lhe </a:t>
            </a:r>
            <a:r>
              <a:rPr lang="pt-PT" sz="1800" b="1" i="1" dirty="0"/>
              <a:t>Ibn-</a:t>
            </a:r>
            <a:r>
              <a:rPr lang="pt-PT" sz="1800" b="1" i="1" dirty="0" err="1"/>
              <a:t>Arrik</a:t>
            </a:r>
            <a:r>
              <a:rPr lang="pt-PT" sz="1800" b="1" dirty="0"/>
              <a:t> («filho de Henrique</a:t>
            </a:r>
            <a:r>
              <a:rPr lang="pt-PT" sz="1800" dirty="0"/>
              <a:t>», tradução </a:t>
            </a:r>
            <a:r>
              <a:rPr lang="pt-PT" sz="1800" b="1" dirty="0"/>
              <a:t>literal do patronímico </a:t>
            </a:r>
            <a:r>
              <a:rPr lang="pt-PT" sz="1800" b="1" i="1" dirty="0"/>
              <a:t>Henriques</a:t>
            </a:r>
            <a:r>
              <a:rPr lang="pt-PT" sz="1800" dirty="0"/>
              <a:t>) ou </a:t>
            </a:r>
            <a:r>
              <a:rPr lang="pt-PT" sz="1800" b="1" i="1" dirty="0"/>
              <a:t>El-</a:t>
            </a:r>
            <a:r>
              <a:rPr lang="pt-PT" sz="1800" b="1" i="1" dirty="0" err="1"/>
              <a:t>Bortukali</a:t>
            </a:r>
            <a:r>
              <a:rPr lang="pt-PT" sz="1800" b="1" dirty="0"/>
              <a:t> </a:t>
            </a:r>
            <a:r>
              <a:rPr lang="pt-PT" sz="1800" dirty="0"/>
              <a:t>(«o Português»).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8908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Sancho I, Afonso III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800" b="1" dirty="0"/>
              <a:t>O resto da reconquista foi acabado pelo filho Sancho I e Afonso III.</a:t>
            </a:r>
            <a:endParaRPr lang="cs-CZ" sz="1800" dirty="0"/>
          </a:p>
        </p:txBody>
      </p:sp>
      <p:pic>
        <p:nvPicPr>
          <p:cNvPr id="5" name="Obrázek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FBFAB045-2340-47B4-80C5-73033C401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633" y="0"/>
            <a:ext cx="9144000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69B964E-8B8A-4AE9-A5A6-1EF8494923A3}"/>
              </a:ext>
            </a:extLst>
          </p:cNvPr>
          <p:cNvSpPr/>
          <p:nvPr/>
        </p:nvSpPr>
        <p:spPr>
          <a:xfrm>
            <a:off x="323528" y="6189413"/>
            <a:ext cx="423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highlight>
                  <a:srgbClr val="FFFF00"/>
                </a:highlight>
              </a:rPr>
              <a:t>https://slideplayer.com.br/slide/1250031/</a:t>
            </a:r>
          </a:p>
        </p:txBody>
      </p:sp>
    </p:spTree>
    <p:extLst>
      <p:ext uri="{BB962C8B-B14F-4D97-AF65-F5344CB8AC3E}">
        <p14:creationId xmlns:p14="http://schemas.microsoft.com/office/powerpoint/2010/main" val="493524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8C60D-3F21-4A5E-A626-BC17E56C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Condado Portucalense - reconquista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2780193-7C1F-4622-B2F3-AEAC081D7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8" y="1916832"/>
            <a:ext cx="8850983" cy="4248472"/>
          </a:xfr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28A9AB1-651F-4D9C-ABEF-F987103AFC27}"/>
              </a:ext>
            </a:extLst>
          </p:cNvPr>
          <p:cNvSpPr/>
          <p:nvPr/>
        </p:nvSpPr>
        <p:spPr>
          <a:xfrm>
            <a:off x="7384412" y="1556792"/>
            <a:ext cx="13785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FARO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36A793A-023A-44AA-A422-EE1F30A7E572}"/>
              </a:ext>
            </a:extLst>
          </p:cNvPr>
          <p:cNvSpPr/>
          <p:nvPr/>
        </p:nvSpPr>
        <p:spPr>
          <a:xfrm>
            <a:off x="1637693" y="1522778"/>
            <a:ext cx="21457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SANTARÉM, LISBOA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7175236-4F7B-4FA9-853C-2D2FBDFA6D70}"/>
              </a:ext>
            </a:extLst>
          </p:cNvPr>
          <p:cNvSpPr/>
          <p:nvPr/>
        </p:nvSpPr>
        <p:spPr>
          <a:xfrm>
            <a:off x="3914277" y="1488764"/>
            <a:ext cx="16499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ÉVORA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0C86E50-B708-476B-ACC4-62439A559185}"/>
              </a:ext>
            </a:extLst>
          </p:cNvPr>
          <p:cNvSpPr/>
          <p:nvPr/>
        </p:nvSpPr>
        <p:spPr>
          <a:xfrm>
            <a:off x="5769474" y="1547942"/>
            <a:ext cx="15090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PORTIMAO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05DA1C8-0A0C-4FAA-80D7-DAAADF4DDB0F}"/>
              </a:ext>
            </a:extLst>
          </p:cNvPr>
          <p:cNvSpPr/>
          <p:nvPr/>
        </p:nvSpPr>
        <p:spPr>
          <a:xfrm>
            <a:off x="299927" y="1494203"/>
            <a:ext cx="11666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PORTO E COIMBRA</a:t>
            </a:r>
          </a:p>
        </p:txBody>
      </p:sp>
    </p:spTree>
    <p:extLst>
      <p:ext uri="{BB962C8B-B14F-4D97-AF65-F5344CB8AC3E}">
        <p14:creationId xmlns:p14="http://schemas.microsoft.com/office/powerpoint/2010/main" val="3646831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DD32B177-1E78-40AB-846E-E91D88FCC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" y="1052736"/>
            <a:ext cx="89578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04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01C9621F-C2CA-4AD3-8062-0FDCDAF44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" y="764704"/>
            <a:ext cx="8981670" cy="50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6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D6219B9-EEA3-439E-96E7-3A3967CA2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4" y="692696"/>
            <a:ext cx="8899932" cy="50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7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Reconquista castelhana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A </a:t>
            </a:r>
            <a:r>
              <a:rPr lang="cs-CZ" dirty="0" err="1"/>
              <a:t>reconquista</a:t>
            </a:r>
            <a:r>
              <a:rPr lang="cs-CZ" dirty="0"/>
              <a:t>  </a:t>
            </a:r>
            <a:r>
              <a:rPr lang="cs-CZ" dirty="0" err="1"/>
              <a:t>castelhana</a:t>
            </a:r>
            <a:r>
              <a:rPr lang="cs-CZ" dirty="0"/>
              <a:t> </a:t>
            </a:r>
            <a:r>
              <a:rPr lang="cs-CZ" dirty="0" err="1"/>
              <a:t>abrange</a:t>
            </a:r>
            <a:r>
              <a:rPr lang="cs-CZ" dirty="0"/>
              <a:t> um </a:t>
            </a:r>
            <a:r>
              <a:rPr lang="cs-CZ" dirty="0" err="1"/>
              <a:t>território</a:t>
            </a:r>
            <a:r>
              <a:rPr lang="cs-CZ" dirty="0"/>
              <a:t> </a:t>
            </a:r>
            <a:r>
              <a:rPr lang="cs-CZ" dirty="0" err="1"/>
              <a:t>muito</a:t>
            </a:r>
            <a:r>
              <a:rPr lang="cs-CZ" dirty="0"/>
              <a:t> </a:t>
            </a:r>
            <a:r>
              <a:rPr lang="cs-CZ" dirty="0" err="1"/>
              <a:t>mais</a:t>
            </a:r>
            <a:r>
              <a:rPr lang="cs-CZ" dirty="0"/>
              <a:t> </a:t>
            </a:r>
            <a:r>
              <a:rPr lang="cs-CZ" dirty="0" err="1"/>
              <a:t>extens</a:t>
            </a:r>
            <a:r>
              <a:rPr lang="pt-PT" dirty="0"/>
              <a:t>o </a:t>
            </a:r>
            <a:r>
              <a:rPr lang="cs-CZ" dirty="0"/>
              <a:t> </a:t>
            </a:r>
            <a:r>
              <a:rPr lang="pt-PT" dirty="0"/>
              <a:t>é </a:t>
            </a:r>
            <a:r>
              <a:rPr lang="cs-CZ" dirty="0" err="1"/>
              <a:t>mais</a:t>
            </a:r>
            <a:r>
              <a:rPr lang="cs-CZ" dirty="0"/>
              <a:t> lenta          </a:t>
            </a:r>
            <a:r>
              <a:rPr lang="pt-PT" dirty="0"/>
              <a:t>         </a:t>
            </a:r>
            <a:r>
              <a:rPr lang="cs-CZ" dirty="0" err="1"/>
              <a:t>termina</a:t>
            </a:r>
            <a:r>
              <a:rPr lang="cs-CZ" dirty="0"/>
              <a:t> </a:t>
            </a:r>
            <a:r>
              <a:rPr lang="cs-CZ" dirty="0" err="1"/>
              <a:t>só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 </a:t>
            </a:r>
            <a:r>
              <a:rPr lang="cs-CZ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1492.</a:t>
            </a:r>
            <a:r>
              <a:rPr lang="cs-CZ" dirty="0"/>
              <a:t> </a:t>
            </a:r>
            <a:r>
              <a:rPr lang="pt-PT" dirty="0"/>
              <a:t> Sobrepõe-se aos árabes e aos reinos vizinhos, cria um território homogêneo, do qual também Portugal irá fazer parte (</a:t>
            </a:r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1580-1640</a:t>
            </a:r>
            <a:r>
              <a:rPr lang="pt-PT" dirty="0"/>
              <a:t>)         situação de </a:t>
            </a:r>
            <a:r>
              <a:rPr lang="pt-PT" b="1" dirty="0"/>
              <a:t>diferenciação nítida linguística</a:t>
            </a:r>
            <a:r>
              <a:rPr lang="pt-PT" dirty="0"/>
              <a:t> entre os diferentes territórios com diferentes romances ibéricos.</a:t>
            </a:r>
            <a:r>
              <a:rPr lang="pt-PT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4932040" y="227687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se zářezem 4"/>
          <p:cNvSpPr/>
          <p:nvPr/>
        </p:nvSpPr>
        <p:spPr>
          <a:xfrm>
            <a:off x="5076056" y="4149080"/>
            <a:ext cx="50405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067944" y="4221088"/>
            <a:ext cx="5463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366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Impacto no desenvolvimento  da língua</a:t>
            </a:r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dirty="0"/>
              <a:t>As circunstâncias históricas (diferentes substratos e superstratos) e territoriais influem em</a:t>
            </a:r>
          </a:p>
          <a:p>
            <a:pPr marL="0" indent="0" algn="just">
              <a:buNone/>
            </a:pPr>
            <a:r>
              <a:rPr lang="pt-PT" dirty="0"/>
              <a:t>         implantação de </a:t>
            </a:r>
            <a:r>
              <a:rPr lang="pt-PT" b="1" dirty="0"/>
              <a:t>diferentes inovações            </a:t>
            </a:r>
          </a:p>
          <a:p>
            <a:pPr marL="0" indent="0" algn="just">
              <a:buNone/>
            </a:pPr>
            <a:r>
              <a:rPr lang="pt-PT" b="1" dirty="0"/>
              <a:t>         linguísticas</a:t>
            </a:r>
            <a:endParaRPr lang="pt-PT" dirty="0"/>
          </a:p>
          <a:p>
            <a:pPr marL="0" indent="0" algn="just">
              <a:buNone/>
            </a:pPr>
            <a:r>
              <a:rPr lang="pt-PT" dirty="0"/>
              <a:t>         no </a:t>
            </a:r>
            <a:r>
              <a:rPr lang="pt-PT" b="1" dirty="0"/>
              <a:t>alargamento territorial. 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         As </a:t>
            </a:r>
            <a:r>
              <a:rPr lang="pt-PT" b="1" dirty="0"/>
              <a:t>inovações linguísticas </a:t>
            </a:r>
            <a:r>
              <a:rPr lang="pt-PT" dirty="0"/>
              <a:t>do Castelhano expandem-se conforme a expansão territorial da Castela e afasta outros reinos e romances.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584711" y="2708920"/>
            <a:ext cx="602913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84711" y="3635312"/>
            <a:ext cx="598171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7">
            <a:extLst>
              <a:ext uri="{FF2B5EF4-FFF2-40B4-BE49-F238E27FC236}">
                <a16:creationId xmlns:a16="http://schemas.microsoft.com/office/drawing/2014/main" id="{7F15CE32-3917-47B5-BA7A-511D749F88E0}"/>
              </a:ext>
            </a:extLst>
          </p:cNvPr>
          <p:cNvSpPr/>
          <p:nvPr/>
        </p:nvSpPr>
        <p:spPr>
          <a:xfrm>
            <a:off x="601590" y="4612129"/>
            <a:ext cx="598171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343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pt-PT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Distribuição de alguns traços linguísticos </a:t>
            </a:r>
            <a:r>
              <a:rPr lang="pt-PT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iberorromânicos</a:t>
            </a:r>
            <a:br>
              <a:rPr lang="cs-CZ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PT" dirty="0"/>
              <a:t>A expansão castelhana teve como consequência a  interrupção de uma relativa unidade hispânica:</a:t>
            </a:r>
          </a:p>
          <a:p>
            <a:pPr marL="0" indent="0" algn="ctr">
              <a:buNone/>
            </a:pPr>
            <a:r>
              <a:rPr lang="pt-PT" dirty="0"/>
              <a:t> </a:t>
            </a:r>
            <a:r>
              <a:rPr lang="pt-P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centro :  inovações  castelhanas</a:t>
            </a:r>
          </a:p>
          <a:p>
            <a:pPr marL="0" indent="0" algn="ctr">
              <a:buNone/>
            </a:pP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dirty="0"/>
              <a:t>apagamento do </a:t>
            </a:r>
            <a:r>
              <a:rPr lang="pt-PT" b="1" dirty="0"/>
              <a:t>F</a:t>
            </a:r>
            <a:r>
              <a:rPr lang="pt-PT" dirty="0"/>
              <a:t> latino inicial </a:t>
            </a:r>
          </a:p>
          <a:p>
            <a:pPr marL="0" indent="0" algn="ctr">
              <a:buNone/>
            </a:pPr>
            <a:r>
              <a:rPr lang="pt-PT" dirty="0"/>
              <a:t> (</a:t>
            </a:r>
            <a:r>
              <a:rPr lang="pt-PT" i="1" dirty="0" err="1">
                <a:highlight>
                  <a:srgbClr val="FFFF00"/>
                </a:highlight>
              </a:rPr>
              <a:t>f</a:t>
            </a:r>
            <a:r>
              <a:rPr lang="pt-PT" i="1" dirty="0" err="1"/>
              <a:t>ilium</a:t>
            </a:r>
            <a:r>
              <a:rPr lang="pt-PT" i="1" dirty="0"/>
              <a:t> – </a:t>
            </a:r>
            <a:r>
              <a:rPr lang="pt-PT" i="1" dirty="0" err="1">
                <a:highlight>
                  <a:srgbClr val="FFFF00"/>
                </a:highlight>
              </a:rPr>
              <a:t>h</a:t>
            </a:r>
            <a:r>
              <a:rPr lang="pt-PT" i="1" dirty="0" err="1"/>
              <a:t>ijo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r>
              <a:rPr lang="pt-PT" dirty="0"/>
              <a:t>evolução dos grupos </a:t>
            </a:r>
            <a:r>
              <a:rPr lang="pt-PT" b="1" dirty="0"/>
              <a:t>LI</a:t>
            </a:r>
            <a:r>
              <a:rPr lang="pt-PT" dirty="0"/>
              <a:t> e </a:t>
            </a:r>
            <a:r>
              <a:rPr lang="pt-PT" b="1" dirty="0"/>
              <a:t>C´L </a:t>
            </a:r>
            <a:r>
              <a:rPr lang="pt-PT" dirty="0"/>
              <a:t>para uma fricativa velar </a:t>
            </a:r>
          </a:p>
          <a:p>
            <a:pPr marL="0" indent="0" algn="ctr">
              <a:buNone/>
            </a:pPr>
            <a:r>
              <a:rPr lang="pt-PT" dirty="0"/>
              <a:t>(</a:t>
            </a:r>
            <a:r>
              <a:rPr lang="pt-PT" i="1" dirty="0" err="1">
                <a:highlight>
                  <a:srgbClr val="FFFF00"/>
                </a:highlight>
              </a:rPr>
              <a:t>pl</a:t>
            </a:r>
            <a:r>
              <a:rPr lang="pt-PT" i="1" dirty="0" err="1"/>
              <a:t>uviam</a:t>
            </a:r>
            <a:r>
              <a:rPr lang="pt-PT" i="1" dirty="0"/>
              <a:t>– </a:t>
            </a:r>
            <a:r>
              <a:rPr lang="pt-PT" i="1" dirty="0" err="1">
                <a:highlight>
                  <a:srgbClr val="FFFF00"/>
                </a:highlight>
              </a:rPr>
              <a:t>ll</a:t>
            </a:r>
            <a:r>
              <a:rPr lang="pt-PT" i="1" dirty="0" err="1"/>
              <a:t>uvia</a:t>
            </a:r>
            <a:r>
              <a:rPr lang="pt-PT" i="1" dirty="0"/>
              <a:t>, </a:t>
            </a:r>
            <a:r>
              <a:rPr lang="pt-PT" i="1" dirty="0" err="1"/>
              <a:t>o</a:t>
            </a:r>
            <a:r>
              <a:rPr lang="pt-PT" i="1" dirty="0" err="1">
                <a:highlight>
                  <a:srgbClr val="FFFF00"/>
                </a:highlight>
              </a:rPr>
              <a:t>cul</a:t>
            </a:r>
            <a:r>
              <a:rPr lang="pt-PT" i="1" dirty="0" err="1"/>
              <a:t>um</a:t>
            </a:r>
            <a:r>
              <a:rPr lang="pt-PT" i="1" dirty="0"/>
              <a:t> – </a:t>
            </a:r>
            <a:r>
              <a:rPr lang="pt-PT" i="1" dirty="0" err="1"/>
              <a:t>oc´lu</a:t>
            </a:r>
            <a:r>
              <a:rPr lang="pt-PT" i="1" dirty="0"/>
              <a:t>  </a:t>
            </a:r>
            <a:r>
              <a:rPr lang="pt-PT" i="1" dirty="0" err="1"/>
              <a:t>o</a:t>
            </a:r>
            <a:r>
              <a:rPr lang="pt-PT" i="1" dirty="0" err="1">
                <a:highlight>
                  <a:srgbClr val="FFFF00"/>
                </a:highlight>
              </a:rPr>
              <a:t>j</a:t>
            </a:r>
            <a:r>
              <a:rPr lang="pt-PT" i="1" dirty="0" err="1"/>
              <a:t>o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r>
              <a:rPr lang="pt-PT" dirty="0"/>
              <a:t>evolução do grupo –</a:t>
            </a:r>
            <a:r>
              <a:rPr lang="pt-PT" b="1" dirty="0"/>
              <a:t>CT</a:t>
            </a:r>
            <a:r>
              <a:rPr lang="pt-PT" dirty="0"/>
              <a:t> para uma africada palatal </a:t>
            </a:r>
          </a:p>
          <a:p>
            <a:pPr marL="0" indent="0" algn="ctr">
              <a:buNone/>
            </a:pPr>
            <a:r>
              <a:rPr lang="pt-PT" dirty="0"/>
              <a:t>(</a:t>
            </a:r>
            <a:r>
              <a:rPr lang="pt-PT" i="1" dirty="0" err="1"/>
              <a:t>o</a:t>
            </a:r>
            <a:r>
              <a:rPr lang="pt-PT" b="1" i="1" dirty="0" err="1">
                <a:highlight>
                  <a:srgbClr val="FFFF00"/>
                </a:highlight>
              </a:rPr>
              <a:t>ct</a:t>
            </a:r>
            <a:r>
              <a:rPr lang="pt-PT" i="1" dirty="0" err="1"/>
              <a:t>um</a:t>
            </a:r>
            <a:r>
              <a:rPr lang="pt-PT" i="1" dirty="0"/>
              <a:t> – </a:t>
            </a:r>
            <a:r>
              <a:rPr lang="pt-PT" i="1" dirty="0" err="1"/>
              <a:t>o</a:t>
            </a:r>
            <a:r>
              <a:rPr lang="pt-PT" b="1" i="1" dirty="0" err="1">
                <a:highlight>
                  <a:srgbClr val="FFFF00"/>
                </a:highlight>
              </a:rPr>
              <a:t>it</a:t>
            </a:r>
            <a:r>
              <a:rPr lang="pt-PT" i="1" dirty="0" err="1"/>
              <a:t>u</a:t>
            </a:r>
            <a:r>
              <a:rPr lang="pt-PT" i="1" dirty="0"/>
              <a:t> – </a:t>
            </a:r>
            <a:r>
              <a:rPr lang="pt-PT" i="1" dirty="0" err="1"/>
              <a:t>o</a:t>
            </a:r>
            <a:r>
              <a:rPr lang="pt-PT" b="1" i="1" dirty="0" err="1">
                <a:highlight>
                  <a:srgbClr val="FFFF00"/>
                </a:highlight>
              </a:rPr>
              <a:t>ti</a:t>
            </a:r>
            <a:r>
              <a:rPr lang="pt-PT" i="1" dirty="0" err="1"/>
              <a:t>o</a:t>
            </a:r>
            <a:r>
              <a:rPr lang="pt-PT" i="1" dirty="0"/>
              <a:t> –</a:t>
            </a:r>
            <a:r>
              <a:rPr lang="pt-PT" i="1" dirty="0" err="1"/>
              <a:t>o</a:t>
            </a:r>
            <a:r>
              <a:rPr lang="pt-PT" b="1" i="1" dirty="0" err="1">
                <a:highlight>
                  <a:srgbClr val="FFFF00"/>
                </a:highlight>
              </a:rPr>
              <a:t>ch</a:t>
            </a:r>
            <a:r>
              <a:rPr lang="pt-PT" i="1" dirty="0" err="1"/>
              <a:t>o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r>
              <a:rPr lang="pt-PT" dirty="0"/>
              <a:t>apagamento do </a:t>
            </a:r>
            <a:r>
              <a:rPr lang="pt-PT" b="1" dirty="0"/>
              <a:t>i</a:t>
            </a:r>
            <a:r>
              <a:rPr lang="pt-PT" dirty="0"/>
              <a:t> semiconsonântico inicial</a:t>
            </a:r>
          </a:p>
          <a:p>
            <a:pPr marL="0" indent="0" algn="ctr">
              <a:buNone/>
            </a:pPr>
            <a:r>
              <a:rPr lang="pt-PT" dirty="0"/>
              <a:t>(</a:t>
            </a:r>
            <a:r>
              <a:rPr lang="pt-PT" b="1" i="1" dirty="0" err="1">
                <a:highlight>
                  <a:srgbClr val="FFFF00"/>
                </a:highlight>
              </a:rPr>
              <a:t>ia</a:t>
            </a:r>
            <a:r>
              <a:rPr lang="pt-PT" i="1" dirty="0" err="1"/>
              <a:t>nuarium</a:t>
            </a:r>
            <a:r>
              <a:rPr lang="pt-PT" i="1" dirty="0"/>
              <a:t> – </a:t>
            </a:r>
            <a:r>
              <a:rPr lang="pt-PT" b="1" i="1" dirty="0" err="1">
                <a:highlight>
                  <a:srgbClr val="FFFF00"/>
                </a:highlight>
              </a:rPr>
              <a:t>e</a:t>
            </a:r>
            <a:r>
              <a:rPr lang="pt-PT" i="1" dirty="0" err="1"/>
              <a:t>nero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b="1" dirty="0"/>
          </a:p>
          <a:p>
            <a:pPr marL="0" indent="0" algn="ctr">
              <a:buNone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0518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Distribuição de alguns traços linguísticos </a:t>
            </a:r>
            <a:r>
              <a:rPr lang="pt-PT" b="1"/>
              <a:t> </a:t>
            </a: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iberorromânicos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Periferia</a:t>
            </a:r>
          </a:p>
          <a:p>
            <a:pPr marL="0" indent="0" algn="ctr">
              <a:buNone/>
            </a:pPr>
            <a:r>
              <a:rPr lang="pt-PT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(Castela, Portugal, Catalunha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pt-PT" dirty="0"/>
              <a:t>Conservam o </a:t>
            </a:r>
            <a:r>
              <a:rPr lang="pt-PT" b="1" dirty="0"/>
              <a:t>F</a:t>
            </a:r>
            <a:r>
              <a:rPr lang="pt-PT" dirty="0"/>
              <a:t> latino </a:t>
            </a:r>
            <a:r>
              <a:rPr lang="pt-PT" dirty="0" err="1"/>
              <a:t>incicial</a:t>
            </a:r>
            <a:r>
              <a:rPr lang="pt-PT" dirty="0"/>
              <a:t> (</a:t>
            </a:r>
            <a:r>
              <a:rPr lang="pt-PT" b="1" i="1" dirty="0">
                <a:highlight>
                  <a:srgbClr val="FFFF00"/>
                </a:highlight>
              </a:rPr>
              <a:t>f</a:t>
            </a:r>
            <a:r>
              <a:rPr lang="pt-PT" i="1" dirty="0"/>
              <a:t>ilho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r>
              <a:rPr lang="pt-PT" dirty="0"/>
              <a:t> os grupos </a:t>
            </a:r>
            <a:r>
              <a:rPr lang="pt-PT" b="1" dirty="0"/>
              <a:t>LI</a:t>
            </a:r>
            <a:r>
              <a:rPr lang="pt-PT" dirty="0"/>
              <a:t> e </a:t>
            </a:r>
            <a:r>
              <a:rPr lang="pt-PT" b="1" dirty="0"/>
              <a:t>C´L</a:t>
            </a:r>
            <a:r>
              <a:rPr lang="pt-PT" dirty="0"/>
              <a:t> </a:t>
            </a:r>
            <a:r>
              <a:rPr lang="pt-PT" dirty="0" err="1"/>
              <a:t>palatelizam</a:t>
            </a:r>
            <a:r>
              <a:rPr lang="pt-PT" dirty="0"/>
              <a:t>  </a:t>
            </a:r>
            <a:r>
              <a:rPr lang="pt-PT" dirty="0">
                <a:latin typeface="Times New Roman"/>
                <a:cs typeface="Times New Roman"/>
              </a:rPr>
              <a:t>→</a:t>
            </a:r>
            <a:r>
              <a:rPr lang="pt-PT" dirty="0"/>
              <a:t> </a:t>
            </a:r>
            <a:r>
              <a:rPr lang="pt-PT" b="1" dirty="0"/>
              <a:t>LH (</a:t>
            </a:r>
            <a:r>
              <a:rPr lang="pt-PT" i="1" dirty="0"/>
              <a:t>o</a:t>
            </a:r>
            <a:r>
              <a:rPr lang="pt-PT" b="1" i="1" dirty="0">
                <a:highlight>
                  <a:srgbClr val="FFFF00"/>
                </a:highlight>
              </a:rPr>
              <a:t>lh</a:t>
            </a:r>
            <a:r>
              <a:rPr lang="pt-PT" i="1" dirty="0"/>
              <a:t>o</a:t>
            </a:r>
            <a:r>
              <a:rPr lang="pt-PT" b="1" dirty="0"/>
              <a:t>)</a:t>
            </a:r>
          </a:p>
          <a:p>
            <a:pPr marL="0" indent="0" algn="ctr">
              <a:buNone/>
            </a:pPr>
            <a:r>
              <a:rPr lang="pt-PT" dirty="0"/>
              <a:t>evolução do grupo –</a:t>
            </a:r>
            <a:r>
              <a:rPr lang="pt-PT" b="1" dirty="0"/>
              <a:t>CT</a:t>
            </a:r>
            <a:r>
              <a:rPr lang="pt-PT" dirty="0"/>
              <a:t> para </a:t>
            </a:r>
            <a:r>
              <a:rPr lang="pt-PT" b="1" dirty="0"/>
              <a:t>IT (</a:t>
            </a:r>
            <a:r>
              <a:rPr lang="pt-PT" i="1" dirty="0"/>
              <a:t>o</a:t>
            </a:r>
            <a:r>
              <a:rPr lang="pt-PT" b="1" i="1" dirty="0">
                <a:highlight>
                  <a:srgbClr val="FFFF00"/>
                </a:highlight>
              </a:rPr>
              <a:t>it</a:t>
            </a:r>
            <a:r>
              <a:rPr lang="pt-PT" i="1" dirty="0"/>
              <a:t>o</a:t>
            </a:r>
            <a:r>
              <a:rPr lang="pt-PT" b="1" dirty="0"/>
              <a:t>)</a:t>
            </a:r>
          </a:p>
          <a:p>
            <a:pPr marL="0" indent="0" algn="ctr">
              <a:buNone/>
            </a:pPr>
            <a:r>
              <a:rPr lang="pt-PT" dirty="0"/>
              <a:t>O </a:t>
            </a:r>
            <a:r>
              <a:rPr lang="pt-PT" b="1" dirty="0"/>
              <a:t>i</a:t>
            </a:r>
            <a:r>
              <a:rPr lang="pt-PT" dirty="0"/>
              <a:t> semiconsonântico inicial evolui para </a:t>
            </a:r>
            <a:r>
              <a:rPr lang="pt-PT" b="1" dirty="0"/>
              <a:t>J (</a:t>
            </a:r>
            <a:r>
              <a:rPr lang="pt-PT" b="1" i="1" dirty="0">
                <a:highlight>
                  <a:srgbClr val="FFFF00"/>
                </a:highlight>
              </a:rPr>
              <a:t>j</a:t>
            </a:r>
            <a:r>
              <a:rPr lang="pt-PT" i="1" dirty="0"/>
              <a:t>aneiro</a:t>
            </a:r>
            <a:r>
              <a:rPr lang="pt-PT" b="1" dirty="0"/>
              <a:t>)</a:t>
            </a:r>
          </a:p>
          <a:p>
            <a:pPr marL="0" indent="0" algn="ctr">
              <a:buNone/>
            </a:pPr>
            <a:endParaRPr lang="pt-P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pt-PT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21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Origens de Portugal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3600" dirty="0"/>
              <a:t>Os visigodos organizam-se em </a:t>
            </a:r>
            <a:r>
              <a:rPr lang="pt-PT" sz="3600" b="1" dirty="0"/>
              <a:t>núcleos políticos </a:t>
            </a:r>
            <a:r>
              <a:rPr lang="pt-PT" sz="3600" dirty="0"/>
              <a:t>e organizam um movimento de </a:t>
            </a:r>
            <a:r>
              <a:rPr lang="pt-PT" sz="3600" b="1" dirty="0"/>
              <a:t>expansão territorial</a:t>
            </a:r>
            <a:r>
              <a:rPr lang="pt-PT" sz="2000" b="1" dirty="0"/>
              <a:t>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66013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Exemplos</a:t>
            </a:r>
            <a:r>
              <a:rPr lang="pt-PT"/>
              <a:t> </a:t>
            </a:r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74488"/>
              </p:ext>
            </p:extLst>
          </p:nvPr>
        </p:nvGraphicFramePr>
        <p:xfrm>
          <a:off x="1619672" y="2132856"/>
          <a:ext cx="5976664" cy="1979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latim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solidFill>
                            <a:srgbClr val="FF0000"/>
                          </a:solidFill>
                          <a:effectLst/>
                        </a:rPr>
                        <a:t>português</a:t>
                      </a:r>
                      <a:endParaRPr lang="cs-CZ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solidFill>
                            <a:srgbClr val="FFFF00"/>
                          </a:solidFill>
                          <a:effectLst/>
                        </a:rPr>
                        <a:t>castelhano</a:t>
                      </a:r>
                      <a:endParaRPr lang="cs-CZ" sz="24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solidFill>
                            <a:srgbClr val="FF0000"/>
                          </a:solidFill>
                          <a:effectLst/>
                        </a:rPr>
                        <a:t>catalão</a:t>
                      </a:r>
                      <a:endParaRPr lang="cs-CZ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FILIU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FI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LH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HI</a:t>
                      </a: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FI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LL</a:t>
                      </a:r>
                      <a:endParaRPr lang="cs-CZ" sz="2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OCULU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O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LH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O</a:t>
                      </a: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>
                          <a:effectLst/>
                        </a:rPr>
                        <a:t>U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LL</a:t>
                      </a:r>
                      <a:endParaRPr lang="cs-CZ" sz="24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LACTE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LE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IT</a:t>
                      </a:r>
                      <a:r>
                        <a:rPr lang="pt-PT" sz="2400">
                          <a:effectLst/>
                        </a:rPr>
                        <a:t>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LE</a:t>
                      </a: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CH</a:t>
                      </a:r>
                      <a:r>
                        <a:rPr lang="pt-PT" sz="2400">
                          <a:effectLst/>
                        </a:rPr>
                        <a:t>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r>
                        <a:rPr lang="pt-PT" sz="2400">
                          <a:effectLst/>
                        </a:rPr>
                        <a:t>IET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IANUARIO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J</a:t>
                      </a:r>
                      <a:r>
                        <a:rPr lang="pt-PT" sz="2400">
                          <a:effectLst/>
                        </a:rPr>
                        <a:t>ANEIRO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r>
                        <a:rPr lang="pt-PT" sz="2400">
                          <a:effectLst/>
                        </a:rPr>
                        <a:t>NERO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G</a:t>
                      </a:r>
                      <a:r>
                        <a:rPr lang="pt-PT" sz="2400">
                          <a:effectLst/>
                        </a:rPr>
                        <a:t>INER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052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/>
              <a:t> </a:t>
            </a:r>
            <a:br>
              <a:rPr lang="pt-PT"/>
            </a:b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MIGRAÇÃO DOS VENCEDORES</a:t>
            </a:r>
            <a:br>
              <a:rPr lang="cs-CZ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PT"/>
          </a:p>
          <a:p>
            <a:pPr marL="0" indent="0" algn="just">
              <a:buNone/>
            </a:pPr>
            <a:endParaRPr lang="pt-PT"/>
          </a:p>
          <a:p>
            <a:pPr marL="0" indent="0" algn="just">
              <a:buNone/>
            </a:pPr>
            <a:endParaRPr lang="pt-PT"/>
          </a:p>
          <a:p>
            <a:pPr marL="0" indent="0" algn="just">
              <a:buNone/>
            </a:pPr>
            <a:r>
              <a:rPr lang="pt-PT"/>
              <a:t>A reconquista avançacava             o território alargava-se              abria-se caminho para a migração dos vencedores no território alargado.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5292080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987824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04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r>
              <a:rPr lang="pt-PT" b="1"/>
              <a:t> 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b="1"/>
              <a:t>No Norte </a:t>
            </a:r>
            <a:r>
              <a:rPr lang="pt-PT"/>
              <a:t>(</a:t>
            </a:r>
            <a:r>
              <a:rPr lang="pt-PT" i="1">
                <a:solidFill>
                  <a:srgbClr val="FF0000"/>
                </a:solidFill>
              </a:rPr>
              <a:t>da Galiza ao Douro</a:t>
            </a:r>
            <a:r>
              <a:rPr lang="pt-PT"/>
              <a:t>), o repovoamento que já tinha começado com D. Henriques, continuou, acresentando-se à </a:t>
            </a:r>
            <a:r>
              <a:rPr lang="pt-PT" b="1"/>
              <a:t>população rural x novos senhores </a:t>
            </a:r>
            <a:r>
              <a:rPr lang="pt-PT"/>
              <a:t>que se apoderaram das terras (presúria – apropriação das terras e pessoas).  São fundadas novas igrejas e mosteiros. Os senhores instalam-se em </a:t>
            </a:r>
            <a:r>
              <a:rPr lang="pt-PT" b="1" i="1"/>
              <a:t>vilas</a:t>
            </a:r>
            <a:r>
              <a:rPr lang="pt-PT"/>
              <a:t>. 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6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b="1"/>
          </a:p>
          <a:p>
            <a:pPr marL="0" indent="0" algn="just">
              <a:buNone/>
            </a:pPr>
            <a:r>
              <a:rPr lang="pt-PT" b="1"/>
              <a:t>Entre </a:t>
            </a:r>
            <a:r>
              <a:rPr lang="pt-PT" i="1">
                <a:solidFill>
                  <a:srgbClr val="FF0000"/>
                </a:solidFill>
              </a:rPr>
              <a:t>o</a:t>
            </a:r>
            <a:r>
              <a:rPr lang="pt-PT" b="1"/>
              <a:t> </a:t>
            </a:r>
            <a:r>
              <a:rPr lang="pt-PT" i="1">
                <a:solidFill>
                  <a:srgbClr val="FF0000"/>
                </a:solidFill>
              </a:rPr>
              <a:t>Mondego e o Tejo</a:t>
            </a:r>
            <a:r>
              <a:rPr lang="pt-PT"/>
              <a:t>, o repovoamento tem um carácter mais </a:t>
            </a:r>
            <a:r>
              <a:rPr lang="pt-PT" b="1"/>
              <a:t>municipal</a:t>
            </a:r>
            <a:r>
              <a:rPr lang="pt-PT"/>
              <a:t> em torno das </a:t>
            </a:r>
            <a:r>
              <a:rPr lang="pt-PT" b="1"/>
              <a:t>cidades</a:t>
            </a:r>
            <a:r>
              <a:rPr lang="pt-PT"/>
              <a:t> e das </a:t>
            </a:r>
            <a:r>
              <a:rPr lang="pt-PT" b="1"/>
              <a:t>vias</a:t>
            </a:r>
            <a:r>
              <a:rPr lang="pt-PT"/>
              <a:t> principais. O interior é pouco povoado.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51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pt-PT" b="1"/>
          </a:p>
          <a:p>
            <a:pPr marL="0" indent="0" algn="just">
              <a:buNone/>
            </a:pPr>
            <a:r>
              <a:rPr lang="pt-PT" b="1"/>
              <a:t>Entre</a:t>
            </a:r>
            <a:r>
              <a:rPr lang="pt-PT"/>
              <a:t> </a:t>
            </a:r>
            <a:r>
              <a:rPr lang="pt-PT" i="1">
                <a:solidFill>
                  <a:srgbClr val="FF0000"/>
                </a:solidFill>
              </a:rPr>
              <a:t>o rio Tejo e o sul </a:t>
            </a:r>
            <a:r>
              <a:rPr lang="pt-PT"/>
              <a:t>existem ordens militares (Templários-cristo, Calatrava, Santiago) apoderam-se de vastas propriedades. Quanto à </a:t>
            </a:r>
            <a:r>
              <a:rPr lang="pt-PT" b="1"/>
              <a:t>densidade populacional</a:t>
            </a:r>
            <a:r>
              <a:rPr lang="pt-PT"/>
              <a:t>, esta resulta muito </a:t>
            </a:r>
            <a:r>
              <a:rPr lang="pt-PT" b="1"/>
              <a:t>fraca</a:t>
            </a:r>
            <a:r>
              <a:rPr lang="pt-P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977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Norte </a:t>
            </a:r>
            <a:r>
              <a:rPr lang="pt-PT" dirty="0"/>
              <a:t>– população estável, densa, antiga – e também </a:t>
            </a:r>
            <a:r>
              <a:rPr lang="pt-PT" b="1" dirty="0"/>
              <a:t>a língua é mais variável</a:t>
            </a:r>
            <a:r>
              <a:rPr lang="pt-PT" dirty="0"/>
              <a:t> (de acordo com as classes sociais) </a:t>
            </a:r>
          </a:p>
          <a:p>
            <a:pPr algn="just"/>
            <a:r>
              <a:rPr lang="pt-P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Nordeste </a:t>
            </a:r>
            <a:r>
              <a:rPr lang="pt-PT" dirty="0"/>
              <a:t>– o </a:t>
            </a:r>
            <a:r>
              <a:rPr lang="pt-PT" b="1" dirty="0"/>
              <a:t>Mirandês</a:t>
            </a:r>
            <a:r>
              <a:rPr lang="pt-PT" dirty="0"/>
              <a:t> – testemunha a ligação com Leão;</a:t>
            </a:r>
          </a:p>
          <a:p>
            <a:pPr algn="just"/>
            <a:r>
              <a:rPr lang="pt-P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Centro e Sul </a:t>
            </a:r>
            <a:r>
              <a:rPr lang="pt-PT" dirty="0"/>
              <a:t> – territórios de colonização, mistura de populações vindas do norte ou do oeste – diversifica-se a língua – procura-se unificação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823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Mapa de Portugal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3" t="-50779" r="2531" b="50779"/>
          <a:stretch/>
        </p:blipFill>
        <p:spPr>
          <a:xfrm>
            <a:off x="2339753" y="-1251520"/>
            <a:ext cx="4752528" cy="7056784"/>
          </a:xfrm>
        </p:spPr>
      </p:pic>
    </p:spTree>
    <p:extLst>
      <p:ext uri="{BB962C8B-B14F-4D97-AF65-F5344CB8AC3E}">
        <p14:creationId xmlns:p14="http://schemas.microsoft.com/office/powerpoint/2010/main" val="579175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Diversificação linguística dialetológica</a:t>
            </a:r>
            <a:endParaRPr lang="cs-CZ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pt-PT" dirty="0"/>
              <a:t>Fonética </a:t>
            </a:r>
          </a:p>
          <a:p>
            <a:pPr marL="0" indent="0" algn="ctr">
              <a:buNone/>
            </a:pPr>
            <a:r>
              <a:rPr lang="pt-PT" dirty="0">
                <a:latin typeface="Times New Roman"/>
                <a:cs typeface="Times New Roman"/>
              </a:rPr>
              <a:t>ʃ  x  </a:t>
            </a:r>
            <a:r>
              <a:rPr lang="pt-PT" dirty="0" err="1">
                <a:latin typeface="Times New Roman"/>
                <a:cs typeface="Times New Roman"/>
              </a:rPr>
              <a:t>tʃ</a:t>
            </a:r>
            <a:r>
              <a:rPr lang="pt-PT" dirty="0">
                <a:latin typeface="Times New Roman"/>
                <a:cs typeface="Times New Roman"/>
              </a:rPr>
              <a:t> x s´  </a:t>
            </a:r>
            <a:r>
              <a:rPr lang="pt-PT" dirty="0" err="1">
                <a:latin typeface="Times New Roman"/>
                <a:cs typeface="Times New Roman"/>
              </a:rPr>
              <a:t>tchabe</a:t>
            </a:r>
            <a:r>
              <a:rPr lang="pt-PT" dirty="0">
                <a:latin typeface="Times New Roman"/>
                <a:cs typeface="Times New Roman"/>
              </a:rPr>
              <a:t> x chave</a:t>
            </a:r>
          </a:p>
          <a:p>
            <a:pPr marL="0" indent="0" algn="ctr">
              <a:buNone/>
            </a:pPr>
            <a:r>
              <a:rPr lang="pt-PT" dirty="0">
                <a:latin typeface="Times New Roman"/>
                <a:cs typeface="Times New Roman"/>
              </a:rPr>
              <a:t>ou x o mouro x moro</a:t>
            </a:r>
          </a:p>
          <a:p>
            <a:pPr marL="0" indent="0" algn="ctr">
              <a:buNone/>
            </a:pPr>
            <a:r>
              <a:rPr lang="pt-PT" dirty="0">
                <a:latin typeface="Times New Roman"/>
                <a:cs typeface="Times New Roman"/>
              </a:rPr>
              <a:t>ei x e leite x </a:t>
            </a:r>
            <a:r>
              <a:rPr lang="pt-PT" dirty="0" err="1">
                <a:latin typeface="Times New Roman"/>
                <a:cs typeface="Times New Roman"/>
              </a:rPr>
              <a:t>lete</a:t>
            </a:r>
            <a:endParaRPr lang="pt-PT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pt-PT" dirty="0">
                <a:latin typeface="Times New Roman"/>
                <a:cs typeface="Times New Roman"/>
              </a:rPr>
              <a:t>betacismo b/v </a:t>
            </a:r>
            <a:r>
              <a:rPr lang="pt-PT" dirty="0" err="1">
                <a:latin typeface="Times New Roman"/>
                <a:cs typeface="Times New Roman"/>
              </a:rPr>
              <a:t>tchabe</a:t>
            </a:r>
            <a:r>
              <a:rPr lang="pt-PT" dirty="0">
                <a:latin typeface="Times New Roman"/>
                <a:cs typeface="Times New Roman"/>
              </a:rPr>
              <a:t> x chave</a:t>
            </a:r>
            <a:endParaRPr lang="pt-PT" dirty="0"/>
          </a:p>
        </p:txBody>
      </p:sp>
      <p:sp>
        <p:nvSpPr>
          <p:cNvPr id="4" name="Obdélník 3"/>
          <p:cNvSpPr/>
          <p:nvPr/>
        </p:nvSpPr>
        <p:spPr>
          <a:xfrm>
            <a:off x="4381884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cs-CZ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00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5"/>
    </mc:Choice>
    <mc:Fallback>
      <p:transition spd="slow" advTm="9025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Diversificação linguística dialetológica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PT" b="1"/>
              <a:t>Lexicologia</a:t>
            </a:r>
            <a:r>
              <a:rPr lang="pt-PT"/>
              <a:t>: </a:t>
            </a:r>
          </a:p>
          <a:p>
            <a:pPr marL="0" indent="0" algn="just">
              <a:buNone/>
            </a:pPr>
            <a:r>
              <a:rPr lang="pt-PT"/>
              <a:t>O </a:t>
            </a:r>
            <a:r>
              <a:rPr lang="pt-PT" b="1"/>
              <a:t>noroeste</a:t>
            </a:r>
            <a:r>
              <a:rPr lang="pt-PT"/>
              <a:t>:  individualizado pela história pelo facto de a população ser estável, tendências conservadoreas, sobrevivência de arcaismos, por vezes  dos mais antigos de toda a Romância: anho, haja bem, formoso, etc. . .</a:t>
            </a:r>
          </a:p>
          <a:p>
            <a:pPr marL="0" indent="0" algn="just">
              <a:buNone/>
            </a:pPr>
            <a:r>
              <a:rPr lang="pt-PT"/>
              <a:t>O sul: mais sujeito a inovações. No sul, a ocupação árabe foi mais  intensiva também no qua diz respeito à influência linguística: </a:t>
            </a:r>
          </a:p>
          <a:p>
            <a:pPr marL="0" indent="0" algn="ctr">
              <a:buNone/>
            </a:pPr>
            <a:r>
              <a:rPr lang="pt-PT"/>
              <a:t>Sega, cesto, gruta, bolso /</a:t>
            </a: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norte</a:t>
            </a:r>
            <a:r>
              <a:rPr lang="pt-PT"/>
              <a:t>/ </a:t>
            </a:r>
          </a:p>
          <a:p>
            <a:pPr marL="0" indent="0" algn="ctr">
              <a:buNone/>
            </a:pPr>
            <a:r>
              <a:rPr lang="pt-PT"/>
              <a:t>==</a:t>
            </a:r>
          </a:p>
          <a:p>
            <a:pPr marL="0" indent="0" algn="ctr">
              <a:buNone/>
            </a:pPr>
            <a:r>
              <a:rPr lang="pt-PT"/>
              <a:t> ceifa, alcoga, algar, algibeira /</a:t>
            </a:r>
            <a:r>
              <a:rPr lang="pt-PT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sul</a:t>
            </a:r>
            <a:r>
              <a:rPr lang="pt-PT"/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2906842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Diversificação linguística dialetológica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b="1">
                <a:solidFill>
                  <a:srgbClr val="FF0000"/>
                </a:solidFill>
              </a:rPr>
              <a:t>No sul </a:t>
            </a:r>
            <a:r>
              <a:rPr lang="pt-PT"/>
              <a:t>– os dialetos meridionais , por serem mais variáveis, impuseram a necessidade de comunicação entre falantes de diferentes  variedades         e portanto      – também a necessidade de </a:t>
            </a:r>
            <a:r>
              <a:rPr lang="pt-PT" b="1"/>
              <a:t>nivelamento linguístico</a:t>
            </a:r>
            <a:r>
              <a:rPr lang="pt-PT"/>
              <a:t>. Assim,                                                            </a:t>
            </a:r>
          </a:p>
          <a:p>
            <a:pPr marL="0" indent="0" algn="just">
              <a:buNone/>
            </a:pPr>
            <a:r>
              <a:rPr lang="pt-PT"/>
              <a:t>            eliminam-se diferenças entre os falantes para a comunicação ser mais fácil.</a:t>
            </a:r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699792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724128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39552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26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início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 </a:t>
            </a: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inva</a:t>
            </a:r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são árabe /711/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início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 </a:t>
            </a:r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reconquista cristã /722/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16530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dirty="0"/>
              <a:t>Os árabes entram na </a:t>
            </a:r>
            <a:r>
              <a:rPr lang="pt-PT" dirty="0" err="1"/>
              <a:t>Pen</a:t>
            </a:r>
            <a:r>
              <a:rPr lang="pt-PT" dirty="0"/>
              <a:t>. Ibérico em </a:t>
            </a:r>
            <a:r>
              <a:rPr lang="pt-PT" b="1" dirty="0">
                <a:highlight>
                  <a:srgbClr val="FF0000"/>
                </a:highlight>
              </a:rPr>
              <a:t>711</a:t>
            </a:r>
            <a:r>
              <a:rPr lang="pt-PT" dirty="0"/>
              <a:t> quando se deu a Batalha de Guadalete (Jerez de la </a:t>
            </a:r>
            <a:r>
              <a:rPr lang="pt-PT" dirty="0" err="1"/>
              <a:t>Frontera</a:t>
            </a:r>
            <a:r>
              <a:rPr lang="pt-PT" dirty="0"/>
              <a:t>) e pouco anos depois da ocupação muçulmana, os árabes são derrotados na </a:t>
            </a:r>
            <a:r>
              <a:rPr lang="pt-PT" b="1" dirty="0"/>
              <a:t>batalha de Covadonga</a:t>
            </a:r>
            <a:r>
              <a:rPr lang="cs-CZ" b="1" dirty="0"/>
              <a:t> </a:t>
            </a:r>
            <a:r>
              <a:rPr lang="cs-CZ" b="1" dirty="0" err="1"/>
              <a:t>em</a:t>
            </a:r>
            <a:r>
              <a:rPr lang="cs-CZ" b="1" dirty="0"/>
              <a:t> </a:t>
            </a:r>
            <a:r>
              <a:rPr lang="cs-CZ" b="1" dirty="0">
                <a:highlight>
                  <a:srgbClr val="FF0000"/>
                </a:highlight>
              </a:rPr>
              <a:t>722</a:t>
            </a:r>
            <a:r>
              <a:rPr lang="pt-PT" b="1" dirty="0"/>
              <a:t> </a:t>
            </a:r>
            <a:r>
              <a:rPr lang="pt-PT" dirty="0"/>
              <a:t>pelo exército hispano-godo .</a:t>
            </a:r>
            <a:endParaRPr lang="cs-CZ" dirty="0"/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E47959A7-92DB-41E2-9838-4338CFD98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26953"/>
            <a:ext cx="4475212" cy="3356409"/>
          </a:xfrm>
          <a:prstGeom prst="rect">
            <a:avLst/>
          </a:prstGeom>
        </p:spPr>
      </p:pic>
      <p:pic>
        <p:nvPicPr>
          <p:cNvPr id="11" name="Obrázek 10" descr="Obsah obrázku text, mapa&#10;&#10;Popis byl vytvořen automaticky">
            <a:extLst>
              <a:ext uri="{FF2B5EF4-FFF2-40B4-BE49-F238E27FC236}">
                <a16:creationId xmlns:a16="http://schemas.microsoft.com/office/drawing/2014/main" id="{C839DD31-0C5D-4863-A85D-C0D90191B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5" y="3722361"/>
            <a:ext cx="4335090" cy="2411394"/>
          </a:xfrm>
          <a:prstGeom prst="rect">
            <a:avLst/>
          </a:prstGeom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6C3E45A7-A211-4502-8C95-E20D7758C2F9}"/>
              </a:ext>
            </a:extLst>
          </p:cNvPr>
          <p:cNvSpPr/>
          <p:nvPr/>
        </p:nvSpPr>
        <p:spPr>
          <a:xfrm>
            <a:off x="207995" y="3164712"/>
            <a:ext cx="4335089" cy="768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highlight>
                  <a:srgbClr val="FF0000"/>
                </a:highlight>
              </a:rPr>
              <a:t>711 </a:t>
            </a:r>
            <a:r>
              <a:rPr lang="cs-CZ" b="1" dirty="0"/>
              <a:t>– </a:t>
            </a:r>
            <a:r>
              <a:rPr lang="cs-CZ" b="1" dirty="0" err="1"/>
              <a:t>derrota</a:t>
            </a:r>
            <a:r>
              <a:rPr lang="cs-CZ" b="1" dirty="0"/>
              <a:t> (</a:t>
            </a:r>
            <a:r>
              <a:rPr lang="cs-CZ" b="1" dirty="0" err="1"/>
              <a:t>batalha</a:t>
            </a:r>
            <a:r>
              <a:rPr lang="cs-CZ" b="1" dirty="0"/>
              <a:t> de </a:t>
            </a:r>
            <a:r>
              <a:rPr lang="cs-CZ" b="1" dirty="0" err="1"/>
              <a:t>Guadalete</a:t>
            </a:r>
            <a:r>
              <a:rPr lang="cs-CZ" b="1" dirty="0"/>
              <a:t> = Jerez de la </a:t>
            </a:r>
            <a:r>
              <a:rPr lang="cs-CZ" b="1" dirty="0" err="1"/>
              <a:t>Frontera</a:t>
            </a:r>
            <a:r>
              <a:rPr lang="cs-CZ" b="1" dirty="0"/>
              <a:t>), </a:t>
            </a:r>
            <a:r>
              <a:rPr lang="cs-CZ" b="1" dirty="0" err="1"/>
              <a:t>início</a:t>
            </a:r>
            <a:r>
              <a:rPr lang="cs-CZ" b="1" dirty="0"/>
              <a:t> da </a:t>
            </a:r>
            <a:r>
              <a:rPr lang="cs-CZ" b="1" dirty="0" err="1"/>
              <a:t>expansao</a:t>
            </a:r>
            <a:r>
              <a:rPr lang="cs-CZ" b="1" dirty="0"/>
              <a:t> </a:t>
            </a:r>
            <a:r>
              <a:rPr lang="cs-CZ" b="1" dirty="0" err="1"/>
              <a:t>árabe</a:t>
            </a:r>
            <a:r>
              <a:rPr lang="cs-CZ" b="1" dirty="0"/>
              <a:t> na </a:t>
            </a:r>
            <a:r>
              <a:rPr lang="cs-CZ" b="1" dirty="0" err="1"/>
              <a:t>Pn</a:t>
            </a:r>
            <a:r>
              <a:rPr lang="cs-CZ" b="1" dirty="0"/>
              <a:t>. </a:t>
            </a:r>
            <a:r>
              <a:rPr lang="cs-CZ" b="1" dirty="0" err="1"/>
              <a:t>Ibérica</a:t>
            </a:r>
            <a:endParaRPr lang="cs-CZ" b="1" dirty="0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8B0DE5DF-E2C0-49CC-89EC-43006ABED8B4}"/>
              </a:ext>
            </a:extLst>
          </p:cNvPr>
          <p:cNvSpPr/>
          <p:nvPr/>
        </p:nvSpPr>
        <p:spPr>
          <a:xfrm>
            <a:off x="4716016" y="2946648"/>
            <a:ext cx="3672408" cy="482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highlight>
                  <a:srgbClr val="FF0000"/>
                </a:highlight>
              </a:rPr>
              <a:t>722</a:t>
            </a:r>
            <a:r>
              <a:rPr lang="cs-CZ" b="1" dirty="0"/>
              <a:t> – </a:t>
            </a:r>
            <a:r>
              <a:rPr lang="cs-CZ" b="1" dirty="0" err="1"/>
              <a:t>sucesso</a:t>
            </a:r>
            <a:r>
              <a:rPr lang="cs-CZ" b="1" dirty="0"/>
              <a:t>, </a:t>
            </a:r>
            <a:r>
              <a:rPr lang="cs-CZ" b="1" dirty="0" err="1"/>
              <a:t>início</a:t>
            </a:r>
            <a:r>
              <a:rPr lang="cs-CZ" b="1" dirty="0"/>
              <a:t> da </a:t>
            </a:r>
            <a:r>
              <a:rPr lang="cs-CZ" b="1" dirty="0" err="1"/>
              <a:t>reconquista</a:t>
            </a:r>
            <a:endParaRPr lang="cs-CZ" b="1" dirty="0"/>
          </a:p>
        </p:txBody>
      </p:sp>
      <p:sp>
        <p:nvSpPr>
          <p:cNvPr id="4" name="Hvězda: pěticípá 3">
            <a:extLst>
              <a:ext uri="{FF2B5EF4-FFF2-40B4-BE49-F238E27FC236}">
                <a16:creationId xmlns:a16="http://schemas.microsoft.com/office/drawing/2014/main" id="{50135BAC-68EB-4CCB-8836-71C3BC905360}"/>
              </a:ext>
            </a:extLst>
          </p:cNvPr>
          <p:cNvSpPr/>
          <p:nvPr/>
        </p:nvSpPr>
        <p:spPr>
          <a:xfrm>
            <a:off x="971600" y="5416455"/>
            <a:ext cx="482352" cy="41034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2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PELÁGIO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5760640" cy="5112568"/>
          </a:xfrm>
        </p:spPr>
        <p:txBody>
          <a:bodyPr>
            <a:normAutofit/>
          </a:bodyPr>
          <a:lstStyle/>
          <a:p>
            <a:pPr algn="just"/>
            <a:r>
              <a:rPr lang="pt-PT" b="1" dirty="0">
                <a:effectLst/>
              </a:rPr>
              <a:t>Ambas as batalhas foram dirigidas por Pelágio</a:t>
            </a:r>
            <a:r>
              <a:rPr lang="pt-PT" dirty="0">
                <a:effectLst/>
              </a:rPr>
              <a:t> (latim:   </a:t>
            </a:r>
            <a:r>
              <a:rPr lang="pt-PT" b="1" i="1" dirty="0" err="1">
                <a:effectLst/>
              </a:rPr>
              <a:t>Pelagius</a:t>
            </a:r>
            <a:r>
              <a:rPr lang="pt-PT" b="1" dirty="0">
                <a:effectLst/>
              </a:rPr>
              <a:t>, galego: </a:t>
            </a:r>
            <a:r>
              <a:rPr lang="pt-PT" b="1" i="1" dirty="0">
                <a:effectLst/>
              </a:rPr>
              <a:t>Paio</a:t>
            </a:r>
            <a:r>
              <a:rPr lang="pt-PT" b="1" dirty="0"/>
              <a:t>, castelhano: </a:t>
            </a:r>
            <a:r>
              <a:rPr lang="pt-PT" b="1" i="1" dirty="0" err="1">
                <a:effectLst/>
              </a:rPr>
              <a:t>Pelayo</a:t>
            </a:r>
            <a:r>
              <a:rPr lang="pt-PT" dirty="0">
                <a:effectLst/>
              </a:rPr>
              <a:t>), o fundador e o primeiro monarca do Reino de Astúrias (715-737) que governou até sua morte.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Zástupný obsah 6" descr="Obsah obrázku exteriér, stojící, podepsat, muž&#10;&#10;Popis byl vytvořen automaticky">
            <a:extLst>
              <a:ext uri="{FF2B5EF4-FFF2-40B4-BE49-F238E27FC236}">
                <a16:creationId xmlns:a16="http://schemas.microsoft.com/office/drawing/2014/main" id="{DF8D94AD-5441-481E-99E8-B13EC15F10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50" y="1792386"/>
            <a:ext cx="2732750" cy="32732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E07D583-AA8B-4ECE-A012-D7A70DE33992}"/>
              </a:ext>
            </a:extLst>
          </p:cNvPr>
          <p:cNvSpPr/>
          <p:nvPr/>
        </p:nvSpPr>
        <p:spPr>
          <a:xfrm>
            <a:off x="5952272" y="5090645"/>
            <a:ext cx="27327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Pelágio</a:t>
            </a:r>
            <a:endParaRPr lang="cs-CZ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cs-CZ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REI DAS ASTÚRIAS</a:t>
            </a:r>
          </a:p>
          <a:p>
            <a:pPr algn="ctr"/>
            <a:r>
              <a:rPr lang="pt-BR" sz="1600" dirty="0"/>
              <a:t>Picos de Europa, perto de Covadonga, actual Espanha</a:t>
            </a:r>
          </a:p>
          <a:p>
            <a:pPr algn="ctr"/>
            <a:endParaRPr lang="cs-CZ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81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pt-P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econquista</a:t>
            </a:r>
            <a:r>
              <a:rPr lang="pt-P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= guerra santa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/>
              <a:t>O movimento cristão parte </a:t>
            </a:r>
            <a:r>
              <a:rPr lang="pt-PT" b="1" dirty="0"/>
              <a:t>do Reino de Astúrias  e Leão,</a:t>
            </a:r>
            <a:r>
              <a:rPr lang="pt-PT" dirty="0"/>
              <a:t> liberta o vale de Douro e a região de Mondego. </a:t>
            </a:r>
            <a:r>
              <a:rPr lang="cs-CZ" dirty="0"/>
              <a:t> Tem 4 </a:t>
            </a:r>
            <a:r>
              <a:rPr lang="cs-CZ" dirty="0" err="1"/>
              <a:t>períodos</a:t>
            </a:r>
            <a:r>
              <a:rPr lang="cs-CZ" dirty="0"/>
              <a:t> </a:t>
            </a:r>
            <a:r>
              <a:rPr lang="cs-CZ" dirty="0" err="1"/>
              <a:t>principais</a:t>
            </a:r>
            <a:r>
              <a:rPr lang="cs-CZ" dirty="0"/>
              <a:t>: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Veja</a:t>
            </a:r>
            <a:r>
              <a:rPr lang="cs-CZ" b="1" dirty="0"/>
              <a:t> </a:t>
            </a:r>
            <a:r>
              <a:rPr lang="cs-CZ" b="1" dirty="0" err="1"/>
              <a:t>também</a:t>
            </a:r>
            <a:r>
              <a:rPr lang="cs-CZ" b="1" dirty="0"/>
              <a:t> </a:t>
            </a:r>
            <a:r>
              <a:rPr lang="cs-CZ" b="1" dirty="0" err="1"/>
              <a:t>aqui</a:t>
            </a:r>
            <a:r>
              <a:rPr lang="cs-CZ" b="1" dirty="0"/>
              <a:t>: https://slideplayer.com.br/slide/10432919/</a:t>
            </a:r>
          </a:p>
        </p:txBody>
      </p:sp>
    </p:spTree>
    <p:extLst>
      <p:ext uri="{BB962C8B-B14F-4D97-AF65-F5344CB8AC3E}">
        <p14:creationId xmlns:p14="http://schemas.microsoft.com/office/powerpoint/2010/main" val="61224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468D5-E148-48E3-91C0-67CC7493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principais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períodos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da </a:t>
            </a:r>
            <a:r>
              <a:rPr lang="cs-CZ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reconquista</a:t>
            </a:r>
            <a:endParaRPr lang="cs-CZ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A8E72F-4D8E-4073-A66E-71A0651E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período</a:t>
            </a:r>
            <a:r>
              <a:rPr lang="cs-CZ" b="1" dirty="0"/>
              <a:t> de </a:t>
            </a:r>
            <a:r>
              <a:rPr lang="cs-CZ" b="1" dirty="0" err="1"/>
              <a:t>domínio</a:t>
            </a:r>
            <a:r>
              <a:rPr lang="cs-CZ" b="1" dirty="0"/>
              <a:t> </a:t>
            </a:r>
            <a:r>
              <a:rPr lang="cs-CZ" b="1" dirty="0" err="1"/>
              <a:t>árabe</a:t>
            </a:r>
            <a:r>
              <a:rPr lang="pt-PT" b="1" dirty="0"/>
              <a:t> </a:t>
            </a:r>
            <a:r>
              <a:rPr lang="pt-PT" dirty="0"/>
              <a:t>– </a:t>
            </a:r>
            <a:r>
              <a:rPr lang="pt-PT" b="1" dirty="0"/>
              <a:t>muçulmano</a:t>
            </a:r>
            <a:r>
              <a:rPr lang="pt-PT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período do nascimento dos reinos cristãos. 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período de relativa paz </a:t>
            </a:r>
            <a:r>
              <a:rPr lang="pt-PT" dirty="0"/>
              <a:t>e da </a:t>
            </a:r>
            <a:r>
              <a:rPr lang="pt-PT" b="1" dirty="0"/>
              <a:t>consolidação</a:t>
            </a:r>
            <a:r>
              <a:rPr lang="pt-PT" dirty="0"/>
              <a:t> e definição dos rainhos cristãos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período de domínio cristão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6598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E4FC83E-13C1-4B71-A1BD-E67DB9B82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t="14063" r="14922" b="18438"/>
          <a:stretch/>
        </p:blipFill>
        <p:spPr>
          <a:xfrm>
            <a:off x="863588" y="1340768"/>
            <a:ext cx="7416824" cy="531354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C3B00FE-7077-436E-A609-A9D18C1D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pt-PT" b="1" dirty="0">
                <a:solidFill>
                  <a:schemeClr val="tx2"/>
                </a:solidFill>
              </a:rPr>
              <a:t>Reconquista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216550C-C575-4BAF-B0F9-AC89453058B3}"/>
              </a:ext>
            </a:extLst>
          </p:cNvPr>
          <p:cNvSpPr/>
          <p:nvPr/>
        </p:nvSpPr>
        <p:spPr>
          <a:xfrm>
            <a:off x="2821312" y="3429000"/>
            <a:ext cx="177849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Domínio árabe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AF47C86-2B2B-440C-976B-7AD597F7BF72}"/>
              </a:ext>
            </a:extLst>
          </p:cNvPr>
          <p:cNvSpPr/>
          <p:nvPr/>
        </p:nvSpPr>
        <p:spPr>
          <a:xfrm>
            <a:off x="4692526" y="6200816"/>
            <a:ext cx="177849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Domínio cristão</a:t>
            </a:r>
            <a:endParaRPr lang="cs-CZ" b="1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1CE03F9-3D80-4FC1-9B24-D99CBA3A1C97}"/>
              </a:ext>
            </a:extLst>
          </p:cNvPr>
          <p:cNvSpPr/>
          <p:nvPr/>
        </p:nvSpPr>
        <p:spPr>
          <a:xfrm>
            <a:off x="2793504" y="5910808"/>
            <a:ext cx="177849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Consolidação dos rainhos cristãos</a:t>
            </a:r>
            <a:endParaRPr lang="cs-CZ" sz="16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64A242B-F966-4F44-88C7-E027C710AD5D}"/>
              </a:ext>
            </a:extLst>
          </p:cNvPr>
          <p:cNvSpPr/>
          <p:nvPr/>
        </p:nvSpPr>
        <p:spPr>
          <a:xfrm>
            <a:off x="6277884" y="3420373"/>
            <a:ext cx="177849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Nascimento dos rainhos cristãos</a:t>
            </a:r>
            <a:endParaRPr lang="cs-CZ" dirty="0"/>
          </a:p>
        </p:txBody>
      </p:sp>
      <p:sp>
        <p:nvSpPr>
          <p:cNvPr id="2" name="Hvězda: šesticípá 1">
            <a:extLst>
              <a:ext uri="{FF2B5EF4-FFF2-40B4-BE49-F238E27FC236}">
                <a16:creationId xmlns:a16="http://schemas.microsoft.com/office/drawing/2014/main" id="{3A020D92-A5BB-4EF7-A6C7-8D8F7FD29E87}"/>
              </a:ext>
            </a:extLst>
          </p:cNvPr>
          <p:cNvSpPr/>
          <p:nvPr/>
        </p:nvSpPr>
        <p:spPr>
          <a:xfrm>
            <a:off x="1259632" y="1412776"/>
            <a:ext cx="626368" cy="7200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</a:t>
            </a:r>
          </a:p>
        </p:txBody>
      </p:sp>
      <p:sp>
        <p:nvSpPr>
          <p:cNvPr id="11" name="Hvězda: šesticípá 10">
            <a:extLst>
              <a:ext uri="{FF2B5EF4-FFF2-40B4-BE49-F238E27FC236}">
                <a16:creationId xmlns:a16="http://schemas.microsoft.com/office/drawing/2014/main" id="{6198E65C-4662-4A4A-ABB5-37A24E70CCEE}"/>
              </a:ext>
            </a:extLst>
          </p:cNvPr>
          <p:cNvSpPr/>
          <p:nvPr/>
        </p:nvSpPr>
        <p:spPr>
          <a:xfrm>
            <a:off x="4572000" y="1444557"/>
            <a:ext cx="626368" cy="7200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</a:t>
            </a:r>
          </a:p>
        </p:txBody>
      </p:sp>
      <p:sp>
        <p:nvSpPr>
          <p:cNvPr id="12" name="Hvězda: šesticípá 11">
            <a:extLst>
              <a:ext uri="{FF2B5EF4-FFF2-40B4-BE49-F238E27FC236}">
                <a16:creationId xmlns:a16="http://schemas.microsoft.com/office/drawing/2014/main" id="{5E4271F8-BC9D-4248-B3AB-308716A1B0C1}"/>
              </a:ext>
            </a:extLst>
          </p:cNvPr>
          <p:cNvSpPr/>
          <p:nvPr/>
        </p:nvSpPr>
        <p:spPr>
          <a:xfrm>
            <a:off x="4571254" y="4413521"/>
            <a:ext cx="626368" cy="7200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4.</a:t>
            </a:r>
          </a:p>
        </p:txBody>
      </p:sp>
      <p:sp>
        <p:nvSpPr>
          <p:cNvPr id="13" name="Hvězda: šesticípá 12">
            <a:extLst>
              <a:ext uri="{FF2B5EF4-FFF2-40B4-BE49-F238E27FC236}">
                <a16:creationId xmlns:a16="http://schemas.microsoft.com/office/drawing/2014/main" id="{FE1225A7-776F-484C-B636-EADB423E9F45}"/>
              </a:ext>
            </a:extLst>
          </p:cNvPr>
          <p:cNvSpPr/>
          <p:nvPr/>
        </p:nvSpPr>
        <p:spPr>
          <a:xfrm>
            <a:off x="1143236" y="3881144"/>
            <a:ext cx="626368" cy="7200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7756129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2674</Words>
  <Application>Microsoft Office PowerPoint</Application>
  <PresentationFormat>Předvádění na obrazovce (4:3)</PresentationFormat>
  <Paragraphs>209</Paragraphs>
  <Slides>49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Motiv systému Office</vt:lpstr>
      <vt:lpstr>História da Língua Portuguesa </vt:lpstr>
      <vt:lpstr>1. ORIGENS DE PORTUGAL 2. PORTUGUÊS ANTIGO – GALEGO-PORTUGUÊS 3. VOGAIS TÓNICAS</vt:lpstr>
      <vt:lpstr>Origens de Portugal </vt:lpstr>
      <vt:lpstr>Origens de Portugal </vt:lpstr>
      <vt:lpstr>início da invasão árabe /711/   início da reconquista cristã /722/</vt:lpstr>
      <vt:lpstr>PELÁGIO </vt:lpstr>
      <vt:lpstr>reconquista  = guerra santa</vt:lpstr>
      <vt:lpstr>4 principais períodos da reconquista</vt:lpstr>
      <vt:lpstr>Reconquista</vt:lpstr>
      <vt:lpstr>finais do século IX</vt:lpstr>
      <vt:lpstr>Vimara Peres</vt:lpstr>
      <vt:lpstr>ETIMOLOGIA - Condado Portucalense</vt:lpstr>
      <vt:lpstr>ETIMOLOGIA -Condado Portucalense</vt:lpstr>
      <vt:lpstr>Al-Mansor </vt:lpstr>
      <vt:lpstr>INÍCIO DO SÉCULO XI</vt:lpstr>
      <vt:lpstr>INÍCIO DO SÉCULO XI</vt:lpstr>
      <vt:lpstr>Prezentace aplikace PowerPoint</vt:lpstr>
      <vt:lpstr>Conde de Borgonha, o Bom. </vt:lpstr>
      <vt:lpstr>Conde de Borgonha, o Bom. </vt:lpstr>
      <vt:lpstr>Prezentace aplikace PowerPoint</vt:lpstr>
      <vt:lpstr>Prezentace aplikace PowerPoint</vt:lpstr>
      <vt:lpstr>Libertação de D.Henriques da suserrania de Raimundo</vt:lpstr>
      <vt:lpstr>D. Henrique vence Hecha e Hali Aben Joseph</vt:lpstr>
      <vt:lpstr>Herança</vt:lpstr>
      <vt:lpstr>Guerra civil </vt:lpstr>
      <vt:lpstr>Afonso Henriques</vt:lpstr>
      <vt:lpstr>Afonso Henriques</vt:lpstr>
      <vt:lpstr>Prezentace aplikace PowerPoint</vt:lpstr>
      <vt:lpstr>Prezentace aplikace PowerPoint</vt:lpstr>
      <vt:lpstr>Afonso Henriques</vt:lpstr>
      <vt:lpstr>Sancho I, Afonso III</vt:lpstr>
      <vt:lpstr>Condado Portucalense - reconquista</vt:lpstr>
      <vt:lpstr>Prezentace aplikace PowerPoint</vt:lpstr>
      <vt:lpstr>Prezentace aplikace PowerPoint</vt:lpstr>
      <vt:lpstr>Prezentace aplikace PowerPoint</vt:lpstr>
      <vt:lpstr>Reconquista castelhana</vt:lpstr>
      <vt:lpstr> Impacto no desenvolvimento  da língua </vt:lpstr>
      <vt:lpstr>Distribuição de alguns traços linguísticos iberorromânicos </vt:lpstr>
      <vt:lpstr>Distribuição de alguns traços linguísticos  iberorromânicos</vt:lpstr>
      <vt:lpstr>Exemplos </vt:lpstr>
      <vt:lpstr>  MIGRAÇÃO DOS VENCEDORES </vt:lpstr>
      <vt:lpstr>Repovoamento </vt:lpstr>
      <vt:lpstr>Repovoamento</vt:lpstr>
      <vt:lpstr>Repovoamento</vt:lpstr>
      <vt:lpstr>Repovoamento</vt:lpstr>
      <vt:lpstr>Mapa de Portugal</vt:lpstr>
      <vt:lpstr>Diversificação linguística dialetológica</vt:lpstr>
      <vt:lpstr>Diversificação linguística dialetológica</vt:lpstr>
      <vt:lpstr>Diversificação linguística dialetológica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Língua Portuguesa </dc:title>
  <dc:creator>Iva Svobodová</dc:creator>
  <cp:lastModifiedBy>  </cp:lastModifiedBy>
  <cp:revision>70</cp:revision>
  <dcterms:created xsi:type="dcterms:W3CDTF">2015-03-19T09:18:17Z</dcterms:created>
  <dcterms:modified xsi:type="dcterms:W3CDTF">2020-03-11T15:27:58Z</dcterms:modified>
</cp:coreProperties>
</file>