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10080625" cy="7559675"/>
  <p:notesSz cx="6797675" cy="9929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5"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146"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675"/>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325" cy="498334"/>
          </a:xfrm>
          <a:prstGeom prst="rect">
            <a:avLst/>
          </a:prstGeom>
        </p:spPr>
        <p:txBody>
          <a:bodyPr vert="horz" lIns="83796" tIns="41898" rIns="83796" bIns="41898" rtlCol="0"/>
          <a:lstStyle>
            <a:lvl1pPr algn="l">
              <a:defRPr sz="1100"/>
            </a:lvl1pPr>
          </a:lstStyle>
          <a:p>
            <a:endParaRPr lang="cs-CZ"/>
          </a:p>
        </p:txBody>
      </p:sp>
      <p:sp>
        <p:nvSpPr>
          <p:cNvPr id="3" name="Zástupný symbol pro datum 2"/>
          <p:cNvSpPr>
            <a:spLocks noGrp="1"/>
          </p:cNvSpPr>
          <p:nvPr>
            <p:ph type="dt" sz="quarter" idx="1"/>
          </p:nvPr>
        </p:nvSpPr>
        <p:spPr>
          <a:xfrm>
            <a:off x="3849923" y="0"/>
            <a:ext cx="2946325" cy="498334"/>
          </a:xfrm>
          <a:prstGeom prst="rect">
            <a:avLst/>
          </a:prstGeom>
        </p:spPr>
        <p:txBody>
          <a:bodyPr vert="horz" lIns="83796" tIns="41898" rIns="83796" bIns="41898" rtlCol="0"/>
          <a:lstStyle>
            <a:lvl1pPr algn="r">
              <a:defRPr sz="1100"/>
            </a:lvl1pPr>
          </a:lstStyle>
          <a:p>
            <a:fld id="{15E834AB-4C79-409C-9C01-0BA6B62410A9}" type="datetimeFigureOut">
              <a:rPr lang="cs-CZ" smtClean="0"/>
              <a:t>24.02.2020</a:t>
            </a:fld>
            <a:endParaRPr lang="cs-CZ"/>
          </a:p>
        </p:txBody>
      </p:sp>
      <p:sp>
        <p:nvSpPr>
          <p:cNvPr id="4" name="Zástupný symbol pro zápatí 3"/>
          <p:cNvSpPr>
            <a:spLocks noGrp="1"/>
          </p:cNvSpPr>
          <p:nvPr>
            <p:ph type="ftr" sz="quarter" idx="2"/>
          </p:nvPr>
        </p:nvSpPr>
        <p:spPr>
          <a:xfrm>
            <a:off x="0" y="9431480"/>
            <a:ext cx="2946325" cy="498334"/>
          </a:xfrm>
          <a:prstGeom prst="rect">
            <a:avLst/>
          </a:prstGeom>
        </p:spPr>
        <p:txBody>
          <a:bodyPr vert="horz" lIns="83796" tIns="41898" rIns="83796" bIns="41898" rtlCol="0" anchor="b"/>
          <a:lstStyle>
            <a:lvl1pPr algn="l">
              <a:defRPr sz="1100"/>
            </a:lvl1pPr>
          </a:lstStyle>
          <a:p>
            <a:endParaRPr lang="cs-CZ"/>
          </a:p>
        </p:txBody>
      </p:sp>
      <p:sp>
        <p:nvSpPr>
          <p:cNvPr id="5" name="Zástupný symbol pro číslo snímku 4"/>
          <p:cNvSpPr>
            <a:spLocks noGrp="1"/>
          </p:cNvSpPr>
          <p:nvPr>
            <p:ph type="sldNum" sz="quarter" idx="3"/>
          </p:nvPr>
        </p:nvSpPr>
        <p:spPr>
          <a:xfrm>
            <a:off x="3849923" y="9431480"/>
            <a:ext cx="2946325" cy="498334"/>
          </a:xfrm>
          <a:prstGeom prst="rect">
            <a:avLst/>
          </a:prstGeom>
        </p:spPr>
        <p:txBody>
          <a:bodyPr vert="horz" lIns="83796" tIns="41898" rIns="83796" bIns="41898" rtlCol="0" anchor="b"/>
          <a:lstStyle>
            <a:lvl1pPr algn="r">
              <a:defRPr sz="1100"/>
            </a:lvl1pPr>
          </a:lstStyle>
          <a:p>
            <a:fld id="{4162B9EB-8819-44CD-BAB5-2ABB347D13B9}" type="slidenum">
              <a:rPr lang="cs-CZ" smtClean="0"/>
              <a:t>‹#›</a:t>
            </a:fld>
            <a:endParaRPr lang="cs-CZ"/>
          </a:p>
        </p:txBody>
      </p:sp>
    </p:spTree>
    <p:extLst>
      <p:ext uri="{BB962C8B-B14F-4D97-AF65-F5344CB8AC3E}">
        <p14:creationId xmlns:p14="http://schemas.microsoft.com/office/powerpoint/2010/main" val="1119942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9813"/>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2050" name="Rectangle 2"/>
          <p:cNvSpPr>
            <a:spLocks noGrp="1" noChangeArrowheads="1"/>
          </p:cNvSpPr>
          <p:nvPr>
            <p:ph type="sldImg"/>
          </p:nvPr>
        </p:nvSpPr>
        <p:spPr bwMode="auto">
          <a:xfrm>
            <a:off x="917575" y="755650"/>
            <a:ext cx="4959350" cy="371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1" name="Rectangle 3"/>
          <p:cNvSpPr>
            <a:spLocks noGrp="1" noChangeArrowheads="1"/>
          </p:cNvSpPr>
          <p:nvPr>
            <p:ph type="body"/>
          </p:nvPr>
        </p:nvSpPr>
        <p:spPr bwMode="auto">
          <a:xfrm>
            <a:off x="679482" y="4716478"/>
            <a:ext cx="5435856" cy="44658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cs-CZ" altLang="cs-CZ" smtClean="0"/>
          </a:p>
        </p:txBody>
      </p:sp>
      <p:sp>
        <p:nvSpPr>
          <p:cNvPr id="2052" name="Rectangle 4"/>
          <p:cNvSpPr>
            <a:spLocks noGrp="1" noChangeArrowheads="1"/>
          </p:cNvSpPr>
          <p:nvPr>
            <p:ph type="hdr"/>
          </p:nvPr>
        </p:nvSpPr>
        <p:spPr bwMode="auto">
          <a:xfrm>
            <a:off x="0" y="0"/>
            <a:ext cx="2947753" cy="493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0" algn="l"/>
                <a:tab pos="410249" algn="l"/>
                <a:tab pos="821954" algn="l"/>
                <a:tab pos="1233658" algn="l"/>
                <a:tab pos="1645362" algn="l"/>
                <a:tab pos="2057066" algn="l"/>
                <a:tab pos="2468771" algn="l"/>
                <a:tab pos="2880474" algn="l"/>
                <a:tab pos="3292179" algn="l"/>
                <a:tab pos="3703883" algn="l"/>
                <a:tab pos="4115587" algn="l"/>
                <a:tab pos="4527291" algn="l"/>
                <a:tab pos="4938996" algn="l"/>
                <a:tab pos="5350699" algn="l"/>
                <a:tab pos="5762404" algn="l"/>
                <a:tab pos="6174108" algn="l"/>
                <a:tab pos="6585812" algn="l"/>
                <a:tab pos="6997516" algn="l"/>
                <a:tab pos="7409220" algn="l"/>
                <a:tab pos="7820924" algn="l"/>
                <a:tab pos="8232629" algn="l"/>
              </a:tabLst>
              <a:defRPr sz="1300">
                <a:solidFill>
                  <a:srgbClr val="000000"/>
                </a:solidFill>
                <a:latin typeface="Times New Roman" panose="02020603050405020304" pitchFamily="18" charset="0"/>
              </a:defRPr>
            </a:lvl1pPr>
          </a:lstStyle>
          <a:p>
            <a:endParaRPr lang="cs-CZ" altLang="cs-CZ"/>
          </a:p>
        </p:txBody>
      </p:sp>
      <p:sp>
        <p:nvSpPr>
          <p:cNvPr id="2053" name="Rectangle 5"/>
          <p:cNvSpPr>
            <a:spLocks noGrp="1" noChangeArrowheads="1"/>
          </p:cNvSpPr>
          <p:nvPr>
            <p:ph type="dt"/>
          </p:nvPr>
        </p:nvSpPr>
        <p:spPr bwMode="auto">
          <a:xfrm>
            <a:off x="3847068" y="0"/>
            <a:ext cx="2947752" cy="493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0" algn="l"/>
                <a:tab pos="410249" algn="l"/>
                <a:tab pos="821954" algn="l"/>
                <a:tab pos="1233658" algn="l"/>
                <a:tab pos="1645362" algn="l"/>
                <a:tab pos="2057066" algn="l"/>
                <a:tab pos="2468771" algn="l"/>
                <a:tab pos="2880474" algn="l"/>
                <a:tab pos="3292179" algn="l"/>
                <a:tab pos="3703883" algn="l"/>
                <a:tab pos="4115587" algn="l"/>
                <a:tab pos="4527291" algn="l"/>
                <a:tab pos="4938996" algn="l"/>
                <a:tab pos="5350699" algn="l"/>
                <a:tab pos="5762404" algn="l"/>
                <a:tab pos="6174108" algn="l"/>
                <a:tab pos="6585812" algn="l"/>
                <a:tab pos="6997516" algn="l"/>
                <a:tab pos="7409220" algn="l"/>
                <a:tab pos="7820924" algn="l"/>
                <a:tab pos="8232629" algn="l"/>
              </a:tabLst>
              <a:defRPr sz="1300">
                <a:solidFill>
                  <a:srgbClr val="000000"/>
                </a:solidFill>
                <a:latin typeface="Times New Roman" panose="02020603050405020304" pitchFamily="18" charset="0"/>
              </a:defRPr>
            </a:lvl1pPr>
          </a:lstStyle>
          <a:p>
            <a:endParaRPr lang="cs-CZ" altLang="cs-CZ"/>
          </a:p>
        </p:txBody>
      </p:sp>
      <p:sp>
        <p:nvSpPr>
          <p:cNvPr id="2054" name="Rectangle 6"/>
          <p:cNvSpPr>
            <a:spLocks noGrp="1" noChangeArrowheads="1"/>
          </p:cNvSpPr>
          <p:nvPr>
            <p:ph type="ftr"/>
          </p:nvPr>
        </p:nvSpPr>
        <p:spPr bwMode="auto">
          <a:xfrm>
            <a:off x="0" y="9432954"/>
            <a:ext cx="2947753" cy="493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0" algn="l"/>
                <a:tab pos="410249" algn="l"/>
                <a:tab pos="821954" algn="l"/>
                <a:tab pos="1233658" algn="l"/>
                <a:tab pos="1645362" algn="l"/>
                <a:tab pos="2057066" algn="l"/>
                <a:tab pos="2468771" algn="l"/>
                <a:tab pos="2880474" algn="l"/>
                <a:tab pos="3292179" algn="l"/>
                <a:tab pos="3703883" algn="l"/>
                <a:tab pos="4115587" algn="l"/>
                <a:tab pos="4527291" algn="l"/>
                <a:tab pos="4938996" algn="l"/>
                <a:tab pos="5350699" algn="l"/>
                <a:tab pos="5762404" algn="l"/>
                <a:tab pos="6174108" algn="l"/>
                <a:tab pos="6585812" algn="l"/>
                <a:tab pos="6997516" algn="l"/>
                <a:tab pos="7409220" algn="l"/>
                <a:tab pos="7820924" algn="l"/>
                <a:tab pos="8232629" algn="l"/>
              </a:tabLst>
              <a:defRPr sz="1300">
                <a:solidFill>
                  <a:srgbClr val="000000"/>
                </a:solidFill>
                <a:latin typeface="Times New Roman" panose="02020603050405020304" pitchFamily="18" charset="0"/>
              </a:defRPr>
            </a:lvl1pPr>
          </a:lstStyle>
          <a:p>
            <a:endParaRPr lang="cs-CZ" altLang="cs-CZ"/>
          </a:p>
        </p:txBody>
      </p:sp>
      <p:sp>
        <p:nvSpPr>
          <p:cNvPr id="2055" name="Rectangle 7"/>
          <p:cNvSpPr>
            <a:spLocks noGrp="1" noChangeArrowheads="1"/>
          </p:cNvSpPr>
          <p:nvPr>
            <p:ph type="sldNum"/>
          </p:nvPr>
        </p:nvSpPr>
        <p:spPr bwMode="auto">
          <a:xfrm>
            <a:off x="3847068" y="9432954"/>
            <a:ext cx="2947752" cy="493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0" algn="l"/>
                <a:tab pos="410249" algn="l"/>
                <a:tab pos="821954" algn="l"/>
                <a:tab pos="1233658" algn="l"/>
                <a:tab pos="1645362" algn="l"/>
                <a:tab pos="2057066" algn="l"/>
                <a:tab pos="2468771" algn="l"/>
                <a:tab pos="2880474" algn="l"/>
                <a:tab pos="3292179" algn="l"/>
                <a:tab pos="3703883" algn="l"/>
                <a:tab pos="4115587" algn="l"/>
                <a:tab pos="4527291" algn="l"/>
                <a:tab pos="4938996" algn="l"/>
                <a:tab pos="5350699" algn="l"/>
                <a:tab pos="5762404" algn="l"/>
                <a:tab pos="6174108" algn="l"/>
                <a:tab pos="6585812" algn="l"/>
                <a:tab pos="6997516" algn="l"/>
                <a:tab pos="7409220" algn="l"/>
                <a:tab pos="7820924" algn="l"/>
                <a:tab pos="8232629" algn="l"/>
              </a:tabLst>
              <a:defRPr sz="1300">
                <a:solidFill>
                  <a:srgbClr val="000000"/>
                </a:solidFill>
                <a:latin typeface="Times New Roman" panose="02020603050405020304" pitchFamily="18" charset="0"/>
              </a:defRPr>
            </a:lvl1pPr>
          </a:lstStyle>
          <a:p>
            <a:fld id="{5228F4BE-0B32-4D91-A8A3-57B999200719}"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EA72764-46BB-4BEF-B6F2-387A718A99F0}" type="slidenum">
              <a:rPr lang="cs-CZ" altLang="cs-CZ"/>
              <a:pPr/>
              <a:t>1</a:t>
            </a:fld>
            <a:endParaRPr lang="cs-CZ" altLang="cs-CZ"/>
          </a:p>
        </p:txBody>
      </p:sp>
      <p:sp>
        <p:nvSpPr>
          <p:cNvPr id="36865"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36866" name="Rectangle 2"/>
          <p:cNvSpPr txBox="1">
            <a:spLocks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80D23F6-1E43-4263-8F03-F76C8F4DC542}" type="slidenum">
              <a:rPr lang="cs-CZ" altLang="cs-CZ"/>
              <a:pPr/>
              <a:t>10</a:t>
            </a:fld>
            <a:endParaRPr lang="cs-CZ" altLang="cs-CZ"/>
          </a:p>
        </p:txBody>
      </p:sp>
      <p:sp>
        <p:nvSpPr>
          <p:cNvPr id="48129"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3744630-02BD-4444-BBEE-7837F58E0321}" type="slidenum">
              <a:rPr lang="cs-CZ" altLang="cs-CZ"/>
              <a:pPr/>
              <a:t>11</a:t>
            </a:fld>
            <a:endParaRPr lang="cs-CZ" altLang="cs-CZ"/>
          </a:p>
        </p:txBody>
      </p:sp>
      <p:sp>
        <p:nvSpPr>
          <p:cNvPr id="49153"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A0C62B6-6F4A-4A44-857E-526786922D42}" type="slidenum">
              <a:rPr lang="cs-CZ" altLang="cs-CZ"/>
              <a:pPr/>
              <a:t>12</a:t>
            </a:fld>
            <a:endParaRPr lang="cs-CZ" altLang="cs-CZ"/>
          </a:p>
        </p:txBody>
      </p:sp>
      <p:sp>
        <p:nvSpPr>
          <p:cNvPr id="50177"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CD7DB71-DD79-42A5-BB2B-CF7B6FD8DF5C}" type="slidenum">
              <a:rPr lang="cs-CZ" altLang="cs-CZ"/>
              <a:pPr/>
              <a:t>13</a:t>
            </a:fld>
            <a:endParaRPr lang="cs-CZ" altLang="cs-CZ"/>
          </a:p>
        </p:txBody>
      </p:sp>
      <p:sp>
        <p:nvSpPr>
          <p:cNvPr id="51201"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ED549E7-3942-45F8-A876-6192171B9AF6}" type="slidenum">
              <a:rPr lang="cs-CZ" altLang="cs-CZ"/>
              <a:pPr/>
              <a:t>14</a:t>
            </a:fld>
            <a:endParaRPr lang="cs-CZ" altLang="cs-CZ"/>
          </a:p>
        </p:txBody>
      </p:sp>
      <p:sp>
        <p:nvSpPr>
          <p:cNvPr id="52225"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E2145DE-7F0E-4D35-9075-753258B63320}" type="slidenum">
              <a:rPr lang="cs-CZ" altLang="cs-CZ"/>
              <a:pPr/>
              <a:t>15</a:t>
            </a:fld>
            <a:endParaRPr lang="cs-CZ" altLang="cs-CZ"/>
          </a:p>
        </p:txBody>
      </p:sp>
      <p:sp>
        <p:nvSpPr>
          <p:cNvPr id="53249"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A7DD1BF-40EB-4734-9923-0487A7E4C844}" type="slidenum">
              <a:rPr lang="cs-CZ" altLang="cs-CZ"/>
              <a:pPr/>
              <a:t>16</a:t>
            </a:fld>
            <a:endParaRPr lang="cs-CZ" altLang="cs-CZ"/>
          </a:p>
        </p:txBody>
      </p:sp>
      <p:sp>
        <p:nvSpPr>
          <p:cNvPr id="54273"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BEB80A2-E792-4EB7-BBF4-59A704D27E34}" type="slidenum">
              <a:rPr lang="cs-CZ" altLang="cs-CZ"/>
              <a:pPr/>
              <a:t>17</a:t>
            </a:fld>
            <a:endParaRPr lang="cs-CZ" altLang="cs-CZ"/>
          </a:p>
        </p:txBody>
      </p:sp>
      <p:sp>
        <p:nvSpPr>
          <p:cNvPr id="55297"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B26022D-8340-44C8-A78D-38D96E0D6200}" type="slidenum">
              <a:rPr lang="cs-CZ" altLang="cs-CZ"/>
              <a:pPr/>
              <a:t>18</a:t>
            </a:fld>
            <a:endParaRPr lang="cs-CZ" altLang="cs-CZ"/>
          </a:p>
        </p:txBody>
      </p:sp>
      <p:sp>
        <p:nvSpPr>
          <p:cNvPr id="56321"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2BBB779-83B8-4E46-BBC5-B415DAB68E72}" type="slidenum">
              <a:rPr lang="cs-CZ" altLang="cs-CZ"/>
              <a:pPr/>
              <a:t>19</a:t>
            </a:fld>
            <a:endParaRPr lang="cs-CZ" altLang="cs-CZ"/>
          </a:p>
        </p:txBody>
      </p:sp>
      <p:sp>
        <p:nvSpPr>
          <p:cNvPr id="57345"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DB04508-0135-4053-A9CD-A5E59F7AC394}" type="slidenum">
              <a:rPr lang="cs-CZ" altLang="cs-CZ"/>
              <a:pPr/>
              <a:t>2</a:t>
            </a:fld>
            <a:endParaRPr lang="cs-CZ" altLang="cs-CZ"/>
          </a:p>
        </p:txBody>
      </p:sp>
      <p:sp>
        <p:nvSpPr>
          <p:cNvPr id="37889"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37890" name="Rectangle 2"/>
          <p:cNvSpPr txBox="1">
            <a:spLocks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0D3DF36-067D-40E2-ACA4-CCFBED6744D0}" type="slidenum">
              <a:rPr lang="cs-CZ" altLang="cs-CZ"/>
              <a:pPr/>
              <a:t>20</a:t>
            </a:fld>
            <a:endParaRPr lang="cs-CZ" altLang="cs-CZ"/>
          </a:p>
        </p:txBody>
      </p:sp>
      <p:sp>
        <p:nvSpPr>
          <p:cNvPr id="58369"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85255B8-7635-4D23-8207-D7E2CF8A8AA3}" type="slidenum">
              <a:rPr lang="cs-CZ" altLang="cs-CZ"/>
              <a:pPr/>
              <a:t>21</a:t>
            </a:fld>
            <a:endParaRPr lang="cs-CZ" altLang="cs-CZ"/>
          </a:p>
        </p:txBody>
      </p:sp>
      <p:sp>
        <p:nvSpPr>
          <p:cNvPr id="59393"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59394" name="Rectangle 2"/>
          <p:cNvSpPr txBox="1">
            <a:spLocks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9CED5F9-6D30-4286-BD8D-BB878B635ED3}" type="slidenum">
              <a:rPr lang="cs-CZ" altLang="cs-CZ"/>
              <a:pPr/>
              <a:t>22</a:t>
            </a:fld>
            <a:endParaRPr lang="cs-CZ" altLang="cs-CZ"/>
          </a:p>
        </p:txBody>
      </p:sp>
      <p:sp>
        <p:nvSpPr>
          <p:cNvPr id="60417"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A5F5C7C-D281-4450-9551-3790D3218AD0}" type="slidenum">
              <a:rPr lang="cs-CZ" altLang="cs-CZ"/>
              <a:pPr/>
              <a:t>23</a:t>
            </a:fld>
            <a:endParaRPr lang="cs-CZ" altLang="cs-CZ"/>
          </a:p>
        </p:txBody>
      </p:sp>
      <p:sp>
        <p:nvSpPr>
          <p:cNvPr id="61441"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87A580-64C4-469C-80D1-BBFB53A2812D}" type="slidenum">
              <a:rPr lang="cs-CZ" altLang="cs-CZ"/>
              <a:pPr/>
              <a:t>24</a:t>
            </a:fld>
            <a:endParaRPr lang="cs-CZ" altLang="cs-CZ"/>
          </a:p>
        </p:txBody>
      </p:sp>
      <p:sp>
        <p:nvSpPr>
          <p:cNvPr id="62465"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7D358A3-80F4-4B7C-86A6-35D1604766E1}" type="slidenum">
              <a:rPr lang="cs-CZ" altLang="cs-CZ"/>
              <a:pPr/>
              <a:t>25</a:t>
            </a:fld>
            <a:endParaRPr lang="cs-CZ" altLang="cs-CZ"/>
          </a:p>
        </p:txBody>
      </p:sp>
      <p:sp>
        <p:nvSpPr>
          <p:cNvPr id="63489"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149B877-0FCF-4A5F-A157-69E2F5D70764}" type="slidenum">
              <a:rPr lang="cs-CZ" altLang="cs-CZ"/>
              <a:pPr/>
              <a:t>26</a:t>
            </a:fld>
            <a:endParaRPr lang="cs-CZ" altLang="cs-CZ"/>
          </a:p>
        </p:txBody>
      </p:sp>
      <p:sp>
        <p:nvSpPr>
          <p:cNvPr id="64513"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BDB57FD-1761-428A-B0FD-539456A5E398}" type="slidenum">
              <a:rPr lang="cs-CZ" altLang="cs-CZ"/>
              <a:pPr/>
              <a:t>27</a:t>
            </a:fld>
            <a:endParaRPr lang="cs-CZ" altLang="cs-CZ"/>
          </a:p>
        </p:txBody>
      </p:sp>
      <p:sp>
        <p:nvSpPr>
          <p:cNvPr id="65537"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F931785-4708-46CA-AD2A-D9377EADB6E1}" type="slidenum">
              <a:rPr lang="cs-CZ" altLang="cs-CZ"/>
              <a:pPr/>
              <a:t>28</a:t>
            </a:fld>
            <a:endParaRPr lang="cs-CZ" altLang="cs-CZ"/>
          </a:p>
        </p:txBody>
      </p:sp>
      <p:sp>
        <p:nvSpPr>
          <p:cNvPr id="66561"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8D5834A-E6EE-42B8-8485-1DC1B0FD1EBA}" type="slidenum">
              <a:rPr lang="cs-CZ" altLang="cs-CZ"/>
              <a:pPr/>
              <a:t>29</a:t>
            </a:fld>
            <a:endParaRPr lang="cs-CZ" altLang="cs-CZ"/>
          </a:p>
        </p:txBody>
      </p:sp>
      <p:sp>
        <p:nvSpPr>
          <p:cNvPr id="67585"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C212513-752D-4098-B6E7-6C55697A844F}" type="slidenum">
              <a:rPr lang="cs-CZ" altLang="cs-CZ"/>
              <a:pPr/>
              <a:t>3</a:t>
            </a:fld>
            <a:endParaRPr lang="cs-CZ" altLang="cs-CZ"/>
          </a:p>
        </p:txBody>
      </p:sp>
      <p:sp>
        <p:nvSpPr>
          <p:cNvPr id="38913"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38914" name="Rectangle 2"/>
          <p:cNvSpPr txBox="1">
            <a:spLocks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AFC1D2C-6DC4-4373-80F9-CB2ACBEC32F3}" type="slidenum">
              <a:rPr lang="cs-CZ" altLang="cs-CZ"/>
              <a:pPr/>
              <a:t>30</a:t>
            </a:fld>
            <a:endParaRPr lang="cs-CZ" altLang="cs-CZ"/>
          </a:p>
        </p:txBody>
      </p:sp>
      <p:sp>
        <p:nvSpPr>
          <p:cNvPr id="68609"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6953351-D282-400D-9FEE-F5FF1578DD83}" type="slidenum">
              <a:rPr lang="cs-CZ" altLang="cs-CZ"/>
              <a:pPr/>
              <a:t>31</a:t>
            </a:fld>
            <a:endParaRPr lang="cs-CZ" altLang="cs-CZ"/>
          </a:p>
        </p:txBody>
      </p:sp>
      <p:sp>
        <p:nvSpPr>
          <p:cNvPr id="69633"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47A0370-346C-4F0C-838A-16CCA502C396}" type="slidenum">
              <a:rPr lang="cs-CZ" altLang="cs-CZ"/>
              <a:pPr/>
              <a:t>4</a:t>
            </a:fld>
            <a:endParaRPr lang="cs-CZ" altLang="cs-CZ"/>
          </a:p>
        </p:txBody>
      </p:sp>
      <p:sp>
        <p:nvSpPr>
          <p:cNvPr id="39937"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39938" name="Rectangle 2"/>
          <p:cNvSpPr txBox="1">
            <a:spLocks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DC88580-03F4-4DD3-A32C-FFAE2E18106E}" type="slidenum">
              <a:rPr lang="cs-CZ" altLang="cs-CZ"/>
              <a:pPr/>
              <a:t>5</a:t>
            </a:fld>
            <a:endParaRPr lang="cs-CZ" altLang="cs-CZ"/>
          </a:p>
        </p:txBody>
      </p:sp>
      <p:sp>
        <p:nvSpPr>
          <p:cNvPr id="40961"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BBBD289-748F-4944-A14D-1554B74E7310}" type="slidenum">
              <a:rPr lang="cs-CZ" altLang="cs-CZ"/>
              <a:pPr/>
              <a:t>6</a:t>
            </a:fld>
            <a:endParaRPr lang="cs-CZ" altLang="cs-CZ"/>
          </a:p>
        </p:txBody>
      </p:sp>
      <p:sp>
        <p:nvSpPr>
          <p:cNvPr id="41985"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236B8B0-C8A6-4848-8C34-F1330C30D59F}" type="slidenum">
              <a:rPr lang="cs-CZ" altLang="cs-CZ"/>
              <a:pPr/>
              <a:t>7</a:t>
            </a:fld>
            <a:endParaRPr lang="cs-CZ" altLang="cs-CZ"/>
          </a:p>
        </p:txBody>
      </p:sp>
      <p:sp>
        <p:nvSpPr>
          <p:cNvPr id="43009"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F5EC8C2-826D-4359-88F6-B87583D9ECDA}" type="slidenum">
              <a:rPr lang="cs-CZ" altLang="cs-CZ"/>
              <a:pPr/>
              <a:t>8</a:t>
            </a:fld>
            <a:endParaRPr lang="cs-CZ" altLang="cs-CZ"/>
          </a:p>
        </p:txBody>
      </p:sp>
      <p:sp>
        <p:nvSpPr>
          <p:cNvPr id="44033"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79A6AF0-8203-4927-9AA9-348DCCEBEF4C}" type="slidenum">
              <a:rPr lang="cs-CZ" altLang="cs-CZ"/>
              <a:pPr/>
              <a:t>9</a:t>
            </a:fld>
            <a:endParaRPr lang="cs-CZ" altLang="cs-CZ"/>
          </a:p>
        </p:txBody>
      </p:sp>
      <p:sp>
        <p:nvSpPr>
          <p:cNvPr id="47105" name="Rectangle 1"/>
          <p:cNvSpPr txBox="1">
            <a:spLocks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p:cNvSpPr txBox="1">
            <a:spLocks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260475" y="1236663"/>
            <a:ext cx="7559675" cy="2632075"/>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7C5B9DA4-A7C7-464A-B128-3F987D2B80C0}" type="slidenum">
              <a:rPr lang="cs-CZ" altLang="cs-CZ"/>
              <a:pPr/>
              <a:t>‹#›</a:t>
            </a:fld>
            <a:endParaRPr lang="cs-CZ" altLang="cs-CZ"/>
          </a:p>
        </p:txBody>
      </p:sp>
    </p:spTree>
    <p:extLst>
      <p:ext uri="{BB962C8B-B14F-4D97-AF65-F5344CB8AC3E}">
        <p14:creationId xmlns:p14="http://schemas.microsoft.com/office/powerpoint/2010/main" val="199821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FEA51E7B-9FA0-44DD-9BA5-1572BEEB995D}" type="slidenum">
              <a:rPr lang="cs-CZ" altLang="cs-CZ"/>
              <a:pPr/>
              <a:t>‹#›</a:t>
            </a:fld>
            <a:endParaRPr lang="cs-CZ" altLang="cs-CZ"/>
          </a:p>
        </p:txBody>
      </p:sp>
    </p:spTree>
    <p:extLst>
      <p:ext uri="{BB962C8B-B14F-4D97-AF65-F5344CB8AC3E}">
        <p14:creationId xmlns:p14="http://schemas.microsoft.com/office/powerpoint/2010/main" val="219934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04088" y="301625"/>
            <a:ext cx="2266950" cy="64531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3238" y="301625"/>
            <a:ext cx="6648450" cy="645318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C39E0580-C02C-45D5-94EB-F960E9F92DC2}" type="slidenum">
              <a:rPr lang="cs-CZ" altLang="cs-CZ"/>
              <a:pPr/>
              <a:t>‹#›</a:t>
            </a:fld>
            <a:endParaRPr lang="cs-CZ" altLang="cs-CZ"/>
          </a:p>
        </p:txBody>
      </p:sp>
    </p:spTree>
    <p:extLst>
      <p:ext uri="{BB962C8B-B14F-4D97-AF65-F5344CB8AC3E}">
        <p14:creationId xmlns:p14="http://schemas.microsoft.com/office/powerpoint/2010/main" val="2774295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503238" y="301625"/>
            <a:ext cx="9067800" cy="1258888"/>
          </a:xfrm>
        </p:spPr>
        <p:txBody>
          <a:bodyPr/>
          <a:lstStyle/>
          <a:p>
            <a:r>
              <a:rPr lang="cs-CZ" smtClean="0"/>
              <a:t>Kliknutím lze upravit styl.</a:t>
            </a:r>
            <a:endParaRPr lang="cs-CZ"/>
          </a:p>
        </p:txBody>
      </p:sp>
      <p:sp>
        <p:nvSpPr>
          <p:cNvPr id="3" name="Zástupný symbol pro datum 2"/>
          <p:cNvSpPr>
            <a:spLocks noGrp="1"/>
          </p:cNvSpPr>
          <p:nvPr>
            <p:ph type="dt" idx="10"/>
          </p:nvPr>
        </p:nvSpPr>
        <p:spPr>
          <a:xfrm>
            <a:off x="503238" y="6886575"/>
            <a:ext cx="2344737" cy="517525"/>
          </a:xfrm>
        </p:spPr>
        <p:txBody>
          <a:bodyPr/>
          <a:lstStyle>
            <a:lvl1pPr>
              <a:defRPr/>
            </a:lvl1pPr>
          </a:lstStyle>
          <a:p>
            <a:endParaRPr lang="cs-CZ" altLang="cs-CZ"/>
          </a:p>
        </p:txBody>
      </p:sp>
      <p:sp>
        <p:nvSpPr>
          <p:cNvPr id="4" name="Zástupný symbol pro zápatí 3"/>
          <p:cNvSpPr>
            <a:spLocks noGrp="1"/>
          </p:cNvSpPr>
          <p:nvPr>
            <p:ph type="ftr" idx="11"/>
          </p:nvPr>
        </p:nvSpPr>
        <p:spPr>
          <a:xfrm>
            <a:off x="3448050" y="6886575"/>
            <a:ext cx="3192463" cy="517525"/>
          </a:xfrm>
        </p:spPr>
        <p:txBody>
          <a:bodyPr/>
          <a:lstStyle>
            <a:lvl1pPr>
              <a:defRPr/>
            </a:lvl1pPr>
          </a:lstStyle>
          <a:p>
            <a:endParaRPr lang="cs-CZ" altLang="cs-CZ"/>
          </a:p>
        </p:txBody>
      </p:sp>
      <p:sp>
        <p:nvSpPr>
          <p:cNvPr id="5" name="Zástupný symbol pro číslo snímku 4"/>
          <p:cNvSpPr>
            <a:spLocks noGrp="1"/>
          </p:cNvSpPr>
          <p:nvPr>
            <p:ph type="sldNum" idx="12"/>
          </p:nvPr>
        </p:nvSpPr>
        <p:spPr>
          <a:xfrm>
            <a:off x="7227888" y="6886575"/>
            <a:ext cx="2344737" cy="517525"/>
          </a:xfrm>
        </p:spPr>
        <p:txBody>
          <a:bodyPr/>
          <a:lstStyle>
            <a:lvl1pPr>
              <a:defRPr/>
            </a:lvl1pPr>
          </a:lstStyle>
          <a:p>
            <a:fld id="{93EC2EC8-016B-46CE-8C19-3ABD70EF0A29}" type="slidenum">
              <a:rPr lang="cs-CZ" altLang="cs-CZ"/>
              <a:pPr/>
              <a:t>‹#›</a:t>
            </a:fld>
            <a:endParaRPr lang="cs-CZ" altLang="cs-CZ"/>
          </a:p>
        </p:txBody>
      </p:sp>
    </p:spTree>
    <p:extLst>
      <p:ext uri="{BB962C8B-B14F-4D97-AF65-F5344CB8AC3E}">
        <p14:creationId xmlns:p14="http://schemas.microsoft.com/office/powerpoint/2010/main" val="33597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76ABF59F-4183-42E1-B171-EDE75C15EA24}" type="slidenum">
              <a:rPr lang="cs-CZ" altLang="cs-CZ"/>
              <a:pPr/>
              <a:t>‹#›</a:t>
            </a:fld>
            <a:endParaRPr lang="cs-CZ" altLang="cs-CZ"/>
          </a:p>
        </p:txBody>
      </p:sp>
    </p:spTree>
    <p:extLst>
      <p:ext uri="{BB962C8B-B14F-4D97-AF65-F5344CB8AC3E}">
        <p14:creationId xmlns:p14="http://schemas.microsoft.com/office/powerpoint/2010/main" val="268133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87388" y="1884363"/>
            <a:ext cx="8694737" cy="31448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Upravte styly předlohy textu.</a:t>
            </a:r>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5AE408E4-6DA6-4651-9792-E177900CF4E6}" type="slidenum">
              <a:rPr lang="cs-CZ" altLang="cs-CZ"/>
              <a:pPr/>
              <a:t>‹#›</a:t>
            </a:fld>
            <a:endParaRPr lang="cs-CZ" altLang="cs-CZ"/>
          </a:p>
        </p:txBody>
      </p:sp>
    </p:spTree>
    <p:extLst>
      <p:ext uri="{BB962C8B-B14F-4D97-AF65-F5344CB8AC3E}">
        <p14:creationId xmlns:p14="http://schemas.microsoft.com/office/powerpoint/2010/main" val="3560652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3238" y="1768475"/>
            <a:ext cx="4457700" cy="4986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13338" y="1768475"/>
            <a:ext cx="4457700" cy="4986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idx="10"/>
          </p:nvPr>
        </p:nvSpPr>
        <p:spPr/>
        <p:txBody>
          <a:bodyPr/>
          <a:lstStyle>
            <a:lvl1pPr>
              <a:defRPr/>
            </a:lvl1pPr>
          </a:lstStyle>
          <a:p>
            <a:endParaRPr lang="cs-CZ" altLang="cs-CZ"/>
          </a:p>
        </p:txBody>
      </p:sp>
      <p:sp>
        <p:nvSpPr>
          <p:cNvPr id="6" name="Zástupný symbol pro zápatí 5"/>
          <p:cNvSpPr>
            <a:spLocks noGrp="1"/>
          </p:cNvSpPr>
          <p:nvPr>
            <p:ph type="ftr" idx="11"/>
          </p:nvPr>
        </p:nvSpPr>
        <p:spPr/>
        <p:txBody>
          <a:bodyPr/>
          <a:lstStyle>
            <a:lvl1pPr>
              <a:defRPr/>
            </a:lvl1pPr>
          </a:lstStyle>
          <a:p>
            <a:endParaRPr lang="cs-CZ" altLang="cs-CZ"/>
          </a:p>
        </p:txBody>
      </p:sp>
      <p:sp>
        <p:nvSpPr>
          <p:cNvPr id="7" name="Zástupný symbol pro číslo snímku 6"/>
          <p:cNvSpPr>
            <a:spLocks noGrp="1"/>
          </p:cNvSpPr>
          <p:nvPr>
            <p:ph type="sldNum" idx="12"/>
          </p:nvPr>
        </p:nvSpPr>
        <p:spPr/>
        <p:txBody>
          <a:bodyPr/>
          <a:lstStyle>
            <a:lvl1pPr>
              <a:defRPr/>
            </a:lvl1pPr>
          </a:lstStyle>
          <a:p>
            <a:fld id="{44F7ADB4-73C0-406C-B70B-88F11D17678A}" type="slidenum">
              <a:rPr lang="cs-CZ" altLang="cs-CZ"/>
              <a:pPr/>
              <a:t>‹#›</a:t>
            </a:fld>
            <a:endParaRPr lang="cs-CZ" altLang="cs-CZ"/>
          </a:p>
        </p:txBody>
      </p:sp>
    </p:spTree>
    <p:extLst>
      <p:ext uri="{BB962C8B-B14F-4D97-AF65-F5344CB8AC3E}">
        <p14:creationId xmlns:p14="http://schemas.microsoft.com/office/powerpoint/2010/main" val="21831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93738" y="403225"/>
            <a:ext cx="8694737" cy="1460500"/>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693738" y="2760663"/>
            <a:ext cx="4265612" cy="406241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5103813" y="2760663"/>
            <a:ext cx="4284662" cy="406241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idx="10"/>
          </p:nvPr>
        </p:nvSpPr>
        <p:spPr/>
        <p:txBody>
          <a:bodyPr/>
          <a:lstStyle>
            <a:lvl1pPr>
              <a:defRPr/>
            </a:lvl1pPr>
          </a:lstStyle>
          <a:p>
            <a:endParaRPr lang="cs-CZ" altLang="cs-CZ"/>
          </a:p>
        </p:txBody>
      </p:sp>
      <p:sp>
        <p:nvSpPr>
          <p:cNvPr id="8" name="Zástupný symbol pro zápatí 7"/>
          <p:cNvSpPr>
            <a:spLocks noGrp="1"/>
          </p:cNvSpPr>
          <p:nvPr>
            <p:ph type="ftr" idx="11"/>
          </p:nvPr>
        </p:nvSpPr>
        <p:spPr/>
        <p:txBody>
          <a:bodyPr/>
          <a:lstStyle>
            <a:lvl1pPr>
              <a:defRPr/>
            </a:lvl1pPr>
          </a:lstStyle>
          <a:p>
            <a:endParaRPr lang="cs-CZ" altLang="cs-CZ"/>
          </a:p>
        </p:txBody>
      </p:sp>
      <p:sp>
        <p:nvSpPr>
          <p:cNvPr id="9" name="Zástupný symbol pro číslo snímku 8"/>
          <p:cNvSpPr>
            <a:spLocks noGrp="1"/>
          </p:cNvSpPr>
          <p:nvPr>
            <p:ph type="sldNum" idx="12"/>
          </p:nvPr>
        </p:nvSpPr>
        <p:spPr/>
        <p:txBody>
          <a:bodyPr/>
          <a:lstStyle>
            <a:lvl1pPr>
              <a:defRPr/>
            </a:lvl1pPr>
          </a:lstStyle>
          <a:p>
            <a:fld id="{6AA0DE03-DE07-40EA-A223-4671E5A712A0}" type="slidenum">
              <a:rPr lang="cs-CZ" altLang="cs-CZ"/>
              <a:pPr/>
              <a:t>‹#›</a:t>
            </a:fld>
            <a:endParaRPr lang="cs-CZ" altLang="cs-CZ"/>
          </a:p>
        </p:txBody>
      </p:sp>
    </p:spTree>
    <p:extLst>
      <p:ext uri="{BB962C8B-B14F-4D97-AF65-F5344CB8AC3E}">
        <p14:creationId xmlns:p14="http://schemas.microsoft.com/office/powerpoint/2010/main" val="325622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idx="10"/>
          </p:nvPr>
        </p:nvSpPr>
        <p:spPr/>
        <p:txBody>
          <a:bodyPr/>
          <a:lstStyle>
            <a:lvl1pPr>
              <a:defRPr/>
            </a:lvl1pPr>
          </a:lstStyle>
          <a:p>
            <a:endParaRPr lang="cs-CZ" altLang="cs-CZ"/>
          </a:p>
        </p:txBody>
      </p:sp>
      <p:sp>
        <p:nvSpPr>
          <p:cNvPr id="4" name="Zástupný symbol pro zápatí 3"/>
          <p:cNvSpPr>
            <a:spLocks noGrp="1"/>
          </p:cNvSpPr>
          <p:nvPr>
            <p:ph type="ftr" idx="11"/>
          </p:nvPr>
        </p:nvSpPr>
        <p:spPr/>
        <p:txBody>
          <a:bodyPr/>
          <a:lstStyle>
            <a:lvl1pPr>
              <a:defRPr/>
            </a:lvl1pPr>
          </a:lstStyle>
          <a:p>
            <a:endParaRPr lang="cs-CZ" altLang="cs-CZ"/>
          </a:p>
        </p:txBody>
      </p:sp>
      <p:sp>
        <p:nvSpPr>
          <p:cNvPr id="5" name="Zástupný symbol pro číslo snímku 4"/>
          <p:cNvSpPr>
            <a:spLocks noGrp="1"/>
          </p:cNvSpPr>
          <p:nvPr>
            <p:ph type="sldNum" idx="12"/>
          </p:nvPr>
        </p:nvSpPr>
        <p:spPr/>
        <p:txBody>
          <a:bodyPr/>
          <a:lstStyle>
            <a:lvl1pPr>
              <a:defRPr/>
            </a:lvl1pPr>
          </a:lstStyle>
          <a:p>
            <a:fld id="{A6FC28EC-C4AB-474C-9C38-5CC04730BB91}" type="slidenum">
              <a:rPr lang="cs-CZ" altLang="cs-CZ"/>
              <a:pPr/>
              <a:t>‹#›</a:t>
            </a:fld>
            <a:endParaRPr lang="cs-CZ" altLang="cs-CZ"/>
          </a:p>
        </p:txBody>
      </p:sp>
    </p:spTree>
    <p:extLst>
      <p:ext uri="{BB962C8B-B14F-4D97-AF65-F5344CB8AC3E}">
        <p14:creationId xmlns:p14="http://schemas.microsoft.com/office/powerpoint/2010/main" val="3236118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idx="10"/>
          </p:nvPr>
        </p:nvSpPr>
        <p:spPr/>
        <p:txBody>
          <a:bodyPr/>
          <a:lstStyle>
            <a:lvl1pPr>
              <a:defRPr/>
            </a:lvl1pPr>
          </a:lstStyle>
          <a:p>
            <a:endParaRPr lang="cs-CZ" altLang="cs-CZ"/>
          </a:p>
        </p:txBody>
      </p:sp>
      <p:sp>
        <p:nvSpPr>
          <p:cNvPr id="3" name="Zástupný symbol pro zápatí 2"/>
          <p:cNvSpPr>
            <a:spLocks noGrp="1"/>
          </p:cNvSpPr>
          <p:nvPr>
            <p:ph type="ftr" idx="11"/>
          </p:nvPr>
        </p:nvSpPr>
        <p:spPr/>
        <p:txBody>
          <a:bodyPr/>
          <a:lstStyle>
            <a:lvl1pPr>
              <a:defRPr/>
            </a:lvl1pPr>
          </a:lstStyle>
          <a:p>
            <a:endParaRPr lang="cs-CZ" altLang="cs-CZ"/>
          </a:p>
        </p:txBody>
      </p:sp>
      <p:sp>
        <p:nvSpPr>
          <p:cNvPr id="4" name="Zástupný symbol pro číslo snímku 3"/>
          <p:cNvSpPr>
            <a:spLocks noGrp="1"/>
          </p:cNvSpPr>
          <p:nvPr>
            <p:ph type="sldNum" idx="12"/>
          </p:nvPr>
        </p:nvSpPr>
        <p:spPr/>
        <p:txBody>
          <a:bodyPr/>
          <a:lstStyle>
            <a:lvl1pPr>
              <a:defRPr/>
            </a:lvl1pPr>
          </a:lstStyle>
          <a:p>
            <a:fld id="{95FBFCD4-94D1-4B83-88C8-D97B4598D44C}" type="slidenum">
              <a:rPr lang="cs-CZ" altLang="cs-CZ"/>
              <a:pPr/>
              <a:t>‹#›</a:t>
            </a:fld>
            <a:endParaRPr lang="cs-CZ" altLang="cs-CZ"/>
          </a:p>
        </p:txBody>
      </p:sp>
    </p:spTree>
    <p:extLst>
      <p:ext uri="{BB962C8B-B14F-4D97-AF65-F5344CB8AC3E}">
        <p14:creationId xmlns:p14="http://schemas.microsoft.com/office/powerpoint/2010/main" val="337610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93738" y="503238"/>
            <a:ext cx="3251200" cy="17653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idx="10"/>
          </p:nvPr>
        </p:nvSpPr>
        <p:spPr/>
        <p:txBody>
          <a:bodyPr/>
          <a:lstStyle>
            <a:lvl1pPr>
              <a:defRPr/>
            </a:lvl1pPr>
          </a:lstStyle>
          <a:p>
            <a:endParaRPr lang="cs-CZ" altLang="cs-CZ"/>
          </a:p>
        </p:txBody>
      </p:sp>
      <p:sp>
        <p:nvSpPr>
          <p:cNvPr id="6" name="Zástupný symbol pro zápatí 5"/>
          <p:cNvSpPr>
            <a:spLocks noGrp="1"/>
          </p:cNvSpPr>
          <p:nvPr>
            <p:ph type="ftr" idx="11"/>
          </p:nvPr>
        </p:nvSpPr>
        <p:spPr/>
        <p:txBody>
          <a:bodyPr/>
          <a:lstStyle>
            <a:lvl1pPr>
              <a:defRPr/>
            </a:lvl1pPr>
          </a:lstStyle>
          <a:p>
            <a:endParaRPr lang="cs-CZ" altLang="cs-CZ"/>
          </a:p>
        </p:txBody>
      </p:sp>
      <p:sp>
        <p:nvSpPr>
          <p:cNvPr id="7" name="Zástupný symbol pro číslo snímku 6"/>
          <p:cNvSpPr>
            <a:spLocks noGrp="1"/>
          </p:cNvSpPr>
          <p:nvPr>
            <p:ph type="sldNum" idx="12"/>
          </p:nvPr>
        </p:nvSpPr>
        <p:spPr/>
        <p:txBody>
          <a:bodyPr/>
          <a:lstStyle>
            <a:lvl1pPr>
              <a:defRPr/>
            </a:lvl1pPr>
          </a:lstStyle>
          <a:p>
            <a:fld id="{F9C1694B-B2B5-4774-8395-067E88EDFCD6}" type="slidenum">
              <a:rPr lang="cs-CZ" altLang="cs-CZ"/>
              <a:pPr/>
              <a:t>‹#›</a:t>
            </a:fld>
            <a:endParaRPr lang="cs-CZ" altLang="cs-CZ"/>
          </a:p>
        </p:txBody>
      </p:sp>
    </p:spTree>
    <p:extLst>
      <p:ext uri="{BB962C8B-B14F-4D97-AF65-F5344CB8AC3E}">
        <p14:creationId xmlns:p14="http://schemas.microsoft.com/office/powerpoint/2010/main" val="74354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93738" y="503238"/>
            <a:ext cx="3251200" cy="17653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idx="10"/>
          </p:nvPr>
        </p:nvSpPr>
        <p:spPr/>
        <p:txBody>
          <a:bodyPr/>
          <a:lstStyle>
            <a:lvl1pPr>
              <a:defRPr/>
            </a:lvl1pPr>
          </a:lstStyle>
          <a:p>
            <a:endParaRPr lang="cs-CZ" altLang="cs-CZ"/>
          </a:p>
        </p:txBody>
      </p:sp>
      <p:sp>
        <p:nvSpPr>
          <p:cNvPr id="6" name="Zástupný symbol pro zápatí 5"/>
          <p:cNvSpPr>
            <a:spLocks noGrp="1"/>
          </p:cNvSpPr>
          <p:nvPr>
            <p:ph type="ftr" idx="11"/>
          </p:nvPr>
        </p:nvSpPr>
        <p:spPr/>
        <p:txBody>
          <a:bodyPr/>
          <a:lstStyle>
            <a:lvl1pPr>
              <a:defRPr/>
            </a:lvl1pPr>
          </a:lstStyle>
          <a:p>
            <a:endParaRPr lang="cs-CZ" altLang="cs-CZ"/>
          </a:p>
        </p:txBody>
      </p:sp>
      <p:sp>
        <p:nvSpPr>
          <p:cNvPr id="7" name="Zástupný symbol pro číslo snímku 6"/>
          <p:cNvSpPr>
            <a:spLocks noGrp="1"/>
          </p:cNvSpPr>
          <p:nvPr>
            <p:ph type="sldNum" idx="12"/>
          </p:nvPr>
        </p:nvSpPr>
        <p:spPr/>
        <p:txBody>
          <a:bodyPr/>
          <a:lstStyle>
            <a:lvl1pPr>
              <a:defRPr/>
            </a:lvl1pPr>
          </a:lstStyle>
          <a:p>
            <a:fld id="{770A7E0D-8189-4D10-83CC-619280A18641}" type="slidenum">
              <a:rPr lang="cs-CZ" altLang="cs-CZ"/>
              <a:pPr/>
              <a:t>‹#›</a:t>
            </a:fld>
            <a:endParaRPr lang="cs-CZ" altLang="cs-CZ"/>
          </a:p>
        </p:txBody>
      </p:sp>
    </p:spTree>
    <p:extLst>
      <p:ext uri="{BB962C8B-B14F-4D97-AF65-F5344CB8AC3E}">
        <p14:creationId xmlns:p14="http://schemas.microsoft.com/office/powerpoint/2010/main" val="82908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78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cs-CZ" smtClean="0"/>
              <a:t>Klepněte pro úpravu formátu titulního textu</a:t>
            </a:r>
          </a:p>
        </p:txBody>
      </p:sp>
      <p:sp>
        <p:nvSpPr>
          <p:cNvPr id="1026" name="Rectangle 2"/>
          <p:cNvSpPr>
            <a:spLocks noGrp="1" noChangeArrowheads="1"/>
          </p:cNvSpPr>
          <p:nvPr>
            <p:ph type="body" idx="1"/>
          </p:nvPr>
        </p:nvSpPr>
        <p:spPr bwMode="auto">
          <a:xfrm>
            <a:off x="503238" y="1768475"/>
            <a:ext cx="9067800" cy="4986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cs-CZ" smtClean="0"/>
              <a:t>Klepněte pro úpravu formátu textu osnovy</a:t>
            </a:r>
          </a:p>
          <a:p>
            <a:pPr lvl="1"/>
            <a:r>
              <a:rPr lang="en-GB" altLang="cs-CZ" smtClean="0"/>
              <a:t>Druhá úroveň</a:t>
            </a:r>
          </a:p>
          <a:p>
            <a:pPr lvl="2"/>
            <a:r>
              <a:rPr lang="en-GB" altLang="cs-CZ" smtClean="0"/>
              <a:t>Třetí úroveň</a:t>
            </a:r>
          </a:p>
          <a:p>
            <a:pPr lvl="3"/>
            <a:r>
              <a:rPr lang="en-GB" altLang="cs-CZ" smtClean="0"/>
              <a:t>Čtvrtá úroveň osnovy</a:t>
            </a:r>
          </a:p>
          <a:p>
            <a:pPr lvl="4"/>
            <a:r>
              <a:rPr lang="en-GB" altLang="cs-CZ" smtClean="0"/>
              <a:t>Pátá úroveň osnovy</a:t>
            </a:r>
          </a:p>
          <a:p>
            <a:pPr lvl="4"/>
            <a:r>
              <a:rPr lang="en-GB" altLang="cs-CZ" smtClean="0"/>
              <a:t>Šestá úroveň</a:t>
            </a:r>
          </a:p>
          <a:p>
            <a:pPr lvl="4"/>
            <a:r>
              <a:rPr lang="en-GB" altLang="cs-CZ" smtClean="0"/>
              <a:t>Sedmá úroveň</a:t>
            </a:r>
          </a:p>
          <a:p>
            <a:pPr lvl="4"/>
            <a:r>
              <a:rPr lang="en-GB" altLang="cs-CZ" smtClean="0"/>
              <a:t>Osmá úroveň textu</a:t>
            </a:r>
          </a:p>
          <a:p>
            <a:pPr lvl="4"/>
            <a:r>
              <a:rPr lang="en-GB" altLang="cs-CZ" smtClean="0"/>
              <a:t>Devátá úroveň</a:t>
            </a:r>
          </a:p>
        </p:txBody>
      </p:sp>
      <p:sp>
        <p:nvSpPr>
          <p:cNvPr id="1027" name="Rectangle 3"/>
          <p:cNvSpPr>
            <a:spLocks noGrp="1" noChangeArrowheads="1"/>
          </p:cNvSpPr>
          <p:nvPr>
            <p:ph type="dt"/>
          </p:nvPr>
        </p:nvSpPr>
        <p:spPr bwMode="auto">
          <a:xfrm>
            <a:off x="503238" y="6886575"/>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endParaRPr lang="cs-CZ" altLang="cs-CZ"/>
          </a:p>
        </p:txBody>
      </p:sp>
      <p:sp>
        <p:nvSpPr>
          <p:cNvPr id="1028" name="Rectangle 4"/>
          <p:cNvSpPr>
            <a:spLocks noGrp="1" noChangeArrowheads="1"/>
          </p:cNvSpPr>
          <p:nvPr>
            <p:ph type="ftr"/>
          </p:nvPr>
        </p:nvSpPr>
        <p:spPr bwMode="auto">
          <a:xfrm>
            <a:off x="3448050" y="6886575"/>
            <a:ext cx="319246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endParaRPr lang="cs-CZ" altLang="cs-CZ"/>
          </a:p>
        </p:txBody>
      </p:sp>
      <p:sp>
        <p:nvSpPr>
          <p:cNvPr id="1029" name="Rectangle 5"/>
          <p:cNvSpPr>
            <a:spLocks noGrp="1" noChangeArrowheads="1"/>
          </p:cNvSpPr>
          <p:nvPr>
            <p:ph type="sldNum"/>
          </p:nvPr>
        </p:nvSpPr>
        <p:spPr bwMode="auto">
          <a:xfrm>
            <a:off x="7227888" y="6886575"/>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fld id="{9D1305C0-9D53-4C55-9E1F-80D4ED1F7F06}"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46075"/>
            <a:ext cx="9070975" cy="1171575"/>
          </a:xfrm>
          <a:ln/>
        </p:spPr>
        <p:txBody>
          <a:bodyPr tIns="2808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3200">
                <a:latin typeface="ArialMT" pitchFamily="32" charset="0"/>
              </a:rPr>
              <a:t>Synchronisation und Untertitelung</a:t>
            </a:r>
          </a:p>
        </p:txBody>
      </p:sp>
      <p:sp>
        <p:nvSpPr>
          <p:cNvPr id="3074" name="Rectangle 2"/>
          <p:cNvSpPr>
            <a:spLocks noGrp="1" noChangeArrowheads="1"/>
          </p:cNvSpPr>
          <p:nvPr>
            <p:ph type="subTitle" idx="4294967295"/>
          </p:nvPr>
        </p:nvSpPr>
        <p:spPr bwMode="auto">
          <a:xfrm>
            <a:off x="503238" y="1219200"/>
            <a:ext cx="9070975" cy="60896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484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t>GOEDEFROY, Martine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2800"/>
              <a:t>DE LINDE, Zo</a:t>
            </a:r>
            <a:r>
              <a:rPr lang="en-US" altLang="cs-CZ" sz="2800"/>
              <a:t>é; Kay, Neil: The Semiotics of Subtitling. Manchester: St. Jerome Publishing, 1999.</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800"/>
              <a:t>GOTTLIEB, Henrik: Subtitling - A new university discipline, In: Teaching Translation and Interpreting: Training, Talent and Experience; 1992. S. 101-121.</a:t>
            </a:r>
            <a:r>
              <a:rPr lang="en-US" altLang="cs-CZ"/>
              <a:t>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2800"/>
              <a:t>IVARSSON, Jan: Subtitling for the Media - A Handbook of an Art, Stockholm: Transedit, 1992.</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2800"/>
              <a:t>KARAMITROGLOU, Fotios: Towards a Methodology for the Investigation of Norms in Audiovisual Translation. The Choice between Subtitling and Revoicing in Greece. Amsterdam - Atlanta: Editions Rodopi B.V., 2000.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2800"/>
              <a:t>Pavel Reich: The Film and the Book in Translation. Brno 2006. Ved. dipl. práce PhDr. Jarmila Fictumová.</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14338"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 </a:t>
            </a:r>
            <a:r>
              <a:rPr lang="cs-CZ" altLang="cs-CZ" b="1"/>
              <a:t>Auslassungen von Wiederholungen</a:t>
            </a:r>
            <a:r>
              <a:rPr lang="cs-CZ" altLang="cs-CZ"/>
              <a:t>, die aus dem Kontext ersichtlich sind:</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O: Um - stick it </a:t>
            </a:r>
            <a:r>
              <a:rPr lang="en-GB" altLang="cs-CZ" i="1"/>
              <a:t>in the fridge</a:t>
            </a:r>
            <a:r>
              <a:rPr lang="en-GB" altLang="cs-CZ"/>
              <a:t>.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You can't put your pregnancy </a:t>
            </a:r>
            <a:r>
              <a:rPr lang="en-GB" altLang="cs-CZ" i="1"/>
              <a:t>in the </a:t>
            </a:r>
            <a:r>
              <a:rPr lang="cs-CZ" altLang="cs-CZ" i="1"/>
              <a:t>fridge</a:t>
            </a:r>
            <a:r>
              <a:rPr lang="cs-CZ" altLang="cs-CZ"/>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UT: Geben Sie es in den </a:t>
            </a:r>
            <a:r>
              <a:rPr lang="cs-CZ" altLang="cs-CZ" i="1"/>
              <a:t>Kühlschrank</a:t>
            </a:r>
            <a:r>
              <a:rPr lang="cs-CZ" altLang="cs-CZ"/>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Du kannst es nicht </a:t>
            </a:r>
            <a:r>
              <a:rPr lang="cs-CZ" altLang="cs-CZ" i="1"/>
              <a:t>dort </a:t>
            </a:r>
            <a:r>
              <a:rPr lang="cs-CZ" altLang="cs-CZ"/>
              <a:t>hintun.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1536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b="1"/>
              <a:t>Auslassung von Füllwörtern </a:t>
            </a:r>
            <a:r>
              <a:rPr lang="cs-CZ" altLang="cs-CZ"/>
              <a:t>wie ,well' oder ,I say', von Frageanhängseln wie ,isn't it?', ,don't you' oder von kurzen Ausdrükken, die bereits Gesagtes noch zusätzlich betonen sollen, z.B. ,you know':</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O: Well, I can't take my foetus skiing Pandy-</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poos - can I...</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UT: Ich kann meinen Fötus nicht zum Ski-</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fahren mitnehmen.</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16386"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Zusammenfassung kurzer Dialoge zu größeren Sinneinheiten:</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O: Mrs V. Goode?-Yes.</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Of, 1, The Avenue, Surrey? - Yes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UT: Mrs. V. Goode? - Ja.</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Avenue 1, Surrey? - Ja.</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b="1"/>
              <a:t>Vorschlag</a:t>
            </a:r>
            <a:r>
              <a:rPr lang="en-GB" altLang="cs-CZ"/>
              <a:t>: Mrs V. Goode, Avenue 1, Surrey?</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Ja.</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17410"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b="1" dirty="0" err="1"/>
              <a:t>Vereinfachung</a:t>
            </a:r>
            <a:r>
              <a:rPr lang="cs-CZ" altLang="cs-CZ" b="1" dirty="0"/>
              <a:t> der Syntax </a:t>
            </a:r>
            <a:r>
              <a:rPr lang="cs-CZ" altLang="cs-CZ" b="1" dirty="0" err="1"/>
              <a:t>und</a:t>
            </a:r>
            <a:r>
              <a:rPr lang="cs-CZ" altLang="cs-CZ" b="1" dirty="0"/>
              <a:t> des </a:t>
            </a:r>
            <a:r>
              <a:rPr lang="cs-CZ" altLang="cs-CZ" b="1" dirty="0" err="1"/>
              <a:t>Vokabulars</a:t>
            </a:r>
            <a:r>
              <a:rPr lang="cs-CZ" altLang="cs-CZ" dirty="0"/>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dirty="0"/>
              <a:t>O: Give me your wallet or I'll kick </a:t>
            </a:r>
            <a:r>
              <a:rPr lang="en-GB" altLang="cs-CZ" dirty="0" smtClean="0"/>
              <a:t>your </a:t>
            </a:r>
            <a:r>
              <a:rPr lang="cs-CZ" altLang="cs-CZ" dirty="0" err="1" smtClean="0"/>
              <a:t>head</a:t>
            </a:r>
            <a:r>
              <a:rPr lang="cs-CZ" altLang="cs-CZ" dirty="0" smtClean="0"/>
              <a:t> </a:t>
            </a:r>
            <a:r>
              <a:rPr lang="cs-CZ" altLang="cs-CZ" dirty="0"/>
              <a:t>in</a:t>
            </a:r>
            <a:r>
              <a:rPr lang="cs-CZ" altLang="cs-CZ" dirty="0" smtClean="0"/>
              <a:t>.</a:t>
            </a:r>
            <a:endParaRPr lang="de-DE" altLang="cs-CZ" dirty="0" smtClean="0"/>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UT: </a:t>
            </a:r>
            <a:r>
              <a:rPr lang="cs-CZ" altLang="cs-CZ" dirty="0" err="1"/>
              <a:t>Geld</a:t>
            </a:r>
            <a:r>
              <a:rPr lang="cs-CZ" altLang="cs-CZ" dirty="0"/>
              <a:t> oder </a:t>
            </a:r>
            <a:r>
              <a:rPr lang="cs-CZ" altLang="cs-CZ" dirty="0" err="1"/>
              <a:t>Leben</a:t>
            </a:r>
            <a:r>
              <a:rPr lang="cs-CZ" altLang="cs-CZ" dirty="0"/>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Sonderformen der Untertitelung</a:t>
            </a:r>
          </a:p>
        </p:txBody>
      </p:sp>
      <p:sp>
        <p:nvSpPr>
          <p:cNvPr id="18434" name="Rectangle 2"/>
          <p:cNvSpPr>
            <a:spLocks noGrp="1" noChangeArrowheads="1"/>
          </p:cNvSpPr>
          <p:nvPr>
            <p:ph type="subTitle" idx="4294967295"/>
          </p:nvPr>
        </p:nvSpPr>
        <p:spPr bwMode="auto">
          <a:xfrm>
            <a:off x="503238" y="1770063"/>
            <a:ext cx="9069387" cy="49863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Laufband-Untertitelung (»running subtitle«) in der Fernsehberichterstattung (Börse, News-Sender, usw.).</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Zwischentitel wie im Stummfilm</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Im Fernsehen gab es seit 1960  Schriftgeneratoren, die die Untertitel direkt in das zu übertragende Bild einblenden konnten.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Kostendruck bei der Untertitelung</a:t>
            </a:r>
          </a:p>
        </p:txBody>
      </p:sp>
      <p:sp>
        <p:nvSpPr>
          <p:cNvPr id="19458" name="Rectangle 2"/>
          <p:cNvSpPr>
            <a:spLocks noGrp="1" noChangeArrowheads="1"/>
          </p:cNvSpPr>
          <p:nvPr>
            <p:ph type="subTitle" idx="4294967295"/>
          </p:nvPr>
        </p:nvSpPr>
        <p:spPr bwMode="auto">
          <a:xfrm>
            <a:off x="360363" y="1355725"/>
            <a:ext cx="9212262"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smtClean="0"/>
              <a:t>Während</a:t>
            </a:r>
            <a:r>
              <a:rPr lang="en-US" altLang="cs-CZ" dirty="0" smtClean="0"/>
              <a:t> </a:t>
            </a:r>
            <a:r>
              <a:rPr lang="en-US" altLang="cs-CZ" dirty="0" err="1" smtClean="0"/>
              <a:t>eine</a:t>
            </a:r>
            <a:r>
              <a:rPr lang="en-US" altLang="cs-CZ" dirty="0" smtClean="0"/>
              <a:t> </a:t>
            </a:r>
            <a:r>
              <a:rPr lang="en-US" altLang="cs-CZ" dirty="0" err="1"/>
              <a:t>Erstuntertitelung</a:t>
            </a:r>
            <a:r>
              <a:rPr lang="en-US" altLang="cs-CZ" dirty="0"/>
              <a:t> </a:t>
            </a:r>
            <a:r>
              <a:rPr lang="en-US" altLang="cs-CZ" dirty="0" err="1"/>
              <a:t>mindestens</a:t>
            </a:r>
            <a:r>
              <a:rPr lang="en-US" altLang="cs-CZ" dirty="0"/>
              <a:t> 5.000 (</a:t>
            </a:r>
            <a:r>
              <a:rPr lang="en-US" altLang="cs-CZ" dirty="0" err="1"/>
              <a:t>Schweizer</a:t>
            </a:r>
            <a:r>
              <a:rPr lang="en-US" altLang="cs-CZ" dirty="0"/>
              <a:t>) Franken </a:t>
            </a:r>
            <a:r>
              <a:rPr lang="en-US" altLang="cs-CZ" dirty="0" err="1" smtClean="0"/>
              <a:t>kostete</a:t>
            </a:r>
            <a:r>
              <a:rPr lang="en-US" altLang="cs-CZ" dirty="0" smtClean="0"/>
              <a:t> und </a:t>
            </a:r>
            <a:r>
              <a:rPr lang="en-US" altLang="cs-CZ" dirty="0" err="1"/>
              <a:t>jede</a:t>
            </a:r>
            <a:r>
              <a:rPr lang="en-US" altLang="cs-CZ" dirty="0"/>
              <a:t> </a:t>
            </a:r>
            <a:r>
              <a:rPr lang="en-US" altLang="cs-CZ" dirty="0" err="1"/>
              <a:t>weitere</a:t>
            </a:r>
            <a:r>
              <a:rPr lang="en-US" altLang="cs-CZ" dirty="0"/>
              <a:t> </a:t>
            </a:r>
            <a:r>
              <a:rPr lang="en-US" altLang="cs-CZ" dirty="0" err="1"/>
              <a:t>Kopie</a:t>
            </a:r>
            <a:r>
              <a:rPr lang="en-US" altLang="cs-CZ" dirty="0"/>
              <a:t> </a:t>
            </a:r>
            <a:r>
              <a:rPr lang="en-US" altLang="cs-CZ" dirty="0" err="1"/>
              <a:t>rund</a:t>
            </a:r>
            <a:r>
              <a:rPr lang="en-US" altLang="cs-CZ" dirty="0"/>
              <a:t> 2.000 Franken; so </a:t>
            </a:r>
            <a:r>
              <a:rPr lang="en-US" altLang="cs-CZ" dirty="0" err="1"/>
              <a:t>werden</a:t>
            </a:r>
            <a:r>
              <a:rPr lang="en-US" altLang="cs-CZ" dirty="0"/>
              <a:t> auf </a:t>
            </a:r>
            <a:r>
              <a:rPr lang="en-US" altLang="cs-CZ" dirty="0" err="1"/>
              <a:t>dem</a:t>
            </a:r>
            <a:r>
              <a:rPr lang="en-US" altLang="cs-CZ" dirty="0"/>
              <a:t> </a:t>
            </a:r>
            <a:r>
              <a:rPr lang="en-US" altLang="cs-CZ" dirty="0" err="1"/>
              <a:t>kleinen</a:t>
            </a:r>
            <a:r>
              <a:rPr lang="en-US" altLang="cs-CZ" dirty="0"/>
              <a:t> </a:t>
            </a:r>
            <a:r>
              <a:rPr lang="en-US" altLang="cs-CZ" dirty="0" err="1"/>
              <a:t>Schweizer</a:t>
            </a:r>
            <a:r>
              <a:rPr lang="en-US" altLang="cs-CZ" dirty="0"/>
              <a:t> </a:t>
            </a:r>
            <a:r>
              <a:rPr lang="en-US" altLang="cs-CZ" dirty="0" err="1"/>
              <a:t>Markt</a:t>
            </a:r>
            <a:r>
              <a:rPr lang="en-US" altLang="cs-CZ" dirty="0"/>
              <a:t> </a:t>
            </a:r>
            <a:r>
              <a:rPr lang="en-US" altLang="cs-CZ" dirty="0" err="1"/>
              <a:t>vor</a:t>
            </a:r>
            <a:r>
              <a:rPr lang="en-US" altLang="cs-CZ" dirty="0"/>
              <a:t> </a:t>
            </a:r>
            <a:r>
              <a:rPr lang="en-US" altLang="cs-CZ" dirty="0" err="1"/>
              <a:t>allem</a:t>
            </a:r>
            <a:r>
              <a:rPr lang="en-US" altLang="cs-CZ" dirty="0"/>
              <a:t> in </a:t>
            </a:r>
            <a:r>
              <a:rPr lang="en-US" altLang="cs-CZ" dirty="0" err="1"/>
              <a:t>Landkinos</a:t>
            </a:r>
            <a:r>
              <a:rPr lang="en-US" altLang="cs-CZ" dirty="0"/>
              <a:t> und in den </a:t>
            </a:r>
            <a:r>
              <a:rPr lang="en-US" altLang="cs-CZ" dirty="0" err="1"/>
              <a:t>Nachmittagsvorstellungen</a:t>
            </a:r>
            <a:r>
              <a:rPr lang="en-US" altLang="cs-CZ" dirty="0"/>
              <a:t> </a:t>
            </a:r>
            <a:r>
              <a:rPr lang="en-US" altLang="cs-CZ" dirty="0" err="1"/>
              <a:t>zunehmend</a:t>
            </a:r>
            <a:r>
              <a:rPr lang="en-US" altLang="cs-CZ" dirty="0"/>
              <a:t> die </a:t>
            </a:r>
            <a:r>
              <a:rPr lang="en-US" altLang="cs-CZ" dirty="0" err="1"/>
              <a:t>billigeren</a:t>
            </a:r>
            <a:r>
              <a:rPr lang="en-US" altLang="cs-CZ" dirty="0"/>
              <a:t> </a:t>
            </a:r>
            <a:r>
              <a:rPr lang="en-US" altLang="cs-CZ" dirty="0" err="1"/>
              <a:t>Synchronkopien</a:t>
            </a:r>
            <a:r>
              <a:rPr lang="en-US" altLang="cs-CZ" dirty="0"/>
              <a:t> </a:t>
            </a:r>
            <a:r>
              <a:rPr lang="en-US" altLang="cs-CZ" dirty="0" err="1"/>
              <a:t>aus</a:t>
            </a:r>
            <a:r>
              <a:rPr lang="en-US" altLang="cs-CZ" dirty="0"/>
              <a:t> Deutschland </a:t>
            </a:r>
            <a:r>
              <a:rPr lang="en-US" altLang="cs-CZ" dirty="0" err="1"/>
              <a:t>eingesetzt</a:t>
            </a:r>
            <a:r>
              <a:rPr lang="en-US" altLang="cs-CZ" dirty="0"/>
              <a:t>. (M. </a:t>
            </a:r>
            <a:r>
              <a:rPr lang="en-US" altLang="cs-CZ" dirty="0" err="1"/>
              <a:t>Bodmer</a:t>
            </a:r>
            <a:r>
              <a:rPr lang="en-US" altLang="cs-CZ" dirty="0"/>
              <a:t> in der NZZ)</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t>Der </a:t>
            </a:r>
            <a:r>
              <a:rPr lang="en-US" altLang="cs-CZ" dirty="0" err="1"/>
              <a:t>Preis</a:t>
            </a:r>
            <a:r>
              <a:rPr lang="en-US" altLang="cs-CZ" dirty="0"/>
              <a:t> </a:t>
            </a:r>
            <a:r>
              <a:rPr lang="en-US" altLang="cs-CZ" dirty="0" err="1"/>
              <a:t>für</a:t>
            </a:r>
            <a:r>
              <a:rPr lang="en-US" altLang="cs-CZ" dirty="0"/>
              <a:t> </a:t>
            </a:r>
            <a:r>
              <a:rPr lang="en-US" altLang="cs-CZ" dirty="0" err="1"/>
              <a:t>eine</a:t>
            </a:r>
            <a:r>
              <a:rPr lang="en-US" altLang="cs-CZ" dirty="0"/>
              <a:t> </a:t>
            </a:r>
            <a:r>
              <a:rPr lang="en-US" altLang="cs-CZ" dirty="0" err="1"/>
              <a:t>Untertitelung</a:t>
            </a:r>
            <a:r>
              <a:rPr lang="en-US" altLang="cs-CZ" dirty="0"/>
              <a:t> </a:t>
            </a:r>
            <a:r>
              <a:rPr lang="en-US" altLang="cs-CZ" dirty="0" err="1"/>
              <a:t>liegt</a:t>
            </a:r>
            <a:r>
              <a:rPr lang="en-US" altLang="cs-CZ" dirty="0"/>
              <a:t> </a:t>
            </a:r>
            <a:r>
              <a:rPr lang="en-US" altLang="cs-CZ" dirty="0" err="1"/>
              <a:t>bei</a:t>
            </a:r>
            <a:r>
              <a:rPr lang="en-US" altLang="cs-CZ" dirty="0"/>
              <a:t> </a:t>
            </a:r>
            <a:r>
              <a:rPr lang="en-US" altLang="cs-CZ" dirty="0" err="1"/>
              <a:t>weniger</a:t>
            </a:r>
            <a:r>
              <a:rPr lang="en-US" altLang="cs-CZ" dirty="0"/>
              <a:t> </a:t>
            </a:r>
            <a:r>
              <a:rPr lang="en-US" altLang="cs-CZ" dirty="0" err="1"/>
              <a:t>als</a:t>
            </a:r>
            <a:r>
              <a:rPr lang="en-US" altLang="cs-CZ" dirty="0"/>
              <a:t> </a:t>
            </a:r>
            <a:r>
              <a:rPr lang="en-US" altLang="cs-CZ" dirty="0" err="1"/>
              <a:t>einem</a:t>
            </a:r>
            <a:r>
              <a:rPr lang="en-US" altLang="cs-CZ" dirty="0"/>
              <a:t> </a:t>
            </a:r>
            <a:r>
              <a:rPr lang="en-US" altLang="cs-CZ" dirty="0" err="1"/>
              <a:t>Zehntel</a:t>
            </a:r>
            <a:r>
              <a:rPr lang="en-US" altLang="cs-CZ" dirty="0"/>
              <a:t> </a:t>
            </a:r>
            <a:r>
              <a:rPr lang="en-US" altLang="cs-CZ" dirty="0" err="1"/>
              <a:t>dessen</a:t>
            </a:r>
            <a:r>
              <a:rPr lang="en-US" altLang="cs-CZ" dirty="0"/>
              <a:t> </a:t>
            </a:r>
            <a:r>
              <a:rPr lang="en-US" altLang="cs-CZ" dirty="0" err="1"/>
              <a:t>einer</a:t>
            </a:r>
            <a:r>
              <a:rPr lang="en-US" altLang="cs-CZ" dirty="0"/>
              <a:t> </a:t>
            </a:r>
            <a:r>
              <a:rPr lang="en-US" altLang="cs-CZ" dirty="0" err="1"/>
              <a:t>Synchronisation</a:t>
            </a:r>
            <a:r>
              <a:rPr lang="en-US" altLang="cs-CZ" dirty="0"/>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a:t>Billig</a:t>
            </a:r>
            <a:r>
              <a:rPr lang="en-US" altLang="cs-CZ" dirty="0"/>
              <a:t> </a:t>
            </a:r>
            <a:r>
              <a:rPr lang="en-US" altLang="cs-CZ" dirty="0" err="1"/>
              <a:t>sind</a:t>
            </a:r>
            <a:r>
              <a:rPr lang="en-US" altLang="cs-CZ" dirty="0"/>
              <a:t> die </a:t>
            </a:r>
            <a:r>
              <a:rPr lang="en-US" altLang="cs-CZ" dirty="0" err="1"/>
              <a:t>deutschen</a:t>
            </a:r>
            <a:r>
              <a:rPr lang="en-US" altLang="cs-CZ" dirty="0"/>
              <a:t> </a:t>
            </a:r>
            <a:r>
              <a:rPr lang="en-US" altLang="cs-CZ" dirty="0" err="1"/>
              <a:t>Synchronkopien</a:t>
            </a:r>
            <a:r>
              <a:rPr lang="en-US" altLang="cs-CZ" dirty="0"/>
              <a:t> </a:t>
            </a:r>
            <a:r>
              <a:rPr lang="en-US" altLang="cs-CZ" dirty="0" err="1"/>
              <a:t>infolge</a:t>
            </a:r>
            <a:r>
              <a:rPr lang="en-US" altLang="cs-CZ" dirty="0"/>
              <a:t> der </a:t>
            </a:r>
            <a:r>
              <a:rPr lang="en-US" altLang="cs-CZ" dirty="0" err="1"/>
              <a:t>Marktgröße</a:t>
            </a:r>
            <a:r>
              <a:rPr lang="en-US" altLang="cs-CZ" dirty="0"/>
              <a:t>.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Kosten in Tschechien</a:t>
            </a:r>
          </a:p>
        </p:txBody>
      </p:sp>
      <p:sp>
        <p:nvSpPr>
          <p:cNvPr id="2048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Etwa</a:t>
            </a:r>
            <a:r>
              <a:rPr lang="cs-CZ" altLang="cs-CZ" dirty="0"/>
              <a:t> ab 15 Kč pro </a:t>
            </a:r>
            <a:r>
              <a:rPr lang="cs-CZ" altLang="cs-CZ" dirty="0" err="1"/>
              <a:t>ein</a:t>
            </a:r>
            <a:r>
              <a:rPr lang="cs-CZ" altLang="cs-CZ" dirty="0"/>
              <a:t> </a:t>
            </a:r>
            <a:r>
              <a:rPr lang="cs-CZ" altLang="cs-CZ" dirty="0" err="1"/>
              <a:t>einen</a:t>
            </a:r>
            <a:r>
              <a:rPr lang="cs-CZ" altLang="cs-CZ" dirty="0"/>
              <a:t> </a:t>
            </a:r>
            <a:r>
              <a:rPr lang="cs-CZ" altLang="cs-CZ" dirty="0" err="1"/>
              <a:t>Untertitel</a:t>
            </a:r>
            <a:endParaRPr lang="cs-CZ" altLang="cs-CZ"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Untertitel</a:t>
            </a:r>
            <a:r>
              <a:rPr lang="cs-CZ" altLang="cs-CZ" dirty="0"/>
              <a:t> </a:t>
            </a:r>
            <a:r>
              <a:rPr lang="cs-CZ" altLang="cs-CZ" dirty="0" err="1"/>
              <a:t>für</a:t>
            </a:r>
            <a:r>
              <a:rPr lang="cs-CZ" altLang="cs-CZ" dirty="0"/>
              <a:t> den </a:t>
            </a:r>
            <a:r>
              <a:rPr lang="cs-CZ" altLang="cs-CZ" dirty="0" err="1"/>
              <a:t>gesamten</a:t>
            </a:r>
            <a:r>
              <a:rPr lang="cs-CZ" altLang="cs-CZ" dirty="0"/>
              <a:t> Film 4000–6000 Kč</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smtClean="0"/>
              <a:t>Zus</a:t>
            </a:r>
            <a:r>
              <a:rPr lang="de-DE" altLang="cs-CZ" dirty="0" smtClean="0"/>
              <a:t>ä</a:t>
            </a:r>
            <a:r>
              <a:rPr lang="cs-CZ" altLang="cs-CZ" dirty="0" err="1" smtClean="0"/>
              <a:t>tzlich</a:t>
            </a:r>
            <a:r>
              <a:rPr lang="cs-CZ" altLang="cs-CZ" dirty="0" smtClean="0"/>
              <a:t> </a:t>
            </a:r>
            <a:r>
              <a:rPr lang="cs-CZ" altLang="cs-CZ" dirty="0" err="1"/>
              <a:t>kostet</a:t>
            </a:r>
            <a:r>
              <a:rPr lang="cs-CZ" altLang="cs-CZ" dirty="0"/>
              <a:t> </a:t>
            </a:r>
            <a:r>
              <a:rPr lang="cs-CZ" altLang="cs-CZ" dirty="0" err="1"/>
              <a:t>das</a:t>
            </a:r>
            <a:r>
              <a:rPr lang="cs-CZ" altLang="cs-CZ" dirty="0"/>
              <a:t> </a:t>
            </a:r>
            <a:r>
              <a:rPr lang="cs-CZ" altLang="cs-CZ" dirty="0" err="1"/>
              <a:t>Spotting</a:t>
            </a:r>
            <a:r>
              <a:rPr lang="cs-CZ" altLang="cs-CZ" dirty="0"/>
              <a:t> </a:t>
            </a:r>
            <a:r>
              <a:rPr lang="cs-CZ" altLang="cs-CZ" dirty="0" err="1"/>
              <a:t>noch</a:t>
            </a:r>
            <a:r>
              <a:rPr lang="cs-CZ" altLang="cs-CZ" dirty="0"/>
              <a:t> </a:t>
            </a:r>
            <a:r>
              <a:rPr lang="cs-CZ" altLang="cs-CZ" dirty="0" err="1"/>
              <a:t>weitere</a:t>
            </a:r>
            <a:r>
              <a:rPr lang="cs-CZ" altLang="cs-CZ" dirty="0"/>
              <a:t>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4000–6000 Kč.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Vorteile der Untertitelung</a:t>
            </a:r>
          </a:p>
        </p:txBody>
      </p:sp>
      <p:sp>
        <p:nvSpPr>
          <p:cNvPr id="21506" name="Rectangle 2"/>
          <p:cNvSpPr>
            <a:spLocks noGrp="1" noChangeArrowheads="1"/>
          </p:cNvSpPr>
          <p:nvPr>
            <p:ph type="subTitle" idx="4294967295"/>
          </p:nvPr>
        </p:nvSpPr>
        <p:spPr bwMode="auto">
          <a:xfrm>
            <a:off x="503238" y="863600"/>
            <a:ext cx="9069387" cy="67992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eine Teilversicherung gegen zensorische Einschnitte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 ein lamentierender Schwarzamerikaner nach einem Autounfall – celý jmění stálo/ drei Monatslöhne hat mich der Wagen gekostet.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Auch die Schweiz rückte von den Untertiteln ab: alle drei Schweizer Sender (SRG/SSF/TSI) gingen um 19</a:t>
            </a:r>
            <a:r>
              <a:rPr lang="cs-CZ" altLang="cs-CZ">
                <a:latin typeface="Times New Roman" panose="02020603050405020304" pitchFamily="18" charset="0"/>
              </a:rPr>
              <a:t>9</a:t>
            </a:r>
            <a:r>
              <a:rPr lang="en-US" altLang="cs-CZ">
                <a:latin typeface="Times New Roman" panose="02020603050405020304" pitchFamily="18" charset="0"/>
              </a:rPr>
              <a:t>0 dazu über, nur in der jeweiligen Sprache gedrehtes oder synchronisiertes Material auszustrahlen. Die Menschen sind eben faul.</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Japan entschied sich für Untertitel, obwohl</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sich die Synchronisation in diesem dichtbesiedelten Land wirtschaftlich gerechnet hätte.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503238" y="307975"/>
            <a:ext cx="9069387" cy="12461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 für Schwerhörige und Gehörlose</a:t>
            </a:r>
          </a:p>
        </p:txBody>
      </p:sp>
      <p:sp>
        <p:nvSpPr>
          <p:cNvPr id="22530" name="Rectangle 2"/>
          <p:cNvSpPr>
            <a:spLocks noGrp="1" noChangeArrowheads="1"/>
          </p:cNvSpPr>
          <p:nvPr>
            <p:ph type="subTitle" idx="4294967295"/>
          </p:nvPr>
        </p:nvSpPr>
        <p:spPr bwMode="auto">
          <a:xfrm>
            <a:off x="503238" y="1543050"/>
            <a:ext cx="9069387"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das </a:t>
            </a:r>
            <a:r>
              <a:rPr lang="cs-CZ" altLang="cs-CZ" i="1">
                <a:latin typeface="Times New Roman" panose="02020603050405020304" pitchFamily="18" charset="0"/>
              </a:rPr>
              <a:t>National Captioning Institute </a:t>
            </a:r>
            <a:r>
              <a:rPr lang="cs-CZ" altLang="cs-CZ">
                <a:latin typeface="Times New Roman" panose="02020603050405020304" pitchFamily="18" charset="0"/>
              </a:rPr>
              <a:t>(NCI):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caption Untertitel</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Mehr als 15 europäische Länderbieten Untertitel für Gehörlose an, wobei England immer noch eine Vorreiterstellung einnimmt, da seit Ende 1998 dort gesetzlich festgelegt ist, daß 50% des Fernsehprogramms gehörlosengerecht ausgestrahlt werden müssen.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Für Gehörlose müssen alle wichtigen Geräusche angekündigt werden, ohner die die Situation missverständlich wäre.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03238" y="363538"/>
            <a:ext cx="9069387" cy="116998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 über Teletext</a:t>
            </a:r>
          </a:p>
        </p:txBody>
      </p:sp>
      <p:sp>
        <p:nvSpPr>
          <p:cNvPr id="23554" name="Rectangle 2"/>
          <p:cNvSpPr>
            <a:spLocks noGrp="1" noChangeArrowheads="1"/>
          </p:cNvSpPr>
          <p:nvPr>
            <p:ph type="subTitle" idx="4294967295"/>
          </p:nvPr>
        </p:nvSpPr>
        <p:spPr bwMode="auto">
          <a:xfrm>
            <a:off x="539750" y="1468438"/>
            <a:ext cx="9032875" cy="5892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Televizní zákon, na jehož vstřícnosti k sluchově postiženým má Anica Dvořáková lví podíl, přijali zákonodárci v roce 2000. Veřejnoprávní televize musí podle něho skrytými titulky opatřit 70 procent pořadů, komerční televize pak alespoň 15 procent.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    "Mnozí neslyšící ovšem mluví českým znakovým jazykem, který má odlišnou gramatiku. Český jazyk je pro ně jazykem cizím, proto nerozumí psanému textu, a nebudou tedy rozumět ani otitulkovaným pořadům."</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46075"/>
            <a:ext cx="9070975" cy="1171575"/>
          </a:xfrm>
          <a:ln/>
        </p:spPr>
        <p:txBody>
          <a:bodyPr tIns="3888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Informationskanäle im Film</a:t>
            </a:r>
          </a:p>
        </p:txBody>
      </p:sp>
      <p:sp>
        <p:nvSpPr>
          <p:cNvPr id="4098" name="Rectangle 2"/>
          <p:cNvSpPr>
            <a:spLocks noGrp="1" noChangeArrowheads="1"/>
          </p:cNvSpPr>
          <p:nvPr>
            <p:ph type="subTitle" idx="4294967295"/>
          </p:nvPr>
        </p:nvSpPr>
        <p:spPr bwMode="auto">
          <a:xfrm>
            <a:off x="539750" y="1174750"/>
            <a:ext cx="9036050" cy="6350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808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a:t>1. Das visuelle Bild</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a:t>2. Schrift und andere Grafiken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a:t>3. Musik</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a:t>4. Geräusche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a:t>5. Dialoge bzw. der Off-Ton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a:t>Synchroner Ton hat seine Quelle im Bild, asyncroner Ton kommt von außerhalb des Bildes.</a:t>
            </a:r>
          </a:p>
          <a:p>
            <a:pPr marL="0" indent="0" algn="ctr">
              <a:lnSpc>
                <a:spcPct val="95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cs typeface="Times New Roman" panose="02020603050405020304" pitchFamily="18" charset="0"/>
              </a:rPr>
              <a:t>Synchronisieren: </a:t>
            </a:r>
            <a:r>
              <a:rPr lang="cs-CZ" altLang="cs-CZ" i="1">
                <a:latin typeface="Times New Roman" panose="02020603050405020304" pitchFamily="18" charset="0"/>
                <a:cs typeface="Times New Roman" panose="02020603050405020304" pitchFamily="18" charset="0"/>
              </a:rPr>
              <a:t>zu den Bildern eines fremdsprachigen Films, Fernsehspiels die entsprechenden Worte der eigenen Sprache sprechen, die so aufgenommen werden, dass die Lippenbewegungen der Schauspieler (im Film) in etwa mit den gesprochenen Worten übereinstimmen:</a:t>
            </a:r>
          </a:p>
          <a:p>
            <a:pPr marL="0" indent="0" algn="ctr">
              <a:lnSpc>
                <a:spcPct val="95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i="1">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03238" y="307975"/>
            <a:ext cx="9069387" cy="12461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Untertitel als ein zusätzlicher intralingualer Kanal im Film</a:t>
            </a:r>
          </a:p>
        </p:txBody>
      </p:sp>
      <p:sp>
        <p:nvSpPr>
          <p:cNvPr id="24578" name="Rectangle 2"/>
          <p:cNvSpPr>
            <a:spLocks noGrp="1" noChangeArrowheads="1"/>
          </p:cNvSpPr>
          <p:nvPr>
            <p:ph type="subTitle" idx="4294967295"/>
          </p:nvPr>
        </p:nvSpPr>
        <p:spPr bwMode="auto">
          <a:xfrm>
            <a:off x="503238" y="1770063"/>
            <a:ext cx="9069387" cy="49863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Sichtbarmachung von Gedanken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Woody Allens ANNIE HALL (DER STADTNEUROTIKER,1977)</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was Annie und Alvy wirklich denken, während sie eine etwas gezwungene Unterhaltung über Kunst führen.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VIVRE SA VIE (DIE GESCHICHTE DER NANA S., 1962, Jean-Luc Godard)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eine Sequenz ohne Ton, in der Nana und ein junger Mann sich im Zimmer eines Stundenhotels bewegen und umarmen: Untertitel zeigen an, was die beiden denken oder sagen könnten.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503238" y="238125"/>
            <a:ext cx="9070975" cy="1387475"/>
          </a:xfrm>
          <a:ln/>
        </p:spPr>
        <p:txBody>
          <a:bodyPr tIns="28080"/>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3200" b="1"/>
              <a:t>Was muss ein audiovisueller Übersetzer beherrschen, damit nicht die Gleichung gilt </a:t>
            </a:r>
            <a:r>
              <a:rPr lang="cs-CZ" altLang="cs-CZ" sz="3200" b="1" i="1"/>
              <a:t>traduttore – traditore/Verräter</a:t>
            </a:r>
          </a:p>
        </p:txBody>
      </p:sp>
      <p:sp>
        <p:nvSpPr>
          <p:cNvPr id="2560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808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a:p>
            <a:pPr marL="0" indent="0"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(1) Linguistische Kompetenz.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(2) Pragmatische, kommunikative und interaktive Kompetenz.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(3) Paralinguistische Kompetenz (</a:t>
            </a:r>
            <a:r>
              <a:rPr lang="cs-CZ" altLang="cs-CZ">
                <a:latin typeface="CourierNewPSMT" pitchFamily="17" charset="0"/>
              </a:rPr>
              <a:t>Timbre, Klang oder Tonhöhe nachzuahmen</a:t>
            </a:r>
            <a:r>
              <a:rPr lang="cs-CZ" altLang="cs-CZ"/>
              <a:t>. </a:t>
            </a:r>
          </a:p>
          <a:p>
            <a:pPr marL="0" indent="0"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(4) Kulturelle Kompetenz. </a:t>
            </a:r>
          </a:p>
          <a:p>
            <a:pPr marL="0" indent="0"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(5) Technische Competenz.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26626" name="Rectangle 2"/>
          <p:cNvSpPr>
            <a:spLocks noGrp="1" noChangeArrowheads="1"/>
          </p:cNvSpPr>
          <p:nvPr>
            <p:ph type="subTitle" idx="4294967295"/>
          </p:nvPr>
        </p:nvSpPr>
        <p:spPr bwMode="auto">
          <a:xfrm>
            <a:off x="503238" y="1543050"/>
            <a:ext cx="9069387"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Nukleussynchronität: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Die Artikulation stark betonter Silben, die in der Linguistik als Nuklei bezeichnet werden, kann vom Kulminationspunkt bestimmter Gesten wie dem Ausführen einer Handbewegung oder auch nur dem Hochziehen der Augenbrauen nicht getrennt werden kann [...], weil ansonsten eine Loslösung des gesprochenen Textes vom Bild erfolgt, die zwar nur in den seltensten Fällen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bewusst auffallen, unterbewusst aber wahrscheinlich doch registriert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werden dürfte.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27650"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Synchrondeutsch</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der Synchronbuchautor arbeitet die Rohübersetzung</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in ein dem Film angepaßtes Synchronbuch um,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Die Rohübersetzer wissen, daß der von ihnen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übersetzte Text nicht der endgültige Text ist.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Manchmal arbeiten die Rohübersetzer nur mit den continuities:  </a:t>
            </a:r>
            <a:r>
              <a:rPr lang="en-US" altLang="cs-CZ" b="1">
                <a:latin typeface="Times New Roman" panose="02020603050405020304" pitchFamily="18" charset="0"/>
              </a:rPr>
              <a:t>(das ist der tatsächliche Filmdialog im Gegensatz zm </a:t>
            </a:r>
            <a:r>
              <a:rPr lang="en-US" altLang="cs-CZ">
                <a:latin typeface="Times New Roman" panose="02020603050405020304" pitchFamily="18" charset="0"/>
              </a:rPr>
              <a:t>Drehbuchtext).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28674"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Queen Christina, ein Hollywood-Film, (1933), </a:t>
            </a:r>
            <a:r>
              <a:rPr lang="cs-CZ" altLang="cs-CZ">
                <a:latin typeface="Times New Roman" panose="02020603050405020304" pitchFamily="18" charset="0"/>
              </a:rPr>
              <a:t>Regisseur Rouben Mamoulian, die Hauptolle Greta Garbo.</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Don Antonio: </a:t>
            </a:r>
            <a:r>
              <a:rPr lang="cs-CZ" altLang="cs-CZ" i="1">
                <a:latin typeface="Times New Roman" panose="02020603050405020304" pitchFamily="18" charset="0"/>
              </a:rPr>
              <a:t>Love, as we understand it, is a technique that must be developed in hot countries</a:t>
            </a:r>
            <a:r>
              <a:rPr lang="cs-CZ" altLang="cs-CZ">
                <a:latin typeface="Times New Roman" panose="02020603050405020304" pitchFamily="18" charset="0"/>
              </a:rPr>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Dt: </a:t>
            </a:r>
            <a:r>
              <a:rPr lang="en-US" altLang="cs-CZ">
                <a:latin typeface="Times New Roman" panose="02020603050405020304" pitchFamily="18" charset="0"/>
              </a:rPr>
              <a:t>„Liebe ist für uns keine Schicksalsfrage, sondern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vielmehr Inbegriff der Daseinsfreude.“ Das war zwar lippensynchron, aber inhaltlich eher das Gegenteil.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29698" name="Rectangle 2"/>
          <p:cNvSpPr>
            <a:spLocks noGrp="1" noChangeArrowheads="1"/>
          </p:cNvSpPr>
          <p:nvPr>
            <p:ph type="subTitle" idx="4294967295"/>
          </p:nvPr>
        </p:nvSpPr>
        <p:spPr bwMode="auto">
          <a:xfrm>
            <a:off x="503238" y="1543050"/>
            <a:ext cx="9069387"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In PULP FICTION (1993, Quentin Tarantino) bezeichnet sich Samuel L. Jackson alias Killer Jules als „bad motherfucker“, in der dt. Synchronisation dagegen als einen „bösen schwarzen Mann“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In DANCE OF THE VAMPIRES (TANZ DER VAMPIRE, 1967, Roman Polanski):</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Daß er als Vampir von der Magd nicht mit dem Kruzifix zurückgehalten werden kann, erklärt er in der deutschen Synchronfassung mit: „Das hilft doch nur bei den alten Vampiren.“ Tatsächlich aber sagt er im Original: „Das hilft doch nicht bei</a:t>
            </a:r>
            <a:r>
              <a:rPr lang="en-US" altLang="cs-CZ" b="1">
                <a:latin typeface="Times New Roman" panose="02020603050405020304" pitchFamily="18" charset="0"/>
              </a:rPr>
              <a:t> </a:t>
            </a:r>
            <a:r>
              <a:rPr lang="en-US" altLang="cs-CZ" b="1" i="1">
                <a:latin typeface="Times New Roman" panose="02020603050405020304" pitchFamily="18" charset="0"/>
              </a:rPr>
              <a:t>jüdischen </a:t>
            </a:r>
            <a:r>
              <a:rPr lang="en-US" altLang="cs-CZ">
                <a:latin typeface="Times New Roman" panose="02020603050405020304" pitchFamily="18" charset="0"/>
              </a:rPr>
              <a:t>Vampiren.“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3072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latin typeface="Times New Roman" panose="02020603050405020304" pitchFamily="18" charset="0"/>
              </a:rPr>
              <a:t>Von CASABLANCA gibt es drei deutsche Fassungen (1952, 1968, 1975). In der deutschen Kinofassung aus dem Jahr 1952 wurde der gesamte Komplex des Nationalsozialismus durch Schnitte und eine Ersetzung der Dialoge eliminiert; es gibt in dieser Fassung keine Nazis mehr (also auch keinen Major Strasser), keine Kollaborateure und auch keine Widerstandskämpfer.</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latin typeface="Times New Roman" panose="02020603050405020304" pitchFamily="18" charset="0"/>
              </a:rPr>
              <a:t>Deutsche könnten solche ausländischen Negativbilder ihrer selbst als häßlich empfinden; in diesem Sinn wird in den genannten amerikanischen Filmen die „</a:t>
            </a:r>
            <a:r>
              <a:rPr lang="en-US" altLang="cs-CZ" sz="2800">
                <a:latin typeface="Times New Roman" panose="02020603050405020304" pitchFamily="18" charset="0"/>
              </a:rPr>
              <a:t>Häßlichkeit“ der Deutschen beseitigt.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31746" name="Rectangle 2"/>
          <p:cNvSpPr>
            <a:spLocks noGrp="1" noChangeArrowheads="1"/>
          </p:cNvSpPr>
          <p:nvPr>
            <p:ph type="subTitle" idx="4294967295"/>
          </p:nvPr>
        </p:nvSpPr>
        <p:spPr bwMode="auto">
          <a:xfrm>
            <a:off x="503238" y="1316038"/>
            <a:ext cx="9069387" cy="5892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Die alleinige Motivation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für die Übersetzung von Filmen ist das erwartete hohe Einspielergebnis, das den an der Synchronisation Beteiligten einen immensen Erfolgsdruck auferlegt, der sich äußerst negativ</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auf die Qualität des Produktes auswirkt.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Um auf das mittlerweile recht zahlungskräftige jugendliche Publikum nicht verzichten zu müssen, nehmen viele Verleiher die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mit einer günstigeren Kennzeichnung verbundenen Änderungsauflagen der FSK in Kauf. Die Synchronfassung wird entsprechend adaptiert und für eine jüngere Altersgruppe freigegeben.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503238" y="346075"/>
            <a:ext cx="9069387" cy="1169988"/>
          </a:xfrm>
          <a:ln/>
        </p:spPr>
        <p:txBody>
          <a:bodyPr/>
          <a:lstStyle/>
          <a:p>
            <a:pPr lvl="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3200" b="1">
                <a:latin typeface="Times New Roman" panose="02020603050405020304" pitchFamily="18" charset="0"/>
              </a:rPr>
              <a:t>Übertitelung</a:t>
            </a:r>
          </a:p>
        </p:txBody>
      </p:sp>
      <p:sp>
        <p:nvSpPr>
          <p:cNvPr id="32770" name="Rectangle 2"/>
          <p:cNvSpPr>
            <a:spLocks noGrp="1" noChangeArrowheads="1"/>
          </p:cNvSpPr>
          <p:nvPr>
            <p:ph type="subTitle" idx="4294967295"/>
          </p:nvPr>
        </p:nvSpPr>
        <p:spPr bwMode="auto">
          <a:xfrm>
            <a:off x="503238" y="1543050"/>
            <a:ext cx="9069387"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für Opern, d.h. Übersetzungen, die während der Aufführung parallel zum gesungenen Original-text auf einem Display oberhalb der Bühne angezeigt werden.</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die zusätzliche Schwierigkeit, daß </a:t>
            </a:r>
            <a:r>
              <a:rPr lang="cs-CZ" altLang="cs-CZ" b="1"/>
              <a:t>die optische Information der Aufführung vom Originaltext abweichen kann</a:t>
            </a:r>
            <a:r>
              <a:rPr lang="cs-CZ" altLang="cs-CZ"/>
              <a:t>. Der Übersetzer ist daher gezwungen, nicht nur den Ausgangstext, sondern auch die Inszenierung zu berück-sichtigen, um nicht durch Unterschiede zwischen Übertiteln und Bühnengeschehen das Publikum zu verwirren.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Übertitelung</a:t>
            </a:r>
          </a:p>
        </p:txBody>
      </p:sp>
      <p:sp>
        <p:nvSpPr>
          <p:cNvPr id="33794" name="Rectangle 2"/>
          <p:cNvSpPr>
            <a:spLocks noGrp="1" noChangeArrowheads="1"/>
          </p:cNvSpPr>
          <p:nvPr>
            <p:ph type="subTitle" idx="4294967295"/>
          </p:nvPr>
        </p:nvSpPr>
        <p:spPr bwMode="auto">
          <a:xfrm>
            <a:off x="503238" y="1285875"/>
            <a:ext cx="9069387" cy="59515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Wagners </a:t>
            </a:r>
            <a:r>
              <a:rPr lang="cs-CZ" altLang="cs-CZ" sz="2800" i="1"/>
              <a:t>Siegfried </a:t>
            </a:r>
            <a:r>
              <a:rPr lang="cs-CZ" altLang="cs-CZ" sz="2800"/>
              <a:t>am Théâtre du Châtelet 1994 die Übersetzerin Durastanti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Wenn der Regisseur Strosser auf die meisten Requisiten verzichtete , so fehlt in der 3. Szene des 1. Aufzuges auf der Bühne der Blasebalg, von dem Siegfried in der Schmiedeszene singt, daher wird dieser auch in den Übertiteln nicht erwähnt: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Originaltext: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Zu Spreu nun schuf ich</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die scharfe Pracht,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im Tiegel brat ich die Späne.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Hoho! Hoho!</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Hohei! Hohei! Hollo!</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Blase, Balg!</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Blase die Glut!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46075"/>
            <a:ext cx="9070975" cy="1171575"/>
          </a:xfrm>
          <a:ln/>
        </p:spPr>
        <p:txBody>
          <a:bodyPr tIns="3888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Nachsynchronisation</a:t>
            </a:r>
          </a:p>
        </p:txBody>
      </p:sp>
      <p:sp>
        <p:nvSpPr>
          <p:cNvPr id="5122" name="Rectangle 2"/>
          <p:cNvSpPr>
            <a:spLocks noGrp="1" noChangeArrowheads="1"/>
          </p:cNvSpPr>
          <p:nvPr>
            <p:ph type="subTitle" idx="4294967295"/>
          </p:nvPr>
        </p:nvSpPr>
        <p:spPr bwMode="auto">
          <a:xfrm>
            <a:off x="503238" y="1708150"/>
            <a:ext cx="9070975" cy="51133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0160" rIns="0" bIns="0" anchor="ctr"/>
          <a:lstStyle/>
          <a:p>
            <a:pPr marL="0" indent="0" algn="ctr">
              <a:lnSpc>
                <a:spcPct val="95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latin typeface="Times New Roman" panose="02020603050405020304" pitchFamily="18" charset="0"/>
              </a:rPr>
              <a:t>Vor 1932, </a:t>
            </a:r>
            <a:r>
              <a:rPr lang="de-DE" altLang="cs-CZ" dirty="0" smtClean="0">
                <a:latin typeface="Times New Roman" panose="02020603050405020304" pitchFamily="18" charset="0"/>
              </a:rPr>
              <a:t>in dem</a:t>
            </a:r>
            <a:r>
              <a:rPr lang="cs-CZ" altLang="cs-CZ" dirty="0" smtClean="0">
                <a:latin typeface="Times New Roman" panose="02020603050405020304" pitchFamily="18" charset="0"/>
              </a:rPr>
              <a:t> </a:t>
            </a:r>
            <a:r>
              <a:rPr lang="cs-CZ" altLang="cs-CZ" dirty="0" err="1">
                <a:latin typeface="Times New Roman" panose="02020603050405020304" pitchFamily="18" charset="0"/>
              </a:rPr>
              <a:t>sich</a:t>
            </a:r>
            <a:r>
              <a:rPr lang="cs-CZ" altLang="cs-CZ" dirty="0">
                <a:latin typeface="Times New Roman" panose="02020603050405020304" pitchFamily="18" charset="0"/>
              </a:rPr>
              <a:t> </a:t>
            </a:r>
            <a:r>
              <a:rPr lang="cs-CZ" altLang="cs-CZ" dirty="0" err="1">
                <a:latin typeface="Times New Roman" panose="02020603050405020304" pitchFamily="18" charset="0"/>
              </a:rPr>
              <a:t>die</a:t>
            </a:r>
            <a:r>
              <a:rPr lang="cs-CZ" altLang="cs-CZ" dirty="0">
                <a:latin typeface="Times New Roman" panose="02020603050405020304" pitchFamily="18" charset="0"/>
              </a:rPr>
              <a:t> </a:t>
            </a:r>
            <a:r>
              <a:rPr lang="cs-CZ" altLang="cs-CZ" dirty="0" err="1">
                <a:latin typeface="Times New Roman" panose="02020603050405020304" pitchFamily="18" charset="0"/>
              </a:rPr>
              <a:t>Nachsynchronisation</a:t>
            </a:r>
            <a:r>
              <a:rPr lang="cs-CZ" altLang="cs-CZ" dirty="0">
                <a:latin typeface="Times New Roman" panose="02020603050405020304" pitchFamily="18" charset="0"/>
              </a:rPr>
              <a:t> </a:t>
            </a:r>
            <a:r>
              <a:rPr lang="cs-CZ" altLang="cs-CZ" dirty="0" err="1">
                <a:latin typeface="Times New Roman" panose="02020603050405020304" pitchFamily="18" charset="0"/>
              </a:rPr>
              <a:t>durchsetzte</a:t>
            </a:r>
            <a:r>
              <a:rPr lang="cs-CZ" altLang="cs-CZ" dirty="0">
                <a:latin typeface="Times New Roman" panose="02020603050405020304" pitchFamily="18" charset="0"/>
              </a:rPr>
              <a:t>, </a:t>
            </a:r>
            <a:r>
              <a:rPr lang="cs-CZ" altLang="cs-CZ" dirty="0" err="1">
                <a:latin typeface="Times New Roman" panose="02020603050405020304" pitchFamily="18" charset="0"/>
              </a:rPr>
              <a:t>war</a:t>
            </a:r>
            <a:r>
              <a:rPr lang="cs-CZ" altLang="cs-CZ" dirty="0">
                <a:latin typeface="Times New Roman" panose="02020603050405020304" pitchFamily="18" charset="0"/>
              </a:rPr>
              <a:t> es </a:t>
            </a:r>
            <a:r>
              <a:rPr lang="cs-CZ" altLang="cs-CZ" dirty="0" err="1">
                <a:latin typeface="Times New Roman" panose="02020603050405020304" pitchFamily="18" charset="0"/>
              </a:rPr>
              <a:t>üblich</a:t>
            </a:r>
            <a:r>
              <a:rPr lang="cs-CZ" altLang="cs-CZ" dirty="0">
                <a:latin typeface="Times New Roman" panose="02020603050405020304" pitchFamily="18" charset="0"/>
              </a:rPr>
              <a:t>, </a:t>
            </a:r>
            <a:r>
              <a:rPr lang="cs-CZ" altLang="cs-CZ" dirty="0" err="1">
                <a:latin typeface="Times New Roman" panose="02020603050405020304" pitchFamily="18" charset="0"/>
              </a:rPr>
              <a:t>wichtige</a:t>
            </a:r>
            <a:r>
              <a:rPr lang="cs-CZ" altLang="cs-CZ" dirty="0">
                <a:latin typeface="Times New Roman" panose="02020603050405020304" pitchFamily="18" charset="0"/>
              </a:rPr>
              <a:t> Filme in </a:t>
            </a:r>
            <a:r>
              <a:rPr lang="cs-CZ" altLang="cs-CZ" dirty="0" err="1">
                <a:latin typeface="Times New Roman" panose="02020603050405020304" pitchFamily="18" charset="0"/>
              </a:rPr>
              <a:t>Parallel-Versionen</a:t>
            </a:r>
            <a:r>
              <a:rPr lang="cs-CZ" altLang="cs-CZ" dirty="0">
                <a:latin typeface="Times New Roman" panose="02020603050405020304" pitchFamily="18" charset="0"/>
              </a:rPr>
              <a:t> (</a:t>
            </a:r>
            <a:r>
              <a:rPr lang="cs-CZ" altLang="cs-CZ" dirty="0" err="1">
                <a:latin typeface="Times New Roman" panose="02020603050405020304" pitchFamily="18" charset="0"/>
              </a:rPr>
              <a:t>meist</a:t>
            </a:r>
            <a:r>
              <a:rPr lang="cs-CZ" altLang="cs-CZ" dirty="0">
                <a:latin typeface="Times New Roman" panose="02020603050405020304" pitchFamily="18" charset="0"/>
              </a:rPr>
              <a:t> </a:t>
            </a:r>
            <a:r>
              <a:rPr lang="cs-CZ" altLang="cs-CZ" dirty="0" err="1">
                <a:latin typeface="Times New Roman" panose="02020603050405020304" pitchFamily="18" charset="0"/>
              </a:rPr>
              <a:t>englisch</a:t>
            </a:r>
            <a:r>
              <a:rPr lang="cs-CZ" altLang="cs-CZ" dirty="0">
                <a:latin typeface="Times New Roman" panose="02020603050405020304" pitchFamily="18" charset="0"/>
              </a:rPr>
              <a:t>, </a:t>
            </a:r>
            <a:r>
              <a:rPr lang="cs-CZ" altLang="cs-CZ" dirty="0" err="1">
                <a:latin typeface="Times New Roman" panose="02020603050405020304" pitchFamily="18" charset="0"/>
              </a:rPr>
              <a:t>französisch</a:t>
            </a:r>
            <a:r>
              <a:rPr lang="cs-CZ" altLang="cs-CZ" dirty="0">
                <a:latin typeface="Times New Roman" panose="02020603050405020304" pitchFamily="18" charset="0"/>
              </a:rPr>
              <a:t>, </a:t>
            </a:r>
            <a:r>
              <a:rPr lang="cs-CZ" altLang="cs-CZ" dirty="0" err="1">
                <a:latin typeface="Times New Roman" panose="02020603050405020304" pitchFamily="18" charset="0"/>
              </a:rPr>
              <a:t>spanisch</a:t>
            </a:r>
            <a:r>
              <a:rPr lang="cs-CZ" altLang="cs-CZ" dirty="0">
                <a:latin typeface="Times New Roman" panose="02020603050405020304" pitchFamily="18" charset="0"/>
              </a:rPr>
              <a:t> </a:t>
            </a:r>
            <a:r>
              <a:rPr lang="cs-CZ" altLang="cs-CZ" dirty="0" err="1">
                <a:latin typeface="Times New Roman" panose="02020603050405020304" pitchFamily="18" charset="0"/>
              </a:rPr>
              <a:t>und</a:t>
            </a:r>
            <a:r>
              <a:rPr lang="cs-CZ" altLang="cs-CZ" dirty="0">
                <a:latin typeface="Times New Roman" panose="02020603050405020304" pitchFamily="18" charset="0"/>
              </a:rPr>
              <a:t> </a:t>
            </a:r>
            <a:r>
              <a:rPr lang="cs-CZ" altLang="cs-CZ" dirty="0" err="1">
                <a:latin typeface="Times New Roman" panose="02020603050405020304" pitchFamily="18" charset="0"/>
              </a:rPr>
              <a:t>deutsch</a:t>
            </a:r>
            <a:r>
              <a:rPr lang="cs-CZ" altLang="cs-CZ" dirty="0">
                <a:latin typeface="Times New Roman" panose="02020603050405020304" pitchFamily="18" charset="0"/>
              </a:rPr>
              <a:t>) </a:t>
            </a:r>
            <a:r>
              <a:rPr lang="cs-CZ" altLang="cs-CZ" dirty="0" err="1">
                <a:latin typeface="Times New Roman" panose="02020603050405020304" pitchFamily="18" charset="0"/>
              </a:rPr>
              <a:t>zu</a:t>
            </a:r>
            <a:r>
              <a:rPr lang="cs-CZ" altLang="cs-CZ" dirty="0">
                <a:latin typeface="Times New Roman" panose="02020603050405020304" pitchFamily="18" charset="0"/>
              </a:rPr>
              <a:t> </a:t>
            </a:r>
            <a:r>
              <a:rPr lang="cs-CZ" altLang="cs-CZ" dirty="0" err="1">
                <a:latin typeface="Times New Roman" panose="02020603050405020304" pitchFamily="18" charset="0"/>
              </a:rPr>
              <a:t>drehen</a:t>
            </a:r>
            <a:r>
              <a:rPr lang="cs-CZ" altLang="cs-CZ" dirty="0">
                <a:latin typeface="Times New Roman" panose="02020603050405020304" pitchFamily="18" charset="0"/>
              </a:rPr>
              <a:t>. 1927 </a:t>
            </a:r>
            <a:r>
              <a:rPr lang="cs-CZ" altLang="cs-CZ" dirty="0" err="1">
                <a:latin typeface="Times New Roman" panose="02020603050405020304" pitchFamily="18" charset="0"/>
              </a:rPr>
              <a:t>gab</a:t>
            </a:r>
            <a:r>
              <a:rPr lang="cs-CZ" altLang="cs-CZ" dirty="0">
                <a:latin typeface="Times New Roman" panose="02020603050405020304" pitchFamily="18" charset="0"/>
              </a:rPr>
              <a:t> es den </a:t>
            </a:r>
            <a:r>
              <a:rPr lang="cs-CZ" altLang="cs-CZ" dirty="0" err="1">
                <a:latin typeface="Times New Roman" panose="02020603050405020304" pitchFamily="18" charset="0"/>
              </a:rPr>
              <a:t>ersten</a:t>
            </a:r>
            <a:r>
              <a:rPr lang="cs-CZ" altLang="cs-CZ" dirty="0">
                <a:latin typeface="Times New Roman" panose="02020603050405020304" pitchFamily="18" charset="0"/>
              </a:rPr>
              <a:t> </a:t>
            </a:r>
            <a:r>
              <a:rPr lang="cs-CZ" altLang="cs-CZ" dirty="0" err="1">
                <a:latin typeface="Times New Roman" panose="02020603050405020304" pitchFamily="18" charset="0"/>
              </a:rPr>
              <a:t>abendfüllenden</a:t>
            </a:r>
            <a:r>
              <a:rPr lang="cs-CZ" altLang="cs-CZ" dirty="0">
                <a:latin typeface="Times New Roman" panose="02020603050405020304" pitchFamily="18" charset="0"/>
              </a:rPr>
              <a:t> </a:t>
            </a:r>
            <a:r>
              <a:rPr lang="cs-CZ" altLang="cs-CZ" dirty="0" err="1">
                <a:latin typeface="Times New Roman" panose="02020603050405020304" pitchFamily="18" charset="0"/>
              </a:rPr>
              <a:t>Tonfilm</a:t>
            </a:r>
            <a:r>
              <a:rPr lang="cs-CZ" altLang="cs-CZ" dirty="0">
                <a:latin typeface="Times New Roman" panose="02020603050405020304" pitchFamily="18" charset="0"/>
              </a:rPr>
              <a:t> „</a:t>
            </a:r>
            <a:r>
              <a:rPr lang="cs-CZ" altLang="cs-CZ" dirty="0" err="1">
                <a:latin typeface="Times New Roman" panose="02020603050405020304" pitchFamily="18" charset="0"/>
              </a:rPr>
              <a:t>The</a:t>
            </a:r>
            <a:r>
              <a:rPr lang="cs-CZ" altLang="cs-CZ" dirty="0">
                <a:latin typeface="Times New Roman" panose="02020603050405020304" pitchFamily="18" charset="0"/>
              </a:rPr>
              <a:t> Jazz Singer“ (</a:t>
            </a:r>
            <a:r>
              <a:rPr lang="cs-CZ" altLang="cs-CZ" dirty="0" err="1">
                <a:latin typeface="Times New Roman" panose="02020603050405020304" pitchFamily="18" charset="0"/>
              </a:rPr>
              <a:t>Warner</a:t>
            </a:r>
            <a:r>
              <a:rPr lang="cs-CZ" altLang="cs-CZ" dirty="0">
                <a:latin typeface="Times New Roman" panose="02020603050405020304" pitchFamily="18" charset="0"/>
              </a:rPr>
              <a:t> </a:t>
            </a:r>
            <a:r>
              <a:rPr lang="cs-CZ" altLang="cs-CZ" dirty="0" err="1">
                <a:latin typeface="Times New Roman" panose="02020603050405020304" pitchFamily="18" charset="0"/>
              </a:rPr>
              <a:t>Bros</a:t>
            </a:r>
            <a:r>
              <a:rPr lang="cs-CZ" altLang="cs-CZ" dirty="0">
                <a:latin typeface="Times New Roman" panose="02020603050405020304" pitchFamily="18" charset="0"/>
              </a:rPr>
              <a:t>), der </a:t>
            </a:r>
            <a:r>
              <a:rPr lang="cs-CZ" altLang="cs-CZ" dirty="0" err="1">
                <a:latin typeface="Times New Roman" panose="02020603050405020304" pitchFamily="18" charset="0"/>
              </a:rPr>
              <a:t>erste</a:t>
            </a:r>
            <a:r>
              <a:rPr lang="cs-CZ" altLang="cs-CZ" dirty="0">
                <a:latin typeface="Times New Roman" panose="02020603050405020304" pitchFamily="18" charset="0"/>
              </a:rPr>
              <a:t> Film </a:t>
            </a:r>
            <a:r>
              <a:rPr lang="cs-CZ" altLang="cs-CZ" dirty="0" err="1">
                <a:latin typeface="Times New Roman" panose="02020603050405020304" pitchFamily="18" charset="0"/>
              </a:rPr>
              <a:t>mit</a:t>
            </a:r>
            <a:r>
              <a:rPr lang="cs-CZ" altLang="cs-CZ" dirty="0">
                <a:latin typeface="Times New Roman" panose="02020603050405020304" pitchFamily="18" charset="0"/>
              </a:rPr>
              <a:t> </a:t>
            </a:r>
            <a:r>
              <a:rPr lang="cs-CZ" altLang="cs-CZ" dirty="0" err="1">
                <a:latin typeface="Times New Roman" panose="02020603050405020304" pitchFamily="18" charset="0"/>
              </a:rPr>
              <a:t>durchgehend</a:t>
            </a:r>
            <a:r>
              <a:rPr lang="cs-CZ" altLang="cs-CZ" dirty="0">
                <a:latin typeface="Times New Roman" panose="02020603050405020304" pitchFamily="18" charset="0"/>
              </a:rPr>
              <a:t> </a:t>
            </a:r>
            <a:r>
              <a:rPr lang="cs-CZ" altLang="cs-CZ" dirty="0" err="1">
                <a:latin typeface="Times New Roman" panose="02020603050405020304" pitchFamily="18" charset="0"/>
              </a:rPr>
              <a:t>synchronisierten</a:t>
            </a:r>
            <a:r>
              <a:rPr lang="cs-CZ" altLang="cs-CZ" dirty="0">
                <a:latin typeface="Times New Roman" panose="02020603050405020304" pitchFamily="18" charset="0"/>
              </a:rPr>
              <a:t> </a:t>
            </a:r>
            <a:r>
              <a:rPr lang="cs-CZ" altLang="cs-CZ" dirty="0" err="1">
                <a:latin typeface="Times New Roman" panose="02020603050405020304" pitchFamily="18" charset="0"/>
              </a:rPr>
              <a:t>Dialogen</a:t>
            </a:r>
            <a:r>
              <a:rPr lang="cs-CZ" altLang="cs-CZ" dirty="0">
                <a:latin typeface="Times New Roman" panose="02020603050405020304" pitchFamily="18" charset="0"/>
              </a:rPr>
              <a:t> </a:t>
            </a:r>
            <a:r>
              <a:rPr lang="cs-CZ" altLang="cs-CZ" dirty="0" err="1">
                <a:latin typeface="Times New Roman" panose="02020603050405020304" pitchFamily="18" charset="0"/>
              </a:rPr>
              <a:t>war</a:t>
            </a:r>
            <a:r>
              <a:rPr lang="cs-CZ" altLang="cs-CZ" dirty="0">
                <a:latin typeface="Times New Roman" panose="02020603050405020304" pitchFamily="18" charset="0"/>
              </a:rPr>
              <a:t> „</a:t>
            </a:r>
            <a:r>
              <a:rPr lang="cs-CZ" altLang="cs-CZ" dirty="0" err="1">
                <a:latin typeface="Times New Roman" panose="02020603050405020304" pitchFamily="18" charset="0"/>
              </a:rPr>
              <a:t>Lights</a:t>
            </a:r>
            <a:r>
              <a:rPr lang="cs-CZ" altLang="cs-CZ" dirty="0">
                <a:latin typeface="Times New Roman" panose="02020603050405020304" pitchFamily="18" charset="0"/>
              </a:rPr>
              <a:t> </a:t>
            </a:r>
            <a:r>
              <a:rPr lang="cs-CZ" altLang="cs-CZ" dirty="0" err="1">
                <a:latin typeface="Times New Roman" panose="02020603050405020304" pitchFamily="18" charset="0"/>
              </a:rPr>
              <a:t>of</a:t>
            </a:r>
            <a:r>
              <a:rPr lang="cs-CZ" altLang="cs-CZ" dirty="0">
                <a:latin typeface="Times New Roman" panose="02020603050405020304" pitchFamily="18" charset="0"/>
              </a:rPr>
              <a:t> New York“ (1928).</a:t>
            </a:r>
          </a:p>
          <a:p>
            <a:pPr marL="0" indent="0" algn="ctr">
              <a:lnSpc>
                <a:spcPct val="95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latin typeface="Times New Roman" panose="02020603050405020304" pitchFamily="18" charset="0"/>
              </a:rPr>
              <a:t>Die </a:t>
            </a:r>
            <a:r>
              <a:rPr lang="cs-CZ" altLang="cs-CZ" dirty="0" err="1">
                <a:latin typeface="Times New Roman" panose="02020603050405020304" pitchFamily="18" charset="0"/>
              </a:rPr>
              <a:t>Erforschung</a:t>
            </a:r>
            <a:r>
              <a:rPr lang="cs-CZ" altLang="cs-CZ" dirty="0">
                <a:latin typeface="Times New Roman" panose="02020603050405020304" pitchFamily="18" charset="0"/>
              </a:rPr>
              <a:t> der </a:t>
            </a:r>
            <a:r>
              <a:rPr lang="cs-CZ" altLang="cs-CZ" dirty="0" err="1">
                <a:latin typeface="Times New Roman" panose="02020603050405020304" pitchFamily="18" charset="0"/>
              </a:rPr>
              <a:t>Synchroniasation</a:t>
            </a:r>
            <a:r>
              <a:rPr lang="cs-CZ" altLang="cs-CZ" dirty="0">
                <a:latin typeface="Times New Roman" panose="02020603050405020304" pitchFamily="18" charset="0"/>
              </a:rPr>
              <a:t> </a:t>
            </a:r>
            <a:r>
              <a:rPr lang="cs-CZ" altLang="cs-CZ" dirty="0" err="1">
                <a:latin typeface="Times New Roman" panose="02020603050405020304" pitchFamily="18" charset="0"/>
              </a:rPr>
              <a:t>und</a:t>
            </a:r>
            <a:r>
              <a:rPr lang="cs-CZ" altLang="cs-CZ" dirty="0">
                <a:latin typeface="Times New Roman" panose="02020603050405020304" pitchFamily="18" charset="0"/>
              </a:rPr>
              <a:t> </a:t>
            </a:r>
            <a:r>
              <a:rPr lang="cs-CZ" altLang="cs-CZ" dirty="0" err="1">
                <a:latin typeface="Times New Roman" panose="02020603050405020304" pitchFamily="18" charset="0"/>
              </a:rPr>
              <a:t>Untertitelung</a:t>
            </a:r>
            <a:r>
              <a:rPr lang="cs-CZ" altLang="cs-CZ" dirty="0">
                <a:latin typeface="Times New Roman" panose="02020603050405020304" pitchFamily="18" charset="0"/>
              </a:rPr>
              <a:t> </a:t>
            </a:r>
            <a:r>
              <a:rPr lang="cs-CZ" altLang="cs-CZ" dirty="0" err="1">
                <a:latin typeface="Times New Roman" panose="02020603050405020304" pitchFamily="18" charset="0"/>
              </a:rPr>
              <a:t>wird</a:t>
            </a:r>
            <a:r>
              <a:rPr lang="cs-CZ" altLang="cs-CZ" dirty="0">
                <a:latin typeface="Times New Roman" panose="02020603050405020304" pitchFamily="18" charset="0"/>
              </a:rPr>
              <a:t> durch </a:t>
            </a:r>
            <a:r>
              <a:rPr lang="cs-CZ" altLang="cs-CZ" dirty="0" err="1">
                <a:latin typeface="Times New Roman" panose="02020603050405020304" pitchFamily="18" charset="0"/>
              </a:rPr>
              <a:t>die</a:t>
            </a:r>
            <a:r>
              <a:rPr lang="cs-CZ" altLang="cs-CZ" dirty="0">
                <a:latin typeface="Times New Roman" panose="02020603050405020304" pitchFamily="18" charset="0"/>
              </a:rPr>
              <a:t> </a:t>
            </a:r>
            <a:r>
              <a:rPr lang="en-US" altLang="cs-CZ" dirty="0">
                <a:latin typeface="Times New Roman" panose="02020603050405020304" pitchFamily="18" charset="0"/>
              </a:rPr>
              <a:t>European Association for Studies in Screen Translation </a:t>
            </a:r>
            <a:r>
              <a:rPr lang="en-US" altLang="cs-CZ" dirty="0" err="1">
                <a:latin typeface="Times New Roman" panose="02020603050405020304" pitchFamily="18" charset="0"/>
              </a:rPr>
              <a:t>gefördert</a:t>
            </a:r>
            <a:r>
              <a:rPr lang="en-US" altLang="cs-CZ" dirty="0">
                <a:latin typeface="Times New Roman" panose="02020603050405020304" pitchFamily="18"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Übertitelung</a:t>
            </a:r>
          </a:p>
        </p:txBody>
      </p:sp>
      <p:sp>
        <p:nvSpPr>
          <p:cNvPr id="34818"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Übertiteltext: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J'ai réduit ta lame/</a:t>
            </a:r>
            <a:r>
              <a:rPr lang="en-US" altLang="cs-CZ" sz="1000"/>
              <a:t>čepel</a:t>
            </a:r>
            <a:r>
              <a:rPr lang="cs-CZ" altLang="cs-CZ"/>
              <a:t> en poudre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pour la refondre/</a:t>
            </a:r>
            <a:r>
              <a:rPr lang="en-US" altLang="cs-CZ" sz="1000"/>
              <a:t>přetavit</a:t>
            </a:r>
            <a:r>
              <a:rPr lang="cs-CZ" altLang="cs-CZ"/>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II faut attiser/</a:t>
            </a:r>
            <a:r>
              <a:rPr lang="en-US" altLang="cs-CZ" sz="1000"/>
              <a:t>rozdmýchat</a:t>
            </a:r>
            <a:r>
              <a:rPr lang="cs-CZ" altLang="cs-CZ"/>
              <a:t> le feu!</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5 Zeilen im Original entsprechen 2 Zeilen Übertitel.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Übertitelung</a:t>
            </a:r>
          </a:p>
        </p:txBody>
      </p:sp>
      <p:sp>
        <p:nvSpPr>
          <p:cNvPr id="3584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Mackerras, Judy (1989): „The craft of surtitling". About the House. Spring 1989, 20-22. London: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Royal Opera House Covent Garden.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plädiert für eine von der Aufführung unabhängige Information über das Libretto.</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cs-CZ"/>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39750" y="-433388"/>
            <a:ext cx="9086850" cy="1693863"/>
          </a:xfrm>
          <a:ln/>
        </p:spPr>
        <p:txBody>
          <a:bodyPr tIns="3888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 in der EU abgelehnt</a:t>
            </a:r>
          </a:p>
        </p:txBody>
      </p:sp>
      <p:sp>
        <p:nvSpPr>
          <p:cNvPr id="6146" name="Rectangle 2"/>
          <p:cNvSpPr>
            <a:spLocks noGrp="1" noChangeArrowheads="1"/>
          </p:cNvSpPr>
          <p:nvPr>
            <p:ph type="subTitle" idx="4294967295"/>
          </p:nvPr>
        </p:nvSpPr>
        <p:spPr bwMode="auto">
          <a:xfrm>
            <a:off x="360363" y="1581150"/>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808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600" b="1" dirty="0" err="1">
                <a:latin typeface="Times New Roman" panose="02020603050405020304" pitchFamily="18" charset="0"/>
              </a:rPr>
              <a:t>Keine</a:t>
            </a:r>
            <a:r>
              <a:rPr lang="en-US" altLang="cs-CZ" sz="2600" b="1" dirty="0">
                <a:latin typeface="Times New Roman" panose="02020603050405020304" pitchFamily="18" charset="0"/>
              </a:rPr>
              <a:t> rein </a:t>
            </a:r>
            <a:r>
              <a:rPr lang="en-US" altLang="cs-CZ" sz="2600" b="1" dirty="0" err="1">
                <a:latin typeface="Times New Roman" panose="02020603050405020304" pitchFamily="18" charset="0"/>
              </a:rPr>
              <a:t>sprachliche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sondern</a:t>
            </a:r>
            <a:r>
              <a:rPr lang="en-US" altLang="cs-CZ" sz="2600" b="1" dirty="0">
                <a:latin typeface="Times New Roman" panose="02020603050405020304" pitchFamily="18" charset="0"/>
              </a:rPr>
              <a:t> in </a:t>
            </a:r>
            <a:r>
              <a:rPr lang="en-US" altLang="cs-CZ" sz="2600" b="1" dirty="0" err="1">
                <a:latin typeface="Times New Roman" panose="02020603050405020304" pitchFamily="18" charset="0"/>
              </a:rPr>
              <a:t>jeder</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Hinsicht</a:t>
            </a:r>
            <a:r>
              <a:rPr lang="en-US" altLang="cs-CZ" sz="2600" b="1" dirty="0">
                <a:latin typeface="Times New Roman" panose="02020603050405020304" pitchFamily="18" charset="0"/>
              </a:rPr>
              <a:t> um </a:t>
            </a:r>
            <a:r>
              <a:rPr lang="en-US" altLang="cs-CZ" sz="2600" b="1" dirty="0" err="1">
                <a:latin typeface="Times New Roman" panose="02020603050405020304" pitchFamily="18" charset="0"/>
              </a:rPr>
              <a:t>eine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kulturelle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Umkodierung</a:t>
            </a:r>
            <a:r>
              <a:rPr lang="en-US" altLang="cs-CZ" sz="2600" b="1"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600" dirty="0">
                <a:latin typeface="Times New Roman" panose="02020603050405020304" pitchFamily="18" charset="0"/>
              </a:rPr>
              <a:t>Die </a:t>
            </a:r>
            <a:r>
              <a:rPr lang="en-US" altLang="cs-CZ" sz="2600" dirty="0" err="1">
                <a:latin typeface="Times New Roman" panose="02020603050405020304" pitchFamily="18" charset="0"/>
              </a:rPr>
              <a:t>anstrebenswerte</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Perspektive</a:t>
            </a:r>
            <a:r>
              <a:rPr lang="en-US" altLang="cs-CZ" sz="2600" dirty="0">
                <a:latin typeface="Times New Roman" panose="02020603050405020304" pitchFamily="18" charset="0"/>
              </a:rPr>
              <a:t>: Die </a:t>
            </a:r>
            <a:r>
              <a:rPr lang="en-US" altLang="cs-CZ" sz="2600" dirty="0" err="1">
                <a:latin typeface="Times New Roman" panose="02020603050405020304" pitchFamily="18" charset="0"/>
              </a:rPr>
              <a:t>europäischen</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Zuschauer</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sollten</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prinzipiell</a:t>
            </a:r>
            <a:r>
              <a:rPr lang="en-US" altLang="cs-CZ" sz="2600" dirty="0">
                <a:latin typeface="Times New Roman" panose="02020603050405020304" pitchFamily="18" charset="0"/>
              </a:rPr>
              <a:t> die Wahl </a:t>
            </a:r>
            <a:r>
              <a:rPr lang="en-US" altLang="cs-CZ" sz="2600" dirty="0" err="1">
                <a:latin typeface="Times New Roman" panose="02020603050405020304" pitchFamily="18" charset="0"/>
              </a:rPr>
              <a:t>haben</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fremdsprachige</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Filme</a:t>
            </a:r>
            <a:r>
              <a:rPr lang="en-US" altLang="cs-CZ" sz="2600" dirty="0">
                <a:latin typeface="Times New Roman" panose="02020603050405020304" pitchFamily="18" charset="0"/>
              </a:rPr>
              <a:t> in der </a:t>
            </a:r>
            <a:r>
              <a:rPr lang="en-US" altLang="cs-CZ" sz="2600" dirty="0" err="1">
                <a:latin typeface="Times New Roman" panose="02020603050405020304" pitchFamily="18" charset="0"/>
              </a:rPr>
              <a:t>Originalfassung</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mit</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Untertiteln</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zu</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sehen</a:t>
            </a:r>
            <a:r>
              <a:rPr lang="en-US" altLang="cs-CZ" sz="2600"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600" b="1" dirty="0">
                <a:latin typeface="Times New Roman" panose="02020603050405020304" pitchFamily="18" charset="0"/>
              </a:rPr>
              <a:t>Die </a:t>
            </a:r>
            <a:r>
              <a:rPr lang="en-US" altLang="cs-CZ" sz="2600" b="1" dirty="0" err="1">
                <a:latin typeface="Times New Roman" panose="02020603050405020304" pitchFamily="18" charset="0"/>
              </a:rPr>
              <a:t>Untertitelung</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soll</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sowohl</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vor</a:t>
            </a:r>
            <a:r>
              <a:rPr lang="en-US" altLang="cs-CZ" sz="2600" b="1" dirty="0">
                <a:latin typeface="Times New Roman" panose="02020603050405020304" pitchFamily="18" charset="0"/>
              </a:rPr>
              <a:t> der in Deutschland, </a:t>
            </a:r>
            <a:r>
              <a:rPr lang="en-US" altLang="cs-CZ" sz="2600" b="1" dirty="0" err="1">
                <a:latin typeface="Times New Roman" panose="02020603050405020304" pitchFamily="18" charset="0"/>
              </a:rPr>
              <a:t>Frankreich</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aber</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auch</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Tschechien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verbreiteten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Synchronisation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als</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auch</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vor</a:t>
            </a:r>
            <a:r>
              <a:rPr lang="en-US" altLang="cs-CZ" sz="2600" b="1" dirty="0">
                <a:latin typeface="Times New Roman" panose="02020603050405020304" pitchFamily="18" charset="0"/>
              </a:rPr>
              <a:t> der in </a:t>
            </a:r>
            <a:r>
              <a:rPr lang="en-US" altLang="cs-CZ" sz="2600" b="1" dirty="0" err="1">
                <a:latin typeface="Times New Roman" panose="02020603050405020304" pitchFamily="18" charset="0"/>
              </a:rPr>
              <a:t>Polen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oder</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Rumänien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verbreiteten</a:t>
            </a:r>
            <a:r>
              <a:rPr lang="en-US" altLang="cs-CZ" sz="2600" b="1" dirty="0">
                <a:latin typeface="Times New Roman" panose="02020603050405020304" pitchFamily="18" charset="0"/>
              </a:rPr>
              <a:t> "Voice-over"-</a:t>
            </a:r>
            <a:r>
              <a:rPr lang="en-US" altLang="cs-CZ" sz="2600" b="1" dirty="0" err="1">
                <a:latin typeface="Times New Roman" panose="02020603050405020304" pitchFamily="18" charset="0"/>
              </a:rPr>
              <a:t>Synchronisationsvariante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bevorzugt</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werden</a:t>
            </a:r>
            <a:r>
              <a:rPr lang="en-US" altLang="cs-CZ" sz="2600" b="1" dirty="0">
                <a:latin typeface="Times New Roman" panose="02020603050405020304" pitchFamily="18" charset="0"/>
              </a:rPr>
              <a:t>, da </a:t>
            </a:r>
            <a:r>
              <a:rPr lang="en-US" altLang="cs-CZ" sz="2600" b="1" dirty="0" err="1">
                <a:latin typeface="Times New Roman" panose="02020603050405020304" pitchFamily="18" charset="0"/>
              </a:rPr>
              <a:t>diese</a:t>
            </a:r>
            <a:r>
              <a:rPr lang="en-US" altLang="cs-CZ" sz="2600" b="1" dirty="0">
                <a:latin typeface="Times New Roman" panose="02020603050405020304" pitchFamily="18" charset="0"/>
              </a:rPr>
              <a:t> so gut </a:t>
            </a:r>
            <a:r>
              <a:rPr lang="en-US" altLang="cs-CZ" sz="2600" b="1" dirty="0" err="1">
                <a:latin typeface="Times New Roman" panose="02020603050405020304" pitchFamily="18" charset="0"/>
              </a:rPr>
              <a:t>wie</a:t>
            </a:r>
            <a:r>
              <a:rPr lang="en-US" altLang="cs-CZ" sz="2600" b="1" dirty="0">
                <a:latin typeface="Times New Roman" panose="02020603050405020304" pitchFamily="18" charset="0"/>
              </a:rPr>
              <a:t> gar </a:t>
            </a:r>
            <a:r>
              <a:rPr lang="en-US" altLang="cs-CZ" sz="2600" b="1" dirty="0" err="1">
                <a:latin typeface="Times New Roman" panose="02020603050405020304" pitchFamily="18" charset="0"/>
              </a:rPr>
              <a:t>nicht</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zur</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Verbreitung</a:t>
            </a:r>
            <a:r>
              <a:rPr lang="en-US" altLang="cs-CZ" sz="2600" b="1" dirty="0">
                <a:latin typeface="Times New Roman" panose="02020603050405020304" pitchFamily="18" charset="0"/>
              </a:rPr>
              <a:t> der </a:t>
            </a:r>
            <a:r>
              <a:rPr lang="en-US" altLang="cs-CZ" sz="2600" b="1" dirty="0" err="1">
                <a:latin typeface="Times New Roman" panose="02020603050405020304" pitchFamily="18" charset="0"/>
              </a:rPr>
              <a:t>Fremdsprachenkenntnisse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beitragen</a:t>
            </a:r>
            <a:r>
              <a:rPr lang="en-US" altLang="cs-CZ" sz="2600" b="1"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sz="2600" b="1" dirty="0">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sz="2600" b="1" dirty="0">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3600">
                <a:latin typeface="CourierNewPS-ItalicMT" pitchFamily="16" charset="0"/>
              </a:rPr>
              <a:t>Voice-Over, </a:t>
            </a:r>
            <a:r>
              <a:rPr lang="en-US" altLang="cs-CZ" sz="3600" b="1">
                <a:latin typeface="CourierNewPS-ItalicMT" pitchFamily="16" charset="0"/>
              </a:rPr>
              <a:t>revoicing</a:t>
            </a:r>
          </a:p>
        </p:txBody>
      </p:sp>
      <p:sp>
        <p:nvSpPr>
          <p:cNvPr id="7170" name="Rectangle 2"/>
          <p:cNvSpPr>
            <a:spLocks noGrp="1" noChangeArrowheads="1"/>
          </p:cNvSpPr>
          <p:nvPr>
            <p:ph type="subTitle" idx="4294967295"/>
          </p:nvPr>
        </p:nvSpPr>
        <p:spPr bwMode="auto">
          <a:xfrm>
            <a:off x="503238" y="1770063"/>
            <a:ext cx="9069387" cy="49863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eine einzige Sprecherstimme liest alle Rollen in der jeweiligen Landessprache vor.</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Jean-Luc Godards ALLEMAGNE NEUF ZERO (DEUTSCHLAND NEU(N) NULL, 1991</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beide Stimmen gleich laut, damit der Zuschauer die Kontraste zwischen deutschen und französischen Sätzen  wahrnimmt. </a:t>
            </a:r>
            <a:r>
              <a:rPr lang="en-US" altLang="cs-CZ">
                <a:latin typeface="Times New Roman" panose="02020603050405020304" pitchFamily="18" charset="0"/>
              </a:rPr>
              <a:t>An einer Stelle des Films werden Hegel-Passagen gleichzeitig auf</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Deutsch und auf Französisch gelesen, so daß selbst Hegel-Kenner nicht mehr folgen können.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latin typeface="Times New Roman" panose="02020603050405020304"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3200">
                <a:latin typeface="Times New Roman" panose="02020603050405020304" pitchFamily="18" charset="0"/>
              </a:rPr>
              <a:t>Audiodeskription</a:t>
            </a:r>
          </a:p>
        </p:txBody>
      </p:sp>
      <p:sp>
        <p:nvSpPr>
          <p:cNvPr id="8194"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ein Verfahren, welches Blinden und Sehbehinderten ermöglichen soll, visuelle Vorgänge besser wahrnehmen zu können.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9218" name="Rectangle 2"/>
          <p:cNvSpPr>
            <a:spLocks noGrp="1" noChangeArrowheads="1"/>
          </p:cNvSpPr>
          <p:nvPr>
            <p:ph type="subTitle" idx="4294967295"/>
          </p:nvPr>
        </p:nvSpPr>
        <p:spPr bwMode="auto">
          <a:xfrm>
            <a:off x="539750" y="1439863"/>
            <a:ext cx="9032875" cy="52720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t>Das </a:t>
            </a:r>
            <a:r>
              <a:rPr lang="en-US" altLang="cs-CZ" b="1" dirty="0" err="1"/>
              <a:t>Einätzen</a:t>
            </a:r>
            <a:r>
              <a:rPr lang="en-US" altLang="cs-CZ" dirty="0"/>
              <a:t> der </a:t>
            </a:r>
            <a:r>
              <a:rPr lang="en-US" altLang="cs-CZ" dirty="0" err="1"/>
              <a:t>Titel</a:t>
            </a:r>
            <a:r>
              <a:rPr lang="en-US" altLang="cs-CZ" dirty="0"/>
              <a:t> auf </a:t>
            </a:r>
            <a:r>
              <a:rPr lang="en-US" altLang="cs-CZ" dirty="0" err="1"/>
              <a:t>Grund</a:t>
            </a:r>
            <a:r>
              <a:rPr lang="en-US" altLang="cs-CZ" dirty="0"/>
              <a:t> von </a:t>
            </a:r>
            <a:r>
              <a:rPr lang="en-US" altLang="cs-CZ" dirty="0" err="1"/>
              <a:t>Klischees</a:t>
            </a:r>
            <a:r>
              <a:rPr lang="en-US" altLang="cs-CZ" dirty="0"/>
              <a:t> </a:t>
            </a:r>
            <a:r>
              <a:rPr lang="en-US" altLang="cs-CZ" dirty="0" err="1"/>
              <a:t>ist</a:t>
            </a:r>
            <a:r>
              <a:rPr lang="en-US" altLang="cs-CZ" dirty="0"/>
              <a:t> 1993 der </a:t>
            </a:r>
            <a:r>
              <a:rPr lang="en-US" altLang="cs-CZ" dirty="0" err="1"/>
              <a:t>teureren</a:t>
            </a:r>
            <a:r>
              <a:rPr lang="en-US" altLang="cs-CZ" dirty="0"/>
              <a:t>, </a:t>
            </a:r>
            <a:r>
              <a:rPr lang="en-US" altLang="cs-CZ" dirty="0" err="1"/>
              <a:t>aber</a:t>
            </a:r>
            <a:r>
              <a:rPr lang="en-US" altLang="cs-CZ" dirty="0"/>
              <a:t> </a:t>
            </a:r>
            <a:r>
              <a:rPr lang="en-US" altLang="cs-CZ" dirty="0" err="1"/>
              <a:t>sichereren</a:t>
            </a:r>
            <a:r>
              <a:rPr lang="en-US" altLang="cs-CZ" dirty="0"/>
              <a:t> Laser-</a:t>
            </a:r>
            <a:r>
              <a:rPr lang="en-US" altLang="cs-CZ" dirty="0" err="1"/>
              <a:t>technologie</a:t>
            </a:r>
            <a:r>
              <a:rPr lang="en-US" altLang="cs-CZ" dirty="0"/>
              <a:t> </a:t>
            </a:r>
            <a:r>
              <a:rPr lang="en-US" altLang="cs-CZ" dirty="0" err="1"/>
              <a:t>gewichen</a:t>
            </a:r>
            <a:r>
              <a:rPr lang="en-US" altLang="cs-CZ" dirty="0"/>
              <a:t>. Das </a:t>
            </a:r>
            <a:r>
              <a:rPr lang="en-US" altLang="cs-CZ" b="1" dirty="0"/>
              <a:t>Spotting:</a:t>
            </a:r>
            <a:r>
              <a:rPr lang="en-US" altLang="cs-CZ" dirty="0"/>
              <a:t> das </a:t>
            </a:r>
            <a:r>
              <a:rPr lang="en-US" altLang="cs-CZ" dirty="0" err="1"/>
              <a:t>Festlegen</a:t>
            </a:r>
            <a:r>
              <a:rPr lang="en-US" altLang="cs-CZ" dirty="0"/>
              <a:t> der </a:t>
            </a:r>
            <a:r>
              <a:rPr lang="en-US" altLang="cs-CZ" dirty="0" err="1"/>
              <a:t>Stellen</a:t>
            </a:r>
            <a:r>
              <a:rPr lang="en-US" altLang="cs-CZ" dirty="0"/>
              <a:t>, an </a:t>
            </a:r>
            <a:r>
              <a:rPr lang="en-US" altLang="cs-CZ" dirty="0" err="1"/>
              <a:t>denen</a:t>
            </a:r>
            <a:r>
              <a:rPr lang="en-US" altLang="cs-CZ" dirty="0"/>
              <a:t> die </a:t>
            </a:r>
            <a:r>
              <a:rPr lang="en-US" altLang="cs-CZ" dirty="0" err="1"/>
              <a:t>Titel</a:t>
            </a:r>
            <a:r>
              <a:rPr lang="en-US" altLang="cs-CZ" dirty="0"/>
              <a:t> </a:t>
            </a:r>
            <a:r>
              <a:rPr lang="en-US" altLang="cs-CZ" dirty="0" err="1"/>
              <a:t>erscheinen</a:t>
            </a:r>
            <a:r>
              <a:rPr lang="en-US" altLang="cs-CZ" dirty="0"/>
              <a:t> </a:t>
            </a:r>
            <a:r>
              <a:rPr lang="en-US" altLang="cs-CZ" dirty="0" err="1"/>
              <a:t>sollen</a:t>
            </a:r>
            <a:r>
              <a:rPr lang="en-US" altLang="cs-CZ" dirty="0"/>
              <a:t>. </a:t>
            </a:r>
            <a:r>
              <a:rPr lang="en-US" altLang="cs-CZ" dirty="0" err="1"/>
              <a:t>Ein</a:t>
            </a:r>
            <a:r>
              <a:rPr lang="en-US" altLang="cs-CZ" dirty="0"/>
              <a:t> Film </a:t>
            </a:r>
            <a:r>
              <a:rPr lang="en-US" altLang="cs-CZ" dirty="0" err="1"/>
              <a:t>durchschnittlich</a:t>
            </a:r>
            <a:r>
              <a:rPr lang="en-US" altLang="cs-CZ" dirty="0"/>
              <a:t> </a:t>
            </a:r>
            <a:r>
              <a:rPr lang="en-US" altLang="cs-CZ" dirty="0" err="1"/>
              <a:t>aus</a:t>
            </a:r>
            <a:r>
              <a:rPr lang="en-US" altLang="cs-CZ" dirty="0"/>
              <a:t> </a:t>
            </a:r>
            <a:r>
              <a:rPr lang="en-US" altLang="cs-CZ" dirty="0" err="1"/>
              <a:t>ungefähr</a:t>
            </a:r>
            <a:r>
              <a:rPr lang="en-US" altLang="cs-CZ" dirty="0"/>
              <a:t> 700 </a:t>
            </a:r>
            <a:r>
              <a:rPr lang="en-US" altLang="cs-CZ" dirty="0" err="1"/>
              <a:t>Untertiteln</a:t>
            </a:r>
            <a:r>
              <a:rPr lang="en-US" altLang="cs-CZ" dirty="0"/>
              <a:t>  </a:t>
            </a:r>
            <a:r>
              <a:rPr lang="en-US" altLang="cs-CZ" dirty="0" err="1"/>
              <a:t>Ein</a:t>
            </a:r>
            <a:r>
              <a:rPr lang="en-US" altLang="cs-CZ" dirty="0"/>
              <a:t> </a:t>
            </a:r>
            <a:r>
              <a:rPr lang="en-US" altLang="cs-CZ" dirty="0" err="1"/>
              <a:t>Untertitel</a:t>
            </a:r>
            <a:r>
              <a:rPr lang="en-US" altLang="cs-CZ" dirty="0"/>
              <a:t> hat in der Regel </a:t>
            </a:r>
            <a:r>
              <a:rPr lang="en-US" altLang="cs-CZ" dirty="0" smtClean="0"/>
              <a:t>37, max. 40 </a:t>
            </a:r>
            <a:r>
              <a:rPr lang="en-US" altLang="cs-CZ" dirty="0" err="1"/>
              <a:t>Anschläge</a:t>
            </a:r>
            <a:r>
              <a:rPr lang="en-US" altLang="cs-CZ" dirty="0"/>
              <a:t> je </a:t>
            </a:r>
            <a:r>
              <a:rPr lang="en-US" altLang="cs-CZ" dirty="0" err="1"/>
              <a:t>Zeile</a:t>
            </a:r>
            <a:r>
              <a:rPr lang="en-US" altLang="cs-CZ" dirty="0"/>
              <a:t>; </a:t>
            </a:r>
            <a:r>
              <a:rPr lang="en-US" altLang="cs-CZ" dirty="0" err="1"/>
              <a:t>ein</a:t>
            </a:r>
            <a:r>
              <a:rPr lang="en-US" altLang="cs-CZ" dirty="0"/>
              <a:t> </a:t>
            </a:r>
            <a:r>
              <a:rPr lang="en-US" altLang="cs-CZ" dirty="0" err="1"/>
              <a:t>einzeiliger</a:t>
            </a:r>
            <a:r>
              <a:rPr lang="en-US" altLang="cs-CZ" dirty="0"/>
              <a:t> </a:t>
            </a:r>
            <a:r>
              <a:rPr lang="en-US" altLang="cs-CZ" dirty="0" err="1"/>
              <a:t>Untertitel</a:t>
            </a:r>
            <a:r>
              <a:rPr lang="en-US" altLang="cs-CZ" dirty="0"/>
              <a:t> </a:t>
            </a:r>
            <a:r>
              <a:rPr lang="en-US" altLang="cs-CZ" dirty="0" err="1"/>
              <a:t>erscheint</a:t>
            </a:r>
            <a:r>
              <a:rPr lang="en-US" altLang="cs-CZ" dirty="0"/>
              <a:t> </a:t>
            </a:r>
            <a:r>
              <a:rPr lang="en-US" altLang="cs-CZ" dirty="0" err="1"/>
              <a:t>knapp</a:t>
            </a:r>
            <a:r>
              <a:rPr lang="en-US" altLang="cs-CZ" dirty="0"/>
              <a:t> </a:t>
            </a:r>
            <a:r>
              <a:rPr lang="en-US" altLang="cs-CZ" dirty="0" err="1"/>
              <a:t>drei</a:t>
            </a:r>
            <a:r>
              <a:rPr lang="en-US" altLang="cs-CZ" dirty="0"/>
              <a:t> </a:t>
            </a:r>
            <a:r>
              <a:rPr lang="en-US" altLang="cs-CZ" dirty="0" err="1"/>
              <a:t>Sekunden</a:t>
            </a:r>
            <a:r>
              <a:rPr lang="en-US" altLang="cs-CZ" dirty="0"/>
              <a:t> </a:t>
            </a:r>
            <a:r>
              <a:rPr lang="en-US" altLang="cs-CZ" dirty="0" err="1"/>
              <a:t>im</a:t>
            </a:r>
            <a:r>
              <a:rPr lang="en-US" altLang="cs-CZ" dirty="0"/>
              <a:t> </a:t>
            </a:r>
            <a:r>
              <a:rPr lang="en-US" altLang="cs-CZ" dirty="0" err="1"/>
              <a:t>Bild</a:t>
            </a:r>
            <a:r>
              <a:rPr lang="en-US" altLang="cs-CZ" dirty="0"/>
              <a:t>, </a:t>
            </a:r>
            <a:r>
              <a:rPr lang="en-US" altLang="cs-CZ" dirty="0" err="1"/>
              <a:t>ein</a:t>
            </a:r>
            <a:r>
              <a:rPr lang="en-US" altLang="cs-CZ" dirty="0"/>
              <a:t> </a:t>
            </a:r>
            <a:r>
              <a:rPr lang="en-US" altLang="cs-CZ" dirty="0" err="1"/>
              <a:t>zweizeiliger</a:t>
            </a:r>
            <a:r>
              <a:rPr lang="en-US" altLang="cs-CZ" dirty="0"/>
              <a:t> </a:t>
            </a:r>
            <a:r>
              <a:rPr lang="en-US" altLang="cs-CZ" dirty="0" err="1"/>
              <a:t>rund</a:t>
            </a:r>
            <a:r>
              <a:rPr lang="en-US" altLang="cs-CZ" dirty="0"/>
              <a:t> </a:t>
            </a:r>
            <a:r>
              <a:rPr lang="en-US" altLang="cs-CZ" dirty="0" err="1"/>
              <a:t>fünf</a:t>
            </a:r>
            <a:r>
              <a:rPr lang="en-US" altLang="cs-CZ" dirty="0"/>
              <a:t> </a:t>
            </a:r>
            <a:r>
              <a:rPr lang="en-US" altLang="cs-CZ" dirty="0" err="1"/>
              <a:t>Sekunden</a:t>
            </a:r>
            <a:r>
              <a:rPr lang="en-US" altLang="cs-CZ" dirty="0"/>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1024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Um das Einblenden eines neuen Untertitels zu erkennen, benötigt das menschli-</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che Auge etwa 1/6 bis 1/4 Sekunde. D</a:t>
            </a:r>
            <a:r>
              <a:rPr lang="en-US" altLang="cs-CZ"/>
              <a:t>er Abstand zwischen </a:t>
            </a:r>
            <a:r>
              <a:rPr lang="cs-CZ" altLang="cs-CZ"/>
              <a:t>den einzelnen Untertiteln sollte mindestens 1/6  bis 1/4 Sekunde betragen.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13314"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 </a:t>
            </a:r>
            <a:r>
              <a:rPr lang="cs-CZ" altLang="cs-CZ" b="1"/>
              <a:t>Auslassung oder Umformulierung von Dialogteilen</a:t>
            </a:r>
            <a:r>
              <a:rPr lang="cs-CZ" altLang="cs-CZ"/>
              <a:t>, die nicht unbedingt zum Verständnis notwendig sind bzw. die aus dem dazugehörigen Bild ersichtlich sind:</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O: </a:t>
            </a:r>
            <a:r>
              <a:rPr lang="en-GB" altLang="cs-CZ" i="1"/>
              <a:t>I can't shut this case </a:t>
            </a:r>
            <a:r>
              <a:rPr lang="en-GB" altLang="cs-CZ"/>
              <a:t>(Koffer ist auf</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dem Bildschirm zu sehen)</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UT: </a:t>
            </a:r>
            <a:r>
              <a:rPr lang="cs-CZ" altLang="cs-CZ" i="1"/>
              <a:t>Ich krieg ihn nicht zu.</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ýchozí návrh">
      <a:majorFont>
        <a:latin typeface="Arial"/>
        <a:ea typeface=""/>
        <a:cs typeface="Lucida Sans Unicode"/>
      </a:majorFont>
      <a:minorFont>
        <a:latin typeface="Arial"/>
        <a:ea typeface=""/>
        <a:cs typeface="Lucida Sans Unicod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34923</TotalTime>
  <Words>2087</Words>
  <Application>Microsoft Office PowerPoint</Application>
  <PresentationFormat>Vlastní</PresentationFormat>
  <Paragraphs>197</Paragraphs>
  <Slides>31</Slides>
  <Notes>31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31</vt:i4>
      </vt:variant>
    </vt:vector>
  </HeadingPairs>
  <TitlesOfParts>
    <vt:vector size="38" baseType="lpstr">
      <vt:lpstr>Arial</vt:lpstr>
      <vt:lpstr>Lucida Sans Unicode</vt:lpstr>
      <vt:lpstr>Times New Roman</vt:lpstr>
      <vt:lpstr>ArialMT</vt:lpstr>
      <vt:lpstr>CourierNewPS-ItalicMT</vt:lpstr>
      <vt:lpstr>CourierNewPSMT</vt:lpstr>
      <vt:lpstr>Výchozí návrh</vt:lpstr>
      <vt:lpstr>Synchronisation und Untertitelung</vt:lpstr>
      <vt:lpstr>Informationskanäle im Film</vt:lpstr>
      <vt:lpstr>Nachsynchronisation</vt:lpstr>
      <vt:lpstr>Synchronisation in der EU abgelehnt</vt:lpstr>
      <vt:lpstr>Voice-Over, revoicing</vt:lpstr>
      <vt:lpstr>Audiodeskription</vt:lpstr>
      <vt:lpstr>Untertitelung</vt:lpstr>
      <vt:lpstr>Untertitelung</vt:lpstr>
      <vt:lpstr>Untertitelung</vt:lpstr>
      <vt:lpstr>Untertitelung</vt:lpstr>
      <vt:lpstr>Untertitelung</vt:lpstr>
      <vt:lpstr>Untertitelung</vt:lpstr>
      <vt:lpstr>Untertitelung</vt:lpstr>
      <vt:lpstr>Sonderformen der Untertitelung</vt:lpstr>
      <vt:lpstr>Kostendruck bei der Untertitelung</vt:lpstr>
      <vt:lpstr>Kosten in Tschechien</vt:lpstr>
      <vt:lpstr>Vorteile der Untertitelung</vt:lpstr>
      <vt:lpstr>Untertitelung für Schwerhörige und Gehörlose</vt:lpstr>
      <vt:lpstr>Untertitelung über Teletext</vt:lpstr>
      <vt:lpstr>Untertitel als ein zusätzlicher intralingualer Kanal im Film</vt:lpstr>
      <vt:lpstr>Was muss ein audiovisueller Übersetzer beherrschen, damit nicht die Gleichung gilt traduttore – traditore/Verräter</vt:lpstr>
      <vt:lpstr>Synchronisation</vt:lpstr>
      <vt:lpstr>Synchronisation</vt:lpstr>
      <vt:lpstr>Synchronisation</vt:lpstr>
      <vt:lpstr>Synchronisation</vt:lpstr>
      <vt:lpstr>Synchronisation</vt:lpstr>
      <vt:lpstr>Synchronisation</vt:lpstr>
      <vt:lpstr>Übertitelung</vt:lpstr>
      <vt:lpstr>Übertitelung</vt:lpstr>
      <vt:lpstr>Übertitelung</vt:lpstr>
      <vt:lpstr>Übertitelung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Synchronisation und Untertitelung</dc:title>
  <dc:creator>Zdenek Marecek</dc:creator>
  <cp:lastModifiedBy>Zdeněk Mareček</cp:lastModifiedBy>
  <cp:revision>3</cp:revision>
  <cp:lastPrinted>2020-02-24T12:55:13Z</cp:lastPrinted>
  <dcterms:created xsi:type="dcterms:W3CDTF">2011-04-05T21:34:45Z</dcterms:created>
  <dcterms:modified xsi:type="dcterms:W3CDTF">2020-02-24T12:55:25Z</dcterms:modified>
</cp:coreProperties>
</file>