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4" r:id="rId3"/>
    <p:sldId id="331" r:id="rId4"/>
    <p:sldId id="359" r:id="rId5"/>
    <p:sldId id="337" r:id="rId6"/>
    <p:sldId id="339" r:id="rId7"/>
    <p:sldId id="340" r:id="rId8"/>
    <p:sldId id="336" r:id="rId9"/>
    <p:sldId id="335" r:id="rId10"/>
    <p:sldId id="341" r:id="rId11"/>
    <p:sldId id="342" r:id="rId12"/>
    <p:sldId id="343" r:id="rId13"/>
    <p:sldId id="345" r:id="rId14"/>
  </p:sldIdLst>
  <p:sldSz cx="12192000" cy="6858000"/>
  <p:notesSz cx="6858000" cy="99472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na" initials="A" lastIdx="1" clrIdx="0">
    <p:extLst>
      <p:ext uri="{19B8F6BF-5375-455C-9EA6-DF929625EA0E}">
        <p15:presenceInfo xmlns:p15="http://schemas.microsoft.com/office/powerpoint/2012/main" userId="Al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FC24"/>
    <a:srgbClr val="DB1C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86" y="3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934BC-94FD-4BC2-AEF0-451E18BEA9D7}" type="datetimeFigureOut">
              <a:rPr lang="fr-FR" smtClean="0"/>
              <a:t>27/03/2020</a:t>
            </a:fld>
            <a:endParaRPr lang="fr-FR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8721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8721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1089F-EBCB-406F-95FF-F62EAEAAA9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6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12E5F-B7F6-4425-AF56-C02BE0F11D23}" type="datetimeFigureOut">
              <a:rPr lang="fr-FR" smtClean="0"/>
              <a:t>27/03/2020</a:t>
            </a:fld>
            <a:endParaRPr lang="fr-FR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8186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430B0-4080-4D35-B877-61192B60C7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383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430B0-4080-4D35-B877-61192B60C7E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741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6">
            <a:extLst>
              <a:ext uri="{FF2B5EF4-FFF2-40B4-BE49-F238E27FC236}">
                <a16:creationId xmlns:a16="http://schemas.microsoft.com/office/drawing/2014/main" id="{7537279A-1619-41E3-B7B3-84FE3A50D3A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EBF09E4-5BF8-46A1-AD37-A52AE6ABB845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315" name="Text Box 1">
            <a:extLst>
              <a:ext uri="{FF2B5EF4-FFF2-40B4-BE49-F238E27FC236}">
                <a16:creationId xmlns:a16="http://schemas.microsoft.com/office/drawing/2014/main" id="{6E6BEE01-F33C-4FD0-8466-E6E6CF658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B4DEBE6-78C5-4977-BE11-238A02468C3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0CFAC41D-EC2E-4249-957A-BD48E5D742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C6E92C55-35AD-4408-86D3-5FFD83B8E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32592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6">
            <a:extLst>
              <a:ext uri="{FF2B5EF4-FFF2-40B4-BE49-F238E27FC236}">
                <a16:creationId xmlns:a16="http://schemas.microsoft.com/office/drawing/2014/main" id="{7537279A-1619-41E3-B7B3-84FE3A50D3A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EBF09E4-5BF8-46A1-AD37-A52AE6ABB845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315" name="Text Box 1">
            <a:extLst>
              <a:ext uri="{FF2B5EF4-FFF2-40B4-BE49-F238E27FC236}">
                <a16:creationId xmlns:a16="http://schemas.microsoft.com/office/drawing/2014/main" id="{6E6BEE01-F33C-4FD0-8466-E6E6CF658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B4DEBE6-78C5-4977-BE11-238A02468C3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0CFAC41D-EC2E-4249-957A-BD48E5D742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C6E92C55-35AD-4408-86D3-5FFD83B8E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550355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6">
            <a:extLst>
              <a:ext uri="{FF2B5EF4-FFF2-40B4-BE49-F238E27FC236}">
                <a16:creationId xmlns:a16="http://schemas.microsoft.com/office/drawing/2014/main" id="{7537279A-1619-41E3-B7B3-84FE3A50D3A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EBF09E4-5BF8-46A1-AD37-A52AE6ABB845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315" name="Text Box 1">
            <a:extLst>
              <a:ext uri="{FF2B5EF4-FFF2-40B4-BE49-F238E27FC236}">
                <a16:creationId xmlns:a16="http://schemas.microsoft.com/office/drawing/2014/main" id="{6E6BEE01-F33C-4FD0-8466-E6E6CF658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B4DEBE6-78C5-4977-BE11-238A02468C3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0CFAC41D-EC2E-4249-957A-BD48E5D742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C6E92C55-35AD-4408-86D3-5FFD83B8E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78084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1051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6">
            <a:extLst>
              <a:ext uri="{FF2B5EF4-FFF2-40B4-BE49-F238E27FC236}">
                <a16:creationId xmlns:a16="http://schemas.microsoft.com/office/drawing/2014/main" id="{7537279A-1619-41E3-B7B3-84FE3A50D3A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EBF09E4-5BF8-46A1-AD37-A52AE6ABB845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315" name="Text Box 1">
            <a:extLst>
              <a:ext uri="{FF2B5EF4-FFF2-40B4-BE49-F238E27FC236}">
                <a16:creationId xmlns:a16="http://schemas.microsoft.com/office/drawing/2014/main" id="{6E6BEE01-F33C-4FD0-8466-E6E6CF658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B4DEBE6-78C5-4977-BE11-238A02468C3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0CFAC41D-EC2E-4249-957A-BD48E5D742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C6E92C55-35AD-4408-86D3-5FFD83B8E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9255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6">
            <a:extLst>
              <a:ext uri="{FF2B5EF4-FFF2-40B4-BE49-F238E27FC236}">
                <a16:creationId xmlns:a16="http://schemas.microsoft.com/office/drawing/2014/main" id="{7537279A-1619-41E3-B7B3-84FE3A50D3A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EBF09E4-5BF8-46A1-AD37-A52AE6ABB845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315" name="Text Box 1">
            <a:extLst>
              <a:ext uri="{FF2B5EF4-FFF2-40B4-BE49-F238E27FC236}">
                <a16:creationId xmlns:a16="http://schemas.microsoft.com/office/drawing/2014/main" id="{6E6BEE01-F33C-4FD0-8466-E6E6CF658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B4DEBE6-78C5-4977-BE11-238A02468C3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0CFAC41D-EC2E-4249-957A-BD48E5D742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C6E92C55-35AD-4408-86D3-5FFD83B8E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6">
            <a:extLst>
              <a:ext uri="{FF2B5EF4-FFF2-40B4-BE49-F238E27FC236}">
                <a16:creationId xmlns:a16="http://schemas.microsoft.com/office/drawing/2014/main" id="{7537279A-1619-41E3-B7B3-84FE3A50D3A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EBF09E4-5BF8-46A1-AD37-A52AE6ABB845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315" name="Text Box 1">
            <a:extLst>
              <a:ext uri="{FF2B5EF4-FFF2-40B4-BE49-F238E27FC236}">
                <a16:creationId xmlns:a16="http://schemas.microsoft.com/office/drawing/2014/main" id="{6E6BEE01-F33C-4FD0-8466-E6E6CF658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B4DEBE6-78C5-4977-BE11-238A02468C3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0CFAC41D-EC2E-4249-957A-BD48E5D742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C6E92C55-35AD-4408-86D3-5FFD83B8E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4387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6">
            <a:extLst>
              <a:ext uri="{FF2B5EF4-FFF2-40B4-BE49-F238E27FC236}">
                <a16:creationId xmlns:a16="http://schemas.microsoft.com/office/drawing/2014/main" id="{7537279A-1619-41E3-B7B3-84FE3A50D3A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EBF09E4-5BF8-46A1-AD37-A52AE6ABB845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315" name="Text Box 1">
            <a:extLst>
              <a:ext uri="{FF2B5EF4-FFF2-40B4-BE49-F238E27FC236}">
                <a16:creationId xmlns:a16="http://schemas.microsoft.com/office/drawing/2014/main" id="{6E6BEE01-F33C-4FD0-8466-E6E6CF658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B4DEBE6-78C5-4977-BE11-238A02468C3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0CFAC41D-EC2E-4249-957A-BD48E5D742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C6E92C55-35AD-4408-86D3-5FFD83B8E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4381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6">
            <a:extLst>
              <a:ext uri="{FF2B5EF4-FFF2-40B4-BE49-F238E27FC236}">
                <a16:creationId xmlns:a16="http://schemas.microsoft.com/office/drawing/2014/main" id="{7537279A-1619-41E3-B7B3-84FE3A50D3A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EBF09E4-5BF8-46A1-AD37-A52AE6ABB845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315" name="Text Box 1">
            <a:extLst>
              <a:ext uri="{FF2B5EF4-FFF2-40B4-BE49-F238E27FC236}">
                <a16:creationId xmlns:a16="http://schemas.microsoft.com/office/drawing/2014/main" id="{6E6BEE01-F33C-4FD0-8466-E6E6CF658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B4DEBE6-78C5-4977-BE11-238A02468C3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0CFAC41D-EC2E-4249-957A-BD48E5D742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C6E92C55-35AD-4408-86D3-5FFD83B8E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9532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6">
            <a:extLst>
              <a:ext uri="{FF2B5EF4-FFF2-40B4-BE49-F238E27FC236}">
                <a16:creationId xmlns:a16="http://schemas.microsoft.com/office/drawing/2014/main" id="{7537279A-1619-41E3-B7B3-84FE3A50D3A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EBF09E4-5BF8-46A1-AD37-A52AE6ABB845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315" name="Text Box 1">
            <a:extLst>
              <a:ext uri="{FF2B5EF4-FFF2-40B4-BE49-F238E27FC236}">
                <a16:creationId xmlns:a16="http://schemas.microsoft.com/office/drawing/2014/main" id="{6E6BEE01-F33C-4FD0-8466-E6E6CF658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B4DEBE6-78C5-4977-BE11-238A02468C3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0CFAC41D-EC2E-4249-957A-BD48E5D742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C6E92C55-35AD-4408-86D3-5FFD83B8E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1043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6">
            <a:extLst>
              <a:ext uri="{FF2B5EF4-FFF2-40B4-BE49-F238E27FC236}">
                <a16:creationId xmlns:a16="http://schemas.microsoft.com/office/drawing/2014/main" id="{7537279A-1619-41E3-B7B3-84FE3A50D3A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EBF09E4-5BF8-46A1-AD37-A52AE6ABB845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315" name="Text Box 1">
            <a:extLst>
              <a:ext uri="{FF2B5EF4-FFF2-40B4-BE49-F238E27FC236}">
                <a16:creationId xmlns:a16="http://schemas.microsoft.com/office/drawing/2014/main" id="{6E6BEE01-F33C-4FD0-8466-E6E6CF658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B4DEBE6-78C5-4977-BE11-238A02468C3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0CFAC41D-EC2E-4249-957A-BD48E5D742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C6E92C55-35AD-4408-86D3-5FFD83B8E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5614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6">
            <a:extLst>
              <a:ext uri="{FF2B5EF4-FFF2-40B4-BE49-F238E27FC236}">
                <a16:creationId xmlns:a16="http://schemas.microsoft.com/office/drawing/2014/main" id="{7537279A-1619-41E3-B7B3-84FE3A50D3A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EBF09E4-5BF8-46A1-AD37-A52AE6ABB845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315" name="Text Box 1">
            <a:extLst>
              <a:ext uri="{FF2B5EF4-FFF2-40B4-BE49-F238E27FC236}">
                <a16:creationId xmlns:a16="http://schemas.microsoft.com/office/drawing/2014/main" id="{6E6BEE01-F33C-4FD0-8466-E6E6CF658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B4DEBE6-78C5-4977-BE11-238A02468C3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0CFAC41D-EC2E-4249-957A-BD48E5D742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C6E92C55-35AD-4408-86D3-5FFD83B8E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1996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25FF-D271-4E53-B6F7-B4D4579C387D}" type="datetime1">
              <a:rPr lang="fr-FR" smtClean="0"/>
              <a:t>27/03/2020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16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CCBE-9879-431C-A466-F755C2DCFE5C}" type="datetime1">
              <a:rPr lang="fr-FR" smtClean="0"/>
              <a:t>27/03/2020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86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2BBF-9801-48F3-9C22-98BCF8BA2B1E}" type="datetime1">
              <a:rPr lang="fr-FR" smtClean="0"/>
              <a:t>27/03/2020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216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D7B5-95AD-4F56-8C85-8E7D742564FF}" type="datetime1">
              <a:rPr lang="fr-FR" smtClean="0"/>
              <a:t>27/03/2020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432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B49F-B501-4E8F-80E3-E29365F9901D}" type="datetime1">
              <a:rPr lang="fr-FR" smtClean="0"/>
              <a:t>27/03/2020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912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FD7-390E-4191-B877-C8E4831E133B}" type="datetime1">
              <a:rPr lang="fr-FR" smtClean="0"/>
              <a:t>27/03/2020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669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4322-4496-4156-BEE3-02AB30888F4E}" type="datetime1">
              <a:rPr lang="fr-FR" smtClean="0"/>
              <a:t>27/03/2020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264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09DB-F2CA-478A-B553-6DF45AFC29B6}" type="datetime1">
              <a:rPr lang="fr-FR" smtClean="0"/>
              <a:t>27/03/2020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791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7F2-4294-4EF7-A49C-E4D69F719749}" type="datetime1">
              <a:rPr lang="fr-FR" smtClean="0"/>
              <a:t>27/03/2020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08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A51-9896-4462-9180-57F2AAE61AA8}" type="datetime1">
              <a:rPr lang="fr-FR" smtClean="0"/>
              <a:t>27/03/2020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3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CB35-AFEF-44FE-9248-DFEFCAFBC02A}" type="datetime1">
              <a:rPr lang="fr-FR" smtClean="0"/>
              <a:t>27/03/2020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14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159-7C23-4DF1-B2B1-2093247B8531}" type="datetime1">
              <a:rPr lang="fr-FR" smtClean="0"/>
              <a:t>27/03/2020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38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3380-C13E-4FDA-9A67-0B38C34F5BF6}" type="datetime1">
              <a:rPr lang="fr-FR" smtClean="0"/>
              <a:t>27/03/2020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19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E7FD-07C9-4824-B791-27482DBAE1B9}" type="datetime1">
              <a:rPr lang="fr-FR" smtClean="0"/>
              <a:t>27/03/2020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36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8577-4E49-403A-92E6-1D8995838B55}" type="datetime1">
              <a:rPr lang="fr-FR" smtClean="0"/>
              <a:t>27/03/2020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38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1E0B-96FF-4C71-B196-5DE41711CA0E}" type="datetime1">
              <a:rPr lang="fr-FR" smtClean="0"/>
              <a:t>27/03/2020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84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487F-3779-4B7D-9985-93037B15F873}" type="datetime1">
              <a:rPr lang="fr-FR" smtClean="0"/>
              <a:t>27/03/2020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39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F3E2E95-9B60-425A-A0F4-B830E817108F}" type="datetime1">
              <a:rPr lang="fr-FR" smtClean="0"/>
              <a:t>27/03/2020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932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44600" y="828478"/>
            <a:ext cx="10325845" cy="3329581"/>
          </a:xfrm>
        </p:spPr>
        <p:txBody>
          <a:bodyPr>
            <a:noAutofit/>
          </a:bodyPr>
          <a:lstStyle/>
          <a:p>
            <a:pPr algn="ctr"/>
            <a:r>
              <a:rPr lang="cs-CZ" altLang="cs-CZ" sz="5400" b="1" dirty="0">
                <a:cs typeface="Calibri" panose="020F0502020204030204" pitchFamily="34" charset="0"/>
              </a:rPr>
              <a:t>Stylistika (1)</a:t>
            </a:r>
            <a:endParaRPr lang="fr-FR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55700" y="4267200"/>
            <a:ext cx="8761412" cy="2260600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sz="4800" cap="none" dirty="0"/>
          </a:p>
          <a:p>
            <a:endParaRPr lang="fr-FR" sz="4800" cap="none" dirty="0"/>
          </a:p>
        </p:txBody>
      </p:sp>
    </p:spTree>
    <p:extLst>
      <p:ext uri="{BB962C8B-B14F-4D97-AF65-F5344CB8AC3E}">
        <p14:creationId xmlns:p14="http://schemas.microsoft.com/office/powerpoint/2010/main" val="3707682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id="{3E7E2977-D400-41EC-8430-A20216B55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A19D8A1-65EF-4907-8FFA-DA708ED336BA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674" y="1125539"/>
            <a:ext cx="1106507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Slohotvorní (stylotvorní) činitelé</a:t>
            </a:r>
            <a:endParaRPr lang="cs-CZ" altLang="cs-CZ" dirty="0">
              <a:solidFill>
                <a:schemeClr val="tx1">
                  <a:lumMod val="95000"/>
                </a:schemeClr>
              </a:solidFill>
            </a:endParaRPr>
          </a:p>
          <a:p>
            <a:pPr marL="0" algn="just">
              <a:lnSpc>
                <a:spcPct val="90000"/>
              </a:lnSpc>
              <a:buClrTx/>
              <a:defRPr/>
            </a:pPr>
            <a:endParaRPr lang="cs-CZ" altLang="cs-CZ" sz="2800" b="1" dirty="0">
              <a:solidFill>
                <a:schemeClr val="tx1"/>
              </a:solidFill>
              <a:latin typeface="+mn-lt"/>
            </a:endParaRPr>
          </a:p>
          <a:p>
            <a:pPr marL="0" algn="just">
              <a:lnSpc>
                <a:spcPct val="90000"/>
              </a:lnSpc>
              <a:buClrTx/>
              <a:defRPr/>
            </a:pPr>
            <a:r>
              <a:rPr lang="cs-CZ" altLang="cs-CZ" sz="2800" b="1" dirty="0">
                <a:solidFill>
                  <a:schemeClr val="tx1"/>
                </a:solidFill>
                <a:latin typeface="+mn-lt"/>
              </a:rPr>
              <a:t>Podmínky jazykového projevu (objektivní a subjektivní)</a:t>
            </a:r>
            <a:endParaRPr lang="cs-CZ" altLang="cs-CZ" sz="2800" dirty="0">
              <a:solidFill>
                <a:schemeClr val="tx1"/>
              </a:solidFill>
              <a:latin typeface="+mn-lt"/>
            </a:endParaRPr>
          </a:p>
          <a:p>
            <a:pPr marL="0" algn="just">
              <a:lnSpc>
                <a:spcPct val="90000"/>
              </a:lnSpc>
              <a:buClrTx/>
              <a:defRPr/>
            </a:pPr>
            <a:endParaRPr lang="cs-CZ" altLang="cs-CZ" sz="2800" dirty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pPr marL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1. Objektivní slohotvorní činitelé: </a:t>
            </a:r>
          </a:p>
          <a:p>
            <a:pPr marL="187325" indent="-514350" algn="just">
              <a:lnSpc>
                <a:spcPct val="90000"/>
              </a:lnSpc>
              <a:buClrTx/>
              <a:buAutoNum type="arabicParenR"/>
              <a:defRPr/>
            </a:pP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Základní funkce komunikátu (dorozumívací, sdělná, odborně-sdělná, vzdělávací, získávací, esteticky-sdělná vs. pouze </a:t>
            </a:r>
            <a:r>
              <a:rPr lang="cs-CZ" altLang="cs-CZ" sz="2600" dirty="0" err="1">
                <a:solidFill>
                  <a:schemeClr val="tx1"/>
                </a:solidFill>
                <a:latin typeface="+mn-lt"/>
              </a:rPr>
              <a:t>dorozumí-vací</a:t>
            </a: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187325" indent="-514350" algn="just">
              <a:lnSpc>
                <a:spcPct val="90000"/>
              </a:lnSpc>
              <a:buClrTx/>
              <a:buAutoNum type="arabicParenR"/>
              <a:defRPr/>
            </a:pP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Ráz komunikátu (soukromost vs. veřejnost, ráz oficiální, </a:t>
            </a:r>
            <a:r>
              <a:rPr lang="cs-CZ" altLang="cs-CZ" sz="2600" dirty="0" err="1">
                <a:solidFill>
                  <a:schemeClr val="tx1"/>
                </a:solidFill>
                <a:latin typeface="+mn-lt"/>
              </a:rPr>
              <a:t>poloofi-ciální</a:t>
            </a: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, neoficiální) </a:t>
            </a:r>
          </a:p>
          <a:p>
            <a:pPr marL="187325" indent="-514350" algn="just">
              <a:lnSpc>
                <a:spcPct val="90000"/>
              </a:lnSpc>
              <a:buClrTx/>
              <a:buAutoNum type="arabicParenR"/>
              <a:defRPr/>
            </a:pP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Situace a prostředí (prostředí známé, neznámé, hlučné, vzdá-lenost mezi účastníky…)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87869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id="{3E7E2977-D400-41EC-8430-A20216B55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A19D8A1-65EF-4907-8FFA-DA708ED336BA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674" y="1125539"/>
            <a:ext cx="1106507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Slohotvorní (stylotvorní) činitelé</a:t>
            </a:r>
            <a:endParaRPr lang="cs-CZ" altLang="cs-CZ" dirty="0">
              <a:solidFill>
                <a:schemeClr val="tx1">
                  <a:lumMod val="95000"/>
                </a:schemeClr>
              </a:solidFill>
            </a:endParaRPr>
          </a:p>
          <a:p>
            <a:pPr marL="0" algn="just">
              <a:lnSpc>
                <a:spcPct val="90000"/>
              </a:lnSpc>
              <a:buClrTx/>
              <a:defRPr/>
            </a:pPr>
            <a:endParaRPr lang="cs-CZ" altLang="cs-CZ" sz="2800" dirty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pPr marL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1. Objektivní slohotvorní činitelé (pokračování): </a:t>
            </a:r>
          </a:p>
          <a:p>
            <a:pPr marL="187325" indent="-514350" algn="just">
              <a:lnSpc>
                <a:spcPct val="90000"/>
              </a:lnSpc>
              <a:buClrTx/>
              <a:buFont typeface="+mj-lt"/>
              <a:buAutoNum type="arabicParenR" startAt="4"/>
              <a:defRPr/>
            </a:pP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Charakter adresáta (známý vs. neznámý, ohled na vzdělání, věk, pohlaví atd.)</a:t>
            </a:r>
          </a:p>
          <a:p>
            <a:pPr marL="187325" indent="-514350" algn="just">
              <a:lnSpc>
                <a:spcPct val="90000"/>
              </a:lnSpc>
              <a:buClrTx/>
              <a:buFont typeface="+mj-lt"/>
              <a:buAutoNum type="arabicParenR" startAt="4"/>
              <a:defRPr/>
            </a:pP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Užitá forma komunikátu (monolog vs. dialog, mluvený vs. psaný) </a:t>
            </a:r>
          </a:p>
          <a:p>
            <a:pPr marL="187325" indent="-514350" algn="just">
              <a:lnSpc>
                <a:spcPct val="90000"/>
              </a:lnSpc>
              <a:buClrTx/>
              <a:buFont typeface="+mj-lt"/>
              <a:buAutoNum type="arabicParenR" startAt="4"/>
              <a:defRPr/>
            </a:pP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Míra připravenosti (předem připravené komunikáty vs. spontánní, nepřipravené)</a:t>
            </a:r>
          </a:p>
          <a:p>
            <a:pPr marL="187325" indent="-514350" algn="just">
              <a:lnSpc>
                <a:spcPct val="90000"/>
              </a:lnSpc>
              <a:buClrTx/>
              <a:buFont typeface="+mj-lt"/>
              <a:buAutoNum type="arabicParenR" startAt="4"/>
              <a:defRPr/>
            </a:pP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Téma (ovlivňuje výrazivo a stylovou sféru komunikátu)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317777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id="{3E7E2977-D400-41EC-8430-A20216B55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A19D8A1-65EF-4907-8FFA-DA708ED336BA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674" y="1125539"/>
            <a:ext cx="1106507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Slohotvorní (stylotvorní) činitelé</a:t>
            </a:r>
            <a:endParaRPr lang="cs-CZ" altLang="cs-CZ" dirty="0">
              <a:solidFill>
                <a:schemeClr val="tx1">
                  <a:lumMod val="95000"/>
                </a:schemeClr>
              </a:solidFill>
            </a:endParaRPr>
          </a:p>
          <a:p>
            <a:pPr marL="0" algn="just">
              <a:lnSpc>
                <a:spcPct val="90000"/>
              </a:lnSpc>
              <a:buClrTx/>
              <a:defRPr/>
            </a:pPr>
            <a:endParaRPr lang="cs-CZ" altLang="cs-CZ" sz="2800" dirty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pPr marL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2. Subjektivní slohotvorní činitelé (osobnost autora): </a:t>
            </a:r>
            <a:r>
              <a:rPr lang="cs-CZ" altLang="cs-CZ" sz="2800" dirty="0">
                <a:solidFill>
                  <a:schemeClr val="tx1"/>
                </a:solidFill>
                <a:latin typeface="+mn-lt"/>
              </a:rPr>
              <a:t>intelekt, logické myšlení, rozhled, povolání, povaha, fyzický a psychický stav, osobní záliby a zvyklosti, smysl pro jazyk…</a:t>
            </a: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2800" dirty="0">
              <a:solidFill>
                <a:schemeClr val="tx1"/>
              </a:solidFill>
              <a:latin typeface="+mn-lt"/>
            </a:endParaRPr>
          </a:p>
          <a:p>
            <a:pPr marL="0" algn="just" eaLnBrk="1" hangingPunct="1">
              <a:lnSpc>
                <a:spcPct val="90000"/>
              </a:lnSpc>
              <a:buClrTx/>
              <a:buFontTx/>
              <a:buNone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Subjektivní činitelé jsou nejpatrnější v uměleckých textech, v </a:t>
            </a:r>
            <a:r>
              <a:rPr lang="cs-CZ" altLang="cs-CZ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publicistic-kém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 stylu pak v analytických žánrech (komentář, glosa atd.).</a:t>
            </a:r>
          </a:p>
        </p:txBody>
      </p:sp>
    </p:spTree>
    <p:extLst>
      <p:ext uri="{BB962C8B-B14F-4D97-AF65-F5344CB8AC3E}">
        <p14:creationId xmlns:p14="http://schemas.microsoft.com/office/powerpoint/2010/main" val="19579124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925512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Členění textu</a:t>
            </a: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28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514350" indent="-514350" algn="just">
              <a:lnSpc>
                <a:spcPct val="90000"/>
              </a:lnSpc>
              <a:spcAft>
                <a:spcPts val="600"/>
              </a:spcAft>
              <a:buClrTx/>
              <a:buAutoNum type="arabicParenR"/>
              <a:defRPr/>
            </a:pPr>
            <a:r>
              <a:rPr lang="cs-CZ" altLang="cs-CZ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Horizontální (lineární): </a:t>
            </a:r>
            <a:r>
              <a:rPr lang="cs-CZ" altLang="cs-CZ" sz="2800" dirty="0">
                <a:solidFill>
                  <a:schemeClr val="tx1"/>
                </a:solidFill>
                <a:latin typeface="+mn-lt"/>
              </a:rPr>
              <a:t>začátek, střední část, závěr; dělení na odstavce (u delšího textu i na kapitoly) </a:t>
            </a:r>
          </a:p>
          <a:p>
            <a:pPr marL="514350" indent="-514350" algn="just">
              <a:lnSpc>
                <a:spcPct val="90000"/>
              </a:lnSpc>
              <a:spcAft>
                <a:spcPts val="600"/>
              </a:spcAft>
              <a:buClrTx/>
              <a:buAutoNum type="arabicParenR"/>
              <a:defRPr/>
            </a:pPr>
            <a:r>
              <a:rPr lang="cs-CZ" altLang="cs-CZ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Vertikální:</a:t>
            </a:r>
            <a:r>
              <a:rPr lang="cs-CZ" altLang="cs-CZ" sz="2800" dirty="0">
                <a:solidFill>
                  <a:schemeClr val="tx1"/>
                </a:solidFill>
                <a:latin typeface="+mn-lt"/>
              </a:rPr>
              <a:t> hierarchie informací a jejich provázanost v textu; řeč autora a postav </a:t>
            </a:r>
          </a:p>
          <a:p>
            <a:pPr marL="514350" indent="-514350" algn="just">
              <a:lnSpc>
                <a:spcPct val="90000"/>
              </a:lnSpc>
              <a:spcAft>
                <a:spcPts val="600"/>
              </a:spcAft>
              <a:buClrTx/>
              <a:buAutoNum type="arabicParenR"/>
              <a:defRPr/>
            </a:pPr>
            <a:endParaRPr lang="cs-CZ" altLang="cs-CZ" sz="2800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Koheze textu:</a:t>
            </a:r>
            <a:r>
              <a:rPr lang="cs-CZ" altLang="cs-CZ" sz="2800" dirty="0">
                <a:solidFill>
                  <a:schemeClr val="tx1"/>
                </a:solidFill>
                <a:latin typeface="+mn-lt"/>
              </a:rPr>
              <a:t> výrazová spojitost, návaznost jednotlivých vět a odstavců, deiktické výrazy, aktuální členění větné (viz textová lingvistika)</a:t>
            </a:r>
          </a:p>
        </p:txBody>
      </p:sp>
    </p:spTree>
    <p:extLst>
      <p:ext uri="{BB962C8B-B14F-4D97-AF65-F5344CB8AC3E}">
        <p14:creationId xmlns:p14="http://schemas.microsoft.com/office/powerpoint/2010/main" val="36989124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id="{3E7E2977-D400-41EC-8430-A20216B55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A19D8A1-65EF-4907-8FFA-DA708ED336BA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674" y="1125539"/>
            <a:ext cx="1106507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Styl a stylistika</a:t>
            </a:r>
            <a:endParaRPr lang="cs-CZ" altLang="cs-CZ" dirty="0"/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dirty="0">
              <a:solidFill>
                <a:schemeClr val="tx1">
                  <a:lumMod val="95000"/>
                </a:schemeClr>
              </a:solidFill>
            </a:endParaRPr>
          </a:p>
          <a:p>
            <a:pPr marL="0" algn="just">
              <a:lnSpc>
                <a:spcPct val="90000"/>
              </a:lnSpc>
              <a:buClrTx/>
              <a:defRPr/>
            </a:pPr>
            <a:r>
              <a:rPr lang="cs-CZ" altLang="cs-CZ" sz="28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Obecně jednotný ráz uměleckého díla, od 19. stol. i obecnější význam (styl oblékání, hudby, sportu atd.).</a:t>
            </a:r>
          </a:p>
          <a:p>
            <a:pPr marL="0" algn="just">
              <a:lnSpc>
                <a:spcPct val="90000"/>
              </a:lnSpc>
              <a:buClrTx/>
              <a:defRPr/>
            </a:pPr>
            <a:endParaRPr lang="cs-CZ" altLang="cs-CZ" sz="15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algn="just">
              <a:lnSpc>
                <a:spcPct val="90000"/>
              </a:lnSpc>
              <a:buClrTx/>
              <a:defRPr/>
            </a:pP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Jazykový styl</a:t>
            </a:r>
            <a:r>
              <a:rPr lang="es-ES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:</a:t>
            </a:r>
            <a:r>
              <a:rPr lang="es-ES" altLang="cs-CZ" sz="28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altLang="cs-CZ" sz="2800" dirty="0">
                <a:solidFill>
                  <a:schemeClr val="tx1"/>
                </a:solidFill>
                <a:latin typeface="+mn-lt"/>
              </a:rPr>
              <a:t>výběr a uspořádání jazykových prostředků; v komunikátu princip organizace jazykových jednotek utvářející jednotu (dle komunikačního záměru).</a:t>
            </a:r>
          </a:p>
          <a:p>
            <a:pPr marL="0" algn="just">
              <a:lnSpc>
                <a:spcPct val="90000"/>
              </a:lnSpc>
              <a:buClrTx/>
              <a:defRPr/>
            </a:pPr>
            <a:endParaRPr lang="cs-CZ" altLang="cs-CZ" sz="15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algn="just">
              <a:lnSpc>
                <a:spcPct val="90000"/>
              </a:lnSpc>
              <a:buClrTx/>
              <a:defRPr/>
            </a:pP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Stylistika:</a:t>
            </a:r>
            <a:r>
              <a:rPr lang="cs-CZ" altLang="cs-CZ" sz="28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altLang="cs-CZ" sz="2800" dirty="0">
                <a:solidFill>
                  <a:schemeClr val="tx1"/>
                </a:solidFill>
                <a:latin typeface="+mn-lt"/>
              </a:rPr>
              <a:t>lingvistická disciplína (alespoň v češtině), studium stylu analýzou textů, hledání zákonitostí stylizace jazykových projevů. </a:t>
            </a:r>
          </a:p>
          <a:p>
            <a:pPr marL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algn="just">
              <a:lnSpc>
                <a:spcPct val="90000"/>
              </a:lnSpc>
              <a:buClrTx/>
              <a:defRPr/>
            </a:pPr>
            <a:r>
              <a:rPr lang="cs-CZ" altLang="cs-CZ" sz="28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Stylémy</a:t>
            </a: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 (</a:t>
            </a:r>
            <a:r>
              <a:rPr lang="es-ES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estilemas</a:t>
            </a: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): </a:t>
            </a:r>
            <a:r>
              <a:rPr lang="cs-CZ" altLang="cs-CZ" sz="28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prvky aktivující stylově text, mající stylovou hodnotu (s ohledem na celé sdělení).</a:t>
            </a:r>
          </a:p>
          <a:p>
            <a:pPr marL="0" algn="just">
              <a:lnSpc>
                <a:spcPct val="90000"/>
              </a:lnSpc>
              <a:buClrTx/>
              <a:defRPr/>
            </a:pPr>
            <a:endParaRPr lang="cs-CZ" altLang="cs-CZ" sz="2800" dirty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b="1" dirty="0"/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976023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id="{3E7E2977-D400-41EC-8430-A20216B55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A19D8A1-65EF-4907-8FFA-DA708ED336BA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674" y="1125539"/>
            <a:ext cx="1106507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Jazyk a komunikace</a:t>
            </a:r>
            <a:endParaRPr lang="es-ES" altLang="cs-CZ" sz="4000" b="1" dirty="0">
              <a:solidFill>
                <a:schemeClr val="accent2">
                  <a:lumMod val="60000"/>
                  <a:lumOff val="40000"/>
                </a:schemeClr>
              </a:solidFill>
              <a:latin typeface="Century Gothic" panose="020B050202020202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dirty="0"/>
          </a:p>
          <a:p>
            <a:pPr marL="0" algn="just">
              <a:lnSpc>
                <a:spcPct val="90000"/>
              </a:lnSpc>
              <a:buClrTx/>
              <a:defRPr/>
            </a:pP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Jazyk (</a:t>
            </a:r>
            <a:r>
              <a:rPr lang="es-ES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lengua</a:t>
            </a: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)</a:t>
            </a:r>
            <a:r>
              <a:rPr lang="es-ES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:</a:t>
            </a:r>
            <a:r>
              <a:rPr lang="es-ES" altLang="cs-CZ" sz="28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altLang="cs-CZ" sz="2800" dirty="0">
                <a:solidFill>
                  <a:schemeClr val="tx1"/>
                </a:solidFill>
                <a:latin typeface="+mn-lt"/>
              </a:rPr>
              <a:t>systém jazykových jednotek a pravidel jejich kombinování.</a:t>
            </a:r>
          </a:p>
          <a:p>
            <a:pPr marL="0" algn="just">
              <a:lnSpc>
                <a:spcPct val="90000"/>
              </a:lnSpc>
              <a:buClrTx/>
              <a:defRPr/>
            </a:pPr>
            <a:endParaRPr lang="cs-CZ" altLang="cs-CZ" sz="1500" dirty="0">
              <a:solidFill>
                <a:schemeClr val="tx1"/>
              </a:solidFill>
              <a:latin typeface="+mn-lt"/>
            </a:endParaRPr>
          </a:p>
          <a:p>
            <a:pPr marL="0" algn="just">
              <a:lnSpc>
                <a:spcPct val="90000"/>
              </a:lnSpc>
              <a:buClrTx/>
              <a:defRPr/>
            </a:pP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Promluva (</a:t>
            </a:r>
            <a:r>
              <a:rPr lang="es-ES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habla</a:t>
            </a: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):</a:t>
            </a:r>
            <a:r>
              <a:rPr lang="cs-CZ" altLang="cs-CZ" sz="28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altLang="cs-CZ" sz="2800" dirty="0">
                <a:solidFill>
                  <a:schemeClr val="tx1"/>
                </a:solidFill>
                <a:latin typeface="+mn-lt"/>
              </a:rPr>
              <a:t>konkrétní realizace jazyka (proces a produkt)</a:t>
            </a:r>
          </a:p>
          <a:p>
            <a:pPr marL="0" algn="just">
              <a:lnSpc>
                <a:spcPct val="90000"/>
              </a:lnSpc>
              <a:buClrTx/>
              <a:defRPr/>
            </a:pPr>
            <a:endParaRPr lang="cs-CZ" altLang="cs-CZ" sz="15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algn="just">
              <a:lnSpc>
                <a:spcPct val="90000"/>
              </a:lnSpc>
              <a:buClrTx/>
              <a:defRPr/>
            </a:pP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Mluva (</a:t>
            </a:r>
            <a:r>
              <a:rPr lang="es-ES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lenguaje</a:t>
            </a: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): </a:t>
            </a:r>
            <a:r>
              <a:rPr lang="cs-CZ" altLang="cs-CZ" sz="28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souhrn jazykových prostředků užívaných v určitém prostředí</a:t>
            </a:r>
          </a:p>
          <a:p>
            <a:pPr marL="0" algn="just">
              <a:lnSpc>
                <a:spcPct val="90000"/>
              </a:lnSpc>
              <a:buClrTx/>
              <a:defRPr/>
            </a:pPr>
            <a:endParaRPr lang="cs-CZ" altLang="cs-CZ" sz="1000" dirty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pPr marL="0" algn="just">
              <a:lnSpc>
                <a:spcPct val="90000"/>
              </a:lnSpc>
              <a:buClrTx/>
              <a:defRPr/>
            </a:pPr>
            <a:endParaRPr lang="cs-CZ" altLang="cs-CZ" sz="2800" dirty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b="1" dirty="0"/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id="{3E7E2977-D400-41EC-8430-A20216B55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A19D8A1-65EF-4907-8FFA-DA708ED336BA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674" y="1125539"/>
            <a:ext cx="1106507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Komunikační akt</a:t>
            </a:r>
            <a:endParaRPr lang="es-ES" altLang="cs-CZ" sz="4000" b="1" dirty="0">
              <a:solidFill>
                <a:schemeClr val="accent2">
                  <a:lumMod val="60000"/>
                  <a:lumOff val="40000"/>
                </a:schemeClr>
              </a:solidFill>
              <a:latin typeface="Century Gothic" panose="020B050202020202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sz="1000" dirty="0"/>
          </a:p>
          <a:p>
            <a:pPr marL="0">
              <a:lnSpc>
                <a:spcPct val="90000"/>
              </a:lnSpc>
              <a:spcBef>
                <a:spcPts val="0"/>
              </a:spcBef>
              <a:buClrTx/>
              <a:defRPr/>
            </a:pP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>
              <a:lnSpc>
                <a:spcPct val="90000"/>
              </a:lnSpc>
              <a:spcBef>
                <a:spcPts val="0"/>
              </a:spcBef>
              <a:buClrTx/>
              <a:defRPr/>
            </a:pP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>
              <a:lnSpc>
                <a:spcPct val="90000"/>
              </a:lnSpc>
              <a:spcBef>
                <a:spcPts val="0"/>
              </a:spcBef>
              <a:buClrTx/>
              <a:defRPr/>
            </a:pP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>
              <a:lnSpc>
                <a:spcPct val="90000"/>
              </a:lnSpc>
              <a:spcBef>
                <a:spcPts val="0"/>
              </a:spcBef>
              <a:buClrTx/>
              <a:defRPr/>
            </a:pP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>
              <a:lnSpc>
                <a:spcPct val="90000"/>
              </a:lnSpc>
              <a:spcBef>
                <a:spcPts val="0"/>
              </a:spcBef>
              <a:buClrTx/>
              <a:defRPr/>
            </a:pP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>
              <a:lnSpc>
                <a:spcPct val="90000"/>
              </a:lnSpc>
              <a:spcBef>
                <a:spcPts val="0"/>
              </a:spcBef>
              <a:buClrTx/>
              <a:defRPr/>
            </a:pP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>
              <a:lnSpc>
                <a:spcPct val="90000"/>
              </a:lnSpc>
              <a:spcBef>
                <a:spcPts val="0"/>
              </a:spcBef>
              <a:buClrTx/>
              <a:defRPr/>
            </a:pP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>
              <a:lnSpc>
                <a:spcPct val="90000"/>
              </a:lnSpc>
              <a:spcBef>
                <a:spcPts val="0"/>
              </a:spcBef>
              <a:buClrTx/>
              <a:defRPr/>
            </a:pP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>
              <a:lnSpc>
                <a:spcPct val="90000"/>
              </a:lnSpc>
              <a:spcBef>
                <a:spcPts val="0"/>
              </a:spcBef>
              <a:buClrTx/>
              <a:defRPr/>
            </a:pP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>
              <a:lnSpc>
                <a:spcPct val="90000"/>
              </a:lnSpc>
              <a:spcBef>
                <a:spcPts val="0"/>
              </a:spcBef>
              <a:buClrTx/>
              <a:defRPr/>
            </a:pPr>
            <a:r>
              <a:rPr lang="cs-CZ" alt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Komunikační situace: </a:t>
            </a:r>
            <a:r>
              <a:rPr lang="cs-CZ" altLang="cs-CZ" sz="26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vztah mezi všemi účastníky a složkami 										 komunikačního aktu </a:t>
            </a:r>
          </a:p>
          <a:p>
            <a:pPr marL="0" algn="just">
              <a:lnSpc>
                <a:spcPct val="90000"/>
              </a:lnSpc>
              <a:buClrTx/>
              <a:defRPr/>
            </a:pPr>
            <a:r>
              <a:rPr lang="cs-CZ" alt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Komunikační záměr, strategie, efekt</a:t>
            </a:r>
          </a:p>
          <a:p>
            <a:pPr marL="0" algn="just">
              <a:lnSpc>
                <a:spcPct val="90000"/>
              </a:lnSpc>
              <a:buClrTx/>
              <a:defRPr/>
            </a:pPr>
            <a:r>
              <a:rPr lang="cs-CZ" alt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Jazykový projev = komunikát, text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dirty="0"/>
          </a:p>
          <a:p>
            <a:pPr marL="0" algn="just">
              <a:lnSpc>
                <a:spcPct val="90000"/>
              </a:lnSpc>
              <a:buClrTx/>
              <a:defRPr/>
            </a:pPr>
            <a:endParaRPr lang="cs-CZ" altLang="cs-CZ" sz="2800" dirty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b="1" dirty="0"/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b="1" dirty="0"/>
          </a:p>
        </p:txBody>
      </p:sp>
      <p:pic>
        <p:nvPicPr>
          <p:cNvPr id="1026" name="Picture 2" descr="Komunikace ve vybrané organizaci">
            <a:extLst>
              <a:ext uri="{FF2B5EF4-FFF2-40B4-BE49-F238E27FC236}">
                <a16:creationId xmlns:a16="http://schemas.microsoft.com/office/drawing/2014/main" id="{2D91D5B4-1B73-4BB6-98C7-D64AFD75F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274" y="2086756"/>
            <a:ext cx="6451226" cy="268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13885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id="{3E7E2977-D400-41EC-8430-A20216B55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A19D8A1-65EF-4907-8FFA-DA708ED336BA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674" y="1125539"/>
            <a:ext cx="1106507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Jazykové a stylové normy</a:t>
            </a:r>
            <a:endParaRPr lang="cs-CZ" altLang="cs-CZ" dirty="0"/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dirty="0">
              <a:solidFill>
                <a:schemeClr val="tx1">
                  <a:lumMod val="95000"/>
                </a:schemeClr>
              </a:solidFill>
            </a:endParaRPr>
          </a:p>
          <a:p>
            <a:pPr marL="0" algn="just">
              <a:lnSpc>
                <a:spcPct val="90000"/>
              </a:lnSpc>
              <a:buClrTx/>
              <a:defRPr/>
            </a:pP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Strukturní (jazykové) normy:</a:t>
            </a:r>
            <a:r>
              <a:rPr lang="cs-CZ" altLang="cs-CZ" sz="28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</a:t>
            </a:r>
            <a:r>
              <a:rPr lang="cs-CZ" altLang="cs-CZ" sz="28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pravopisná, výslovnostní, </a:t>
            </a:r>
            <a:r>
              <a:rPr lang="cs-CZ" altLang="cs-CZ" sz="2800" dirty="0" err="1">
                <a:solidFill>
                  <a:schemeClr val="tx1">
                    <a:lumMod val="95000"/>
                  </a:schemeClr>
                </a:solidFill>
                <a:latin typeface="+mn-lt"/>
              </a:rPr>
              <a:t>grama-tická</a:t>
            </a:r>
            <a:r>
              <a:rPr lang="cs-CZ" altLang="cs-CZ" sz="28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, slovotvorná, syntaktická</a:t>
            </a:r>
          </a:p>
          <a:p>
            <a:pPr marL="0" algn="just">
              <a:lnSpc>
                <a:spcPct val="90000"/>
              </a:lnSpc>
              <a:buClrTx/>
              <a:defRPr/>
            </a:pPr>
            <a:endParaRPr lang="cs-CZ" altLang="cs-CZ" sz="2800" b="1" dirty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pPr marL="0" algn="just">
              <a:lnSpc>
                <a:spcPct val="90000"/>
              </a:lnSpc>
              <a:buClrTx/>
              <a:defRPr/>
            </a:pP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Stylové normy: </a:t>
            </a:r>
            <a:r>
              <a:rPr lang="cs-CZ" altLang="cs-CZ" sz="2800" dirty="0">
                <a:solidFill>
                  <a:schemeClr val="tx1"/>
                </a:solidFill>
                <a:latin typeface="+mn-lt"/>
              </a:rPr>
              <a:t>podle povahy a komunikačního cíle promluvy (volba žánru a funkčního jazyka). Prosazovány školním </a:t>
            </a:r>
            <a:r>
              <a:rPr lang="cs-CZ" altLang="cs-CZ" sz="2800" dirty="0" err="1">
                <a:solidFill>
                  <a:schemeClr val="tx1"/>
                </a:solidFill>
                <a:latin typeface="+mn-lt"/>
              </a:rPr>
              <a:t>vzdě-láním</a:t>
            </a:r>
            <a:r>
              <a:rPr lang="cs-CZ" altLang="cs-CZ" sz="2800" dirty="0">
                <a:solidFill>
                  <a:schemeClr val="tx1"/>
                </a:solidFill>
                <a:latin typeface="+mn-lt"/>
              </a:rPr>
              <a:t> (většinou pouze psaná forma), společenským tlakem a vývojem + módou.</a:t>
            </a:r>
          </a:p>
          <a:p>
            <a:pPr marL="0" algn="just">
              <a:lnSpc>
                <a:spcPct val="90000"/>
              </a:lnSpc>
              <a:buClrTx/>
              <a:defRPr/>
            </a:pP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Komunikační normy: </a:t>
            </a:r>
            <a:r>
              <a:rPr lang="cs-CZ" altLang="cs-CZ" sz="2800" dirty="0">
                <a:solidFill>
                  <a:schemeClr val="tx1"/>
                </a:solidFill>
                <a:latin typeface="+mn-lt"/>
              </a:rPr>
              <a:t>součást sociálních norem (jazyková kom-</a:t>
            </a:r>
            <a:r>
              <a:rPr lang="cs-CZ" altLang="cs-CZ" sz="2800" dirty="0" err="1">
                <a:solidFill>
                  <a:schemeClr val="tx1"/>
                </a:solidFill>
                <a:latin typeface="+mn-lt"/>
              </a:rPr>
              <a:t>petence</a:t>
            </a:r>
            <a:r>
              <a:rPr lang="cs-CZ" altLang="cs-CZ" sz="2800" dirty="0">
                <a:solidFill>
                  <a:schemeClr val="tx1"/>
                </a:solidFill>
                <a:latin typeface="+mn-lt"/>
              </a:rPr>
              <a:t> vs. pouhá znalost jazyka).</a:t>
            </a:r>
          </a:p>
          <a:p>
            <a:pPr marL="0" algn="just">
              <a:lnSpc>
                <a:spcPct val="90000"/>
              </a:lnSpc>
              <a:buClrTx/>
              <a:defRPr/>
            </a:pPr>
            <a:endParaRPr lang="cs-CZ" altLang="cs-CZ" sz="2800" dirty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b="1" dirty="0"/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38364387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id="{3E7E2977-D400-41EC-8430-A20216B55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A19D8A1-65EF-4907-8FFA-DA708ED336BA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674" y="1125539"/>
            <a:ext cx="1106507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Stratifikace národního jazyka</a:t>
            </a:r>
            <a:endParaRPr lang="cs-CZ" altLang="cs-CZ" dirty="0"/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sz="1000" dirty="0">
              <a:solidFill>
                <a:schemeClr val="tx1">
                  <a:lumMod val="95000"/>
                </a:schemeClr>
              </a:solidFill>
            </a:endParaRPr>
          </a:p>
          <a:p>
            <a:pPr marL="0" algn="just">
              <a:lnSpc>
                <a:spcPct val="90000"/>
              </a:lnSpc>
              <a:buClrTx/>
              <a:defRPr/>
            </a:pP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Spisovný jazyk (</a:t>
            </a:r>
            <a:r>
              <a:rPr lang="es-ES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lengua estándar</a:t>
            </a: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, </a:t>
            </a:r>
            <a:r>
              <a:rPr lang="es-ES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culta</a:t>
            </a: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):</a:t>
            </a:r>
            <a:r>
              <a:rPr lang="cs-CZ" altLang="cs-CZ" sz="28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</a:t>
            </a:r>
            <a:r>
              <a:rPr lang="cs-CZ" altLang="cs-CZ" sz="28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jediná kodifikovaná forma jazyka, norma (Ústav pro jazyk český AV ČR). </a:t>
            </a:r>
            <a:r>
              <a:rPr lang="cs-CZ" altLang="cs-CZ" sz="2800" dirty="0" err="1">
                <a:solidFill>
                  <a:schemeClr val="tx1">
                    <a:lumMod val="95000"/>
                  </a:schemeClr>
                </a:solidFill>
                <a:latin typeface="+mn-lt"/>
              </a:rPr>
              <a:t>Neosob-nost</a:t>
            </a:r>
            <a:r>
              <a:rPr lang="cs-CZ" altLang="cs-CZ" sz="28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, oficiálnost. Oblastní variety (např. výslovnost </a:t>
            </a:r>
            <a:r>
              <a:rPr lang="cs-CZ" altLang="cs-CZ" sz="28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sh</a:t>
            </a:r>
            <a:r>
              <a:rPr lang="cs-CZ" altLang="cs-CZ" sz="28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: </a:t>
            </a:r>
            <a:r>
              <a:rPr lang="cs-CZ" altLang="cs-CZ" sz="2800" i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schromáž</a:t>
            </a:r>
            <a:r>
              <a:rPr lang="cs-CZ" altLang="cs-CZ" sz="28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-dění</a:t>
            </a:r>
            <a:r>
              <a:rPr lang="cs-CZ" altLang="cs-CZ" sz="28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vs. </a:t>
            </a:r>
            <a:r>
              <a:rPr lang="cs-CZ" altLang="cs-CZ" sz="2800" i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zhromáždění</a:t>
            </a:r>
            <a:r>
              <a:rPr lang="cs-CZ" altLang="cs-CZ" sz="28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)</a:t>
            </a:r>
          </a:p>
          <a:p>
            <a:pPr marL="0" algn="just">
              <a:lnSpc>
                <a:spcPct val="90000"/>
              </a:lnSpc>
              <a:buClrTx/>
              <a:defRPr/>
            </a:pP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Hovorový jazyk (</a:t>
            </a:r>
            <a:r>
              <a:rPr lang="es-ES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lenguaje coloquial</a:t>
            </a: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, </a:t>
            </a:r>
            <a:r>
              <a:rPr lang="cs-CZ" altLang="cs-CZ" sz="28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popular</a:t>
            </a: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): </a:t>
            </a:r>
            <a:r>
              <a:rPr lang="cs-CZ" altLang="cs-CZ" sz="28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spisovný jazyk + tolerance nespisovných prvků (smíšený), pro běžné </a:t>
            </a:r>
            <a:r>
              <a:rPr lang="cs-CZ" altLang="cs-CZ" sz="2800" dirty="0" err="1">
                <a:solidFill>
                  <a:schemeClr val="tx1">
                    <a:lumMod val="95000"/>
                  </a:schemeClr>
                </a:solidFill>
                <a:latin typeface="+mn-lt"/>
              </a:rPr>
              <a:t>dorozumí-vání</a:t>
            </a:r>
            <a:r>
              <a:rPr lang="cs-CZ" altLang="cs-CZ" sz="28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.</a:t>
            </a:r>
          </a:p>
          <a:p>
            <a:pPr marL="0" algn="just">
              <a:lnSpc>
                <a:spcPct val="90000"/>
              </a:lnSpc>
              <a:buClrTx/>
              <a:defRPr/>
            </a:pP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Nespisovné útvary (</a:t>
            </a:r>
            <a:r>
              <a:rPr lang="es-ES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variedades diatópicas</a:t>
            </a: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 y </a:t>
            </a:r>
            <a:r>
              <a:rPr lang="es-ES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diastráticas</a:t>
            </a: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):</a:t>
            </a:r>
          </a:p>
          <a:p>
            <a:pPr marL="0" algn="just">
              <a:lnSpc>
                <a:spcPct val="90000"/>
              </a:lnSpc>
              <a:spcBef>
                <a:spcPts val="0"/>
              </a:spcBef>
              <a:buClrTx/>
              <a:defRPr/>
            </a:pPr>
            <a:r>
              <a:rPr lang="cs-CZ" altLang="cs-CZ" sz="26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dialekty, interdialekt (poslední vývojové stadium tradičních dialektů, včetně inovací a stírání </a:t>
            </a:r>
            <a:r>
              <a:rPr lang="cs-CZ" altLang="cs-CZ" sz="2600" dirty="0" err="1">
                <a:solidFill>
                  <a:schemeClr val="tx1">
                    <a:lumMod val="95000"/>
                  </a:schemeClr>
                </a:solidFill>
                <a:latin typeface="+mn-lt"/>
              </a:rPr>
              <a:t>dialektálních</a:t>
            </a:r>
            <a:r>
              <a:rPr lang="cs-CZ" altLang="cs-CZ" sz="26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rozdílů, pronikání spisovného jazyka (např. </a:t>
            </a:r>
            <a:r>
              <a:rPr lang="cs-CZ" altLang="cs-CZ" sz="2600" dirty="0" err="1">
                <a:solidFill>
                  <a:schemeClr val="tx1">
                    <a:lumMod val="95000"/>
                  </a:schemeClr>
                </a:solidFill>
                <a:latin typeface="+mn-lt"/>
              </a:rPr>
              <a:t>východomor</a:t>
            </a:r>
            <a:r>
              <a:rPr lang="cs-CZ" altLang="cs-CZ" sz="26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., </a:t>
            </a:r>
            <a:r>
              <a:rPr lang="cs-CZ" altLang="cs-CZ" sz="2600" dirty="0" err="1">
                <a:solidFill>
                  <a:schemeClr val="tx1">
                    <a:lumMod val="95000"/>
                  </a:schemeClr>
                </a:solidFill>
                <a:latin typeface="+mn-lt"/>
              </a:rPr>
              <a:t>středomor</a:t>
            </a:r>
            <a:r>
              <a:rPr lang="cs-CZ" altLang="cs-CZ" sz="26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. – i Brno; v Čechách jediný interdialekt – obecná čeština).</a:t>
            </a:r>
          </a:p>
          <a:p>
            <a:pPr marL="0" algn="just">
              <a:lnSpc>
                <a:spcPct val="90000"/>
              </a:lnSpc>
              <a:buClrTx/>
              <a:defRPr/>
            </a:pPr>
            <a:endParaRPr lang="cs-CZ" altLang="cs-CZ" sz="2800" b="1" dirty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b="1" dirty="0"/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38800142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id="{3E7E2977-D400-41EC-8430-A20216B55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A19D8A1-65EF-4907-8FFA-DA708ED336BA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674" y="1125539"/>
            <a:ext cx="1106507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Stratifikace národního jazyka</a:t>
            </a:r>
            <a:endParaRPr lang="cs-CZ" altLang="cs-CZ" dirty="0"/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dirty="0">
              <a:solidFill>
                <a:schemeClr val="tx1">
                  <a:lumMod val="95000"/>
                </a:schemeClr>
              </a:solidFill>
            </a:endParaRPr>
          </a:p>
          <a:p>
            <a:pPr marL="0" algn="just">
              <a:lnSpc>
                <a:spcPct val="90000"/>
              </a:lnSpc>
              <a:buClrTx/>
              <a:defRPr/>
            </a:pPr>
            <a:r>
              <a:rPr lang="cs-CZ" altLang="cs-CZ" sz="3000" b="1" dirty="0" err="1">
                <a:solidFill>
                  <a:schemeClr val="tx1"/>
                </a:solidFill>
                <a:latin typeface="+mn-lt"/>
              </a:rPr>
              <a:t>Poloútvary</a:t>
            </a:r>
            <a:r>
              <a:rPr lang="cs-CZ" altLang="cs-CZ" sz="3000" b="1" dirty="0">
                <a:solidFill>
                  <a:schemeClr val="tx1"/>
                </a:solidFill>
                <a:latin typeface="+mn-lt"/>
              </a:rPr>
              <a:t> národního jazyka: </a:t>
            </a:r>
          </a:p>
          <a:p>
            <a:pPr marL="187325" indent="-514350" algn="just">
              <a:lnSpc>
                <a:spcPct val="90000"/>
              </a:lnSpc>
              <a:spcBef>
                <a:spcPts val="1200"/>
              </a:spcBef>
              <a:buClrTx/>
              <a:buAutoNum type="arabicParenR"/>
              <a:defRPr/>
            </a:pP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Profesní mluva (</a:t>
            </a:r>
            <a:r>
              <a:rPr lang="es-ES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jerga profesional</a:t>
            </a: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): </a:t>
            </a:r>
            <a:r>
              <a:rPr lang="cs-CZ" altLang="cs-CZ" sz="28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speciální terminologie, bez ohledu na spisovnost (železničáři, horníci atd.). </a:t>
            </a:r>
          </a:p>
          <a:p>
            <a:pPr marL="187325" indent="-514350" algn="just">
              <a:lnSpc>
                <a:spcPct val="90000"/>
              </a:lnSpc>
              <a:spcBef>
                <a:spcPts val="1200"/>
              </a:spcBef>
              <a:buClrTx/>
              <a:buAutoNum type="arabicParenR"/>
              <a:defRPr/>
            </a:pP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Slang (</a:t>
            </a:r>
            <a:r>
              <a:rPr lang="es-ES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jerga social</a:t>
            </a: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): </a:t>
            </a:r>
            <a:r>
              <a:rPr lang="cs-CZ" altLang="cs-CZ" sz="28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společenská solidarita, např. myslivci, potápěči apod. </a:t>
            </a:r>
          </a:p>
          <a:p>
            <a:pPr marL="187325" indent="-514350" algn="just">
              <a:lnSpc>
                <a:spcPct val="90000"/>
              </a:lnSpc>
              <a:spcBef>
                <a:spcPts val="1200"/>
              </a:spcBef>
              <a:buClrTx/>
              <a:buAutoNum type="arabicParenR"/>
              <a:defRPr/>
            </a:pP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Argot (argot): </a:t>
            </a:r>
            <a:r>
              <a:rPr lang="cs-CZ" altLang="cs-CZ" sz="28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kryptická mluva izolovaných skupin; podsvětí, </a:t>
            </a:r>
            <a:r>
              <a:rPr lang="cs-CZ" altLang="cs-CZ" sz="2800" dirty="0" err="1">
                <a:solidFill>
                  <a:schemeClr val="tx1">
                    <a:lumMod val="95000"/>
                  </a:schemeClr>
                </a:solidFill>
                <a:latin typeface="+mn-lt"/>
              </a:rPr>
              <a:t>šifrovanost</a:t>
            </a:r>
            <a:r>
              <a:rPr lang="cs-CZ" altLang="cs-CZ" sz="28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.</a:t>
            </a:r>
            <a:endParaRPr lang="cs-CZ" altLang="cs-CZ" sz="2800" b="1" dirty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b="1" dirty="0"/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9261599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id="{3E7E2977-D400-41EC-8430-A20216B55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A19D8A1-65EF-4907-8FFA-DA708ED336BA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674" y="1125539"/>
            <a:ext cx="1106507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Spisovnost a nespisovnost</a:t>
            </a:r>
            <a:endParaRPr lang="cs-CZ" altLang="cs-CZ" dirty="0"/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dirty="0">
              <a:solidFill>
                <a:schemeClr val="tx1">
                  <a:lumMod val="95000"/>
                </a:schemeClr>
              </a:solidFill>
            </a:endParaRPr>
          </a:p>
          <a:p>
            <a:pPr marL="0" algn="just">
              <a:lnSpc>
                <a:spcPct val="90000"/>
              </a:lnSpc>
              <a:buClrTx/>
              <a:defRPr/>
            </a:pPr>
            <a:r>
              <a:rPr lang="cs-CZ" altLang="cs-CZ" sz="28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Spisovný (národní) jazyk tvořící normu vs. nespisovné útvary (dialekty, obecný jazyk)</a:t>
            </a:r>
          </a:p>
          <a:p>
            <a:pPr marL="0" algn="just">
              <a:lnSpc>
                <a:spcPct val="90000"/>
              </a:lnSpc>
              <a:buClrTx/>
              <a:defRPr/>
            </a:pPr>
            <a:endParaRPr lang="cs-CZ" altLang="cs-CZ" sz="2800" b="1" dirty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pPr marL="0" algn="just">
              <a:lnSpc>
                <a:spcPct val="90000"/>
              </a:lnSpc>
              <a:buClrTx/>
              <a:defRPr/>
            </a:pPr>
            <a:r>
              <a:rPr lang="cs-CZ" altLang="cs-CZ" sz="26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Tato dichotomie se původně kryla s rozdílem mezi psaným a mluve-</a:t>
            </a:r>
            <a:r>
              <a:rPr lang="cs-CZ" altLang="cs-CZ" sz="2600" dirty="0" err="1">
                <a:solidFill>
                  <a:schemeClr val="tx1">
                    <a:lumMod val="95000"/>
                  </a:schemeClr>
                </a:solidFill>
                <a:latin typeface="+mn-lt"/>
              </a:rPr>
              <a:t>ným</a:t>
            </a:r>
            <a:r>
              <a:rPr lang="cs-CZ" altLang="cs-CZ" sz="26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jazykem (psali jen vzdělanci). S demokratizací vzdělání posun: veřejné vyjadřování vs. soukromé či důvěrné.</a:t>
            </a:r>
          </a:p>
          <a:p>
            <a:pPr marL="0" algn="just">
              <a:lnSpc>
                <a:spcPct val="90000"/>
              </a:lnSpc>
              <a:buClrTx/>
              <a:defRPr/>
            </a:pPr>
            <a:endParaRPr lang="cs-CZ" altLang="cs-CZ" sz="26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algn="just">
              <a:lnSpc>
                <a:spcPct val="90000"/>
              </a:lnSpc>
              <a:buClrTx/>
              <a:defRPr/>
            </a:pP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V literatuře pokusy o věrné ztvárnění řeči postav: přechodová oblast mezi psaným a mluveným jazykem, imitace mluveného jazyka (někdy ale vztah opačný: neumělé a nespisovné psané projevy vs. spisovná televizní debata odborníků).</a:t>
            </a:r>
          </a:p>
          <a:p>
            <a:pPr marL="0" algn="just">
              <a:lnSpc>
                <a:spcPct val="90000"/>
              </a:lnSpc>
              <a:buClrTx/>
              <a:defRPr/>
            </a:pPr>
            <a:endParaRPr lang="cs-CZ" altLang="cs-CZ" sz="2800" dirty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b="1" dirty="0"/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23632831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id="{3E7E2977-D400-41EC-8430-A20216B55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A19D8A1-65EF-4907-8FFA-DA708ED336BA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674" y="1125539"/>
            <a:ext cx="1106507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Typy stylů</a:t>
            </a:r>
            <a:endParaRPr lang="cs-CZ" altLang="cs-CZ" dirty="0"/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dirty="0">
              <a:solidFill>
                <a:schemeClr val="tx1">
                  <a:lumMod val="95000"/>
                </a:schemeClr>
              </a:solidFill>
            </a:endParaRPr>
          </a:p>
          <a:p>
            <a:pPr marL="0" algn="just">
              <a:lnSpc>
                <a:spcPct val="90000"/>
              </a:lnSpc>
              <a:buClrTx/>
              <a:defRPr/>
            </a:pPr>
            <a:endParaRPr lang="cs-CZ" altLang="cs-CZ" sz="15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algn="just">
              <a:lnSpc>
                <a:spcPct val="90000"/>
              </a:lnSpc>
              <a:buClrTx/>
              <a:defRPr/>
            </a:pPr>
            <a:r>
              <a:rPr lang="cs-CZ" altLang="cs-CZ" sz="2800" b="1" dirty="0">
                <a:solidFill>
                  <a:schemeClr val="tx1"/>
                </a:solidFill>
                <a:latin typeface="+mn-lt"/>
              </a:rPr>
              <a:t>Styl singulární (pouze konkrétního textu), autorský, dobový, určité literární školy, žánrový.</a:t>
            </a:r>
          </a:p>
          <a:p>
            <a:pPr marL="0" algn="just">
              <a:lnSpc>
                <a:spcPct val="90000"/>
              </a:lnSpc>
              <a:buClrTx/>
              <a:defRPr/>
            </a:pPr>
            <a:endParaRPr lang="cs-CZ" altLang="cs-CZ" sz="2800" b="1" dirty="0">
              <a:solidFill>
                <a:schemeClr val="tx1"/>
              </a:solidFill>
              <a:latin typeface="+mn-lt"/>
            </a:endParaRPr>
          </a:p>
          <a:p>
            <a:pPr marL="0" algn="just">
              <a:lnSpc>
                <a:spcPct val="90000"/>
              </a:lnSpc>
              <a:buClrTx/>
              <a:defRPr/>
            </a:pP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Objektivní styly: </a:t>
            </a:r>
            <a:r>
              <a:rPr lang="cs-CZ" altLang="cs-CZ" sz="2800" b="1" dirty="0">
                <a:solidFill>
                  <a:schemeClr val="tx1"/>
                </a:solidFill>
                <a:latin typeface="+mn-lt"/>
              </a:rPr>
              <a:t>projevy psané vs. mluvené, veřejné vs. soukromé, připravené vs. spontánní.</a:t>
            </a:r>
            <a:endParaRPr lang="cs-CZ" altLang="cs-CZ" sz="2800" dirty="0">
              <a:solidFill>
                <a:schemeClr val="tx1"/>
              </a:solidFill>
              <a:latin typeface="+mn-lt"/>
            </a:endParaRPr>
          </a:p>
          <a:p>
            <a:pPr marL="0" algn="just">
              <a:lnSpc>
                <a:spcPct val="90000"/>
              </a:lnSpc>
              <a:buClrTx/>
              <a:defRPr/>
            </a:pPr>
            <a:r>
              <a:rPr lang="cs-CZ" altLang="cs-CZ" dirty="0">
                <a:solidFill>
                  <a:schemeClr val="tx1"/>
                </a:solidFill>
                <a:latin typeface="+mn-lt"/>
              </a:rPr>
              <a:t>U mluvené formy komunikace součástí stylu i prostředky neverbální (gesta, mimika), u psané formy prostředky grafické.</a:t>
            </a:r>
          </a:p>
          <a:p>
            <a:pPr marL="0" algn="just">
              <a:lnSpc>
                <a:spcPct val="90000"/>
              </a:lnSpc>
              <a:buClrTx/>
              <a:defRPr/>
            </a:pPr>
            <a:endParaRPr lang="cs-CZ" altLang="cs-CZ" sz="1500" b="1" dirty="0">
              <a:solidFill>
                <a:schemeClr val="tx1"/>
              </a:solidFill>
              <a:latin typeface="+mn-lt"/>
            </a:endParaRPr>
          </a:p>
          <a:p>
            <a:pPr marL="0" algn="just">
              <a:lnSpc>
                <a:spcPct val="90000"/>
              </a:lnSpc>
              <a:buClrTx/>
              <a:defRPr/>
            </a:pP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Užití výrazových prostředků </a:t>
            </a:r>
            <a:r>
              <a:rPr lang="cs-CZ" altLang="cs-CZ" sz="2800" b="1" dirty="0">
                <a:solidFill>
                  <a:schemeClr val="tx1"/>
                </a:solidFill>
                <a:latin typeface="+mn-lt"/>
              </a:rPr>
              <a:t>automatizované</a:t>
            </a: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 (obvyklé pro určitý typ textu a styl) </a:t>
            </a:r>
            <a:r>
              <a:rPr lang="cs-CZ" altLang="cs-CZ" sz="2800" b="1" dirty="0">
                <a:solidFill>
                  <a:schemeClr val="tx1"/>
                </a:solidFill>
                <a:latin typeface="+mn-lt"/>
              </a:rPr>
              <a:t>vs.</a:t>
            </a: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cs-CZ" altLang="cs-CZ" sz="2800" b="1" dirty="0">
                <a:solidFill>
                  <a:schemeClr val="tx1"/>
                </a:solidFill>
                <a:latin typeface="+mn-lt"/>
              </a:rPr>
              <a:t>aktualizované</a:t>
            </a: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 (neobvyklé)</a:t>
            </a:r>
            <a:endParaRPr lang="cs-CZ" altLang="cs-CZ" sz="2800" dirty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pPr marL="0" algn="just">
              <a:lnSpc>
                <a:spcPct val="90000"/>
              </a:lnSpc>
              <a:buClrTx/>
              <a:defRPr/>
            </a:pPr>
            <a:endParaRPr lang="cs-CZ" altLang="cs-CZ" sz="2800" dirty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b="1" dirty="0"/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21581508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250</TotalTime>
  <Words>828</Words>
  <Application>Microsoft Office PowerPoint</Application>
  <PresentationFormat>Širokoúhlá obrazovka</PresentationFormat>
  <Paragraphs>141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Tahoma</vt:lpstr>
      <vt:lpstr>Times New Roman</vt:lpstr>
      <vt:lpstr>Wingdings 3</vt:lpstr>
      <vt:lpstr>Ion</vt:lpstr>
      <vt:lpstr>Stylistika (1)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Koncept identitární neologie: generačně příznaková slova ve výzkumu</dc:title>
  <dc:creator>Alena</dc:creator>
  <cp:lastModifiedBy>Petr Stehlík</cp:lastModifiedBy>
  <cp:revision>259</cp:revision>
  <cp:lastPrinted>2020-02-23T14:46:05Z</cp:lastPrinted>
  <dcterms:created xsi:type="dcterms:W3CDTF">2019-10-17T09:02:16Z</dcterms:created>
  <dcterms:modified xsi:type="dcterms:W3CDTF">2020-03-27T08:38:00Z</dcterms:modified>
</cp:coreProperties>
</file>