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8"/>
  </p:notesMasterIdLst>
  <p:handoutMasterIdLst>
    <p:handoutMasterId r:id="rId19"/>
  </p:handoutMasterIdLst>
  <p:sldIdLst>
    <p:sldId id="256" r:id="rId2"/>
    <p:sldId id="332" r:id="rId3"/>
    <p:sldId id="344" r:id="rId4"/>
    <p:sldId id="346" r:id="rId5"/>
    <p:sldId id="347" r:id="rId6"/>
    <p:sldId id="348" r:id="rId7"/>
    <p:sldId id="338" r:id="rId8"/>
    <p:sldId id="349" r:id="rId9"/>
    <p:sldId id="350" r:id="rId10"/>
    <p:sldId id="351" r:id="rId11"/>
    <p:sldId id="352" r:id="rId12"/>
    <p:sldId id="353" r:id="rId13"/>
    <p:sldId id="354" r:id="rId14"/>
    <p:sldId id="355" r:id="rId15"/>
    <p:sldId id="356" r:id="rId16"/>
    <p:sldId id="358" r:id="rId17"/>
  </p:sldIdLst>
  <p:sldSz cx="12192000" cy="6858000"/>
  <p:notesSz cx="6858000" cy="99472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na" initials="A" lastIdx="1" clrIdx="0">
    <p:extLst>
      <p:ext uri="{19B8F6BF-5375-455C-9EA6-DF929625EA0E}">
        <p15:presenceInfo xmlns:p15="http://schemas.microsoft.com/office/powerpoint/2012/main" userId="Al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FC24"/>
    <a:srgbClr val="DB1C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934BC-94FD-4BC2-AEF0-451E18BEA9D7}" type="datetimeFigureOut">
              <a:rPr lang="fr-FR" smtClean="0"/>
              <a:t>27/03/2020</a:t>
            </a:fld>
            <a:endParaRPr lang="fr-FR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8721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8721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1089F-EBCB-406F-95FF-F62EAEAAA90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6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12E5F-B7F6-4425-AF56-C02BE0F11D23}" type="datetimeFigureOut">
              <a:rPr lang="fr-FR" smtClean="0"/>
              <a:t>27/03/2020</a:t>
            </a:fld>
            <a:endParaRPr lang="fr-FR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8186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8186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430B0-4080-4D35-B877-61192B60C7E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383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430B0-4080-4D35-B877-61192B60C7E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37411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6">
            <a:extLst>
              <a:ext uri="{FF2B5EF4-FFF2-40B4-BE49-F238E27FC236}">
                <a16:creationId xmlns:a16="http://schemas.microsoft.com/office/drawing/2014/main" id="{99357503-0BEF-4341-B0DB-E21031E77D4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0BDE06-A6F0-4915-9A7D-337A8FE2B5E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C21C7AF2-5389-441A-8859-8878C5C60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93157FA-8360-4073-B671-2A7FCE3791E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F5BC8930-E6D1-493D-B741-6B647B80BE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6F607B11-DB58-4354-A2A0-0CAE295D6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490720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6">
            <a:extLst>
              <a:ext uri="{FF2B5EF4-FFF2-40B4-BE49-F238E27FC236}">
                <a16:creationId xmlns:a16="http://schemas.microsoft.com/office/drawing/2014/main" id="{99357503-0BEF-4341-B0DB-E21031E77D4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0BDE06-A6F0-4915-9A7D-337A8FE2B5E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C21C7AF2-5389-441A-8859-8878C5C60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93157FA-8360-4073-B671-2A7FCE3791E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F5BC8930-E6D1-493D-B741-6B647B80BE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6F607B11-DB58-4354-A2A0-0CAE295D6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04104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6">
            <a:extLst>
              <a:ext uri="{FF2B5EF4-FFF2-40B4-BE49-F238E27FC236}">
                <a16:creationId xmlns:a16="http://schemas.microsoft.com/office/drawing/2014/main" id="{99357503-0BEF-4341-B0DB-E21031E77D4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0BDE06-A6F0-4915-9A7D-337A8FE2B5E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C21C7AF2-5389-441A-8859-8878C5C60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93157FA-8360-4073-B671-2A7FCE3791E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F5BC8930-E6D1-493D-B741-6B647B80BE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6F607B11-DB58-4354-A2A0-0CAE295D6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098852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6">
            <a:extLst>
              <a:ext uri="{FF2B5EF4-FFF2-40B4-BE49-F238E27FC236}">
                <a16:creationId xmlns:a16="http://schemas.microsoft.com/office/drawing/2014/main" id="{99357503-0BEF-4341-B0DB-E21031E77D4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0BDE06-A6F0-4915-9A7D-337A8FE2B5E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C21C7AF2-5389-441A-8859-8878C5C60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93157FA-8360-4073-B671-2A7FCE3791E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F5BC8930-E6D1-493D-B741-6B647B80BE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6F607B11-DB58-4354-A2A0-0CAE295D6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97822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6">
            <a:extLst>
              <a:ext uri="{FF2B5EF4-FFF2-40B4-BE49-F238E27FC236}">
                <a16:creationId xmlns:a16="http://schemas.microsoft.com/office/drawing/2014/main" id="{99357503-0BEF-4341-B0DB-E21031E77D4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0BDE06-A6F0-4915-9A7D-337A8FE2B5E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C21C7AF2-5389-441A-8859-8878C5C60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93157FA-8360-4073-B671-2A7FCE3791E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F5BC8930-E6D1-493D-B741-6B647B80BE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6F607B11-DB58-4354-A2A0-0CAE295D6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782353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6">
            <a:extLst>
              <a:ext uri="{FF2B5EF4-FFF2-40B4-BE49-F238E27FC236}">
                <a16:creationId xmlns:a16="http://schemas.microsoft.com/office/drawing/2014/main" id="{99357503-0BEF-4341-B0DB-E21031E77D4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0BDE06-A6F0-4915-9A7D-337A8FE2B5E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C21C7AF2-5389-441A-8859-8878C5C60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93157FA-8360-4073-B671-2A7FCE3791E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F5BC8930-E6D1-493D-B741-6B647B80BE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6F607B11-DB58-4354-A2A0-0CAE295D6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84595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6">
            <a:extLst>
              <a:ext uri="{FF2B5EF4-FFF2-40B4-BE49-F238E27FC236}">
                <a16:creationId xmlns:a16="http://schemas.microsoft.com/office/drawing/2014/main" id="{99357503-0BEF-4341-B0DB-E21031E77D4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0BDE06-A6F0-4915-9A7D-337A8FE2B5E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C21C7AF2-5389-441A-8859-8878C5C60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93157FA-8360-4073-B671-2A7FCE3791E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F5BC8930-E6D1-493D-B741-6B647B80BE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6F607B11-DB58-4354-A2A0-0CAE295D6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28351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6">
            <a:extLst>
              <a:ext uri="{FF2B5EF4-FFF2-40B4-BE49-F238E27FC236}">
                <a16:creationId xmlns:a16="http://schemas.microsoft.com/office/drawing/2014/main" id="{99357503-0BEF-4341-B0DB-E21031E77D4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0BDE06-A6F0-4915-9A7D-337A8FE2B5E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C21C7AF2-5389-441A-8859-8878C5C60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93157FA-8360-4073-B671-2A7FCE3791E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F5BC8930-E6D1-493D-B741-6B647B80BE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6F607B11-DB58-4354-A2A0-0CAE295D6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6">
            <a:extLst>
              <a:ext uri="{FF2B5EF4-FFF2-40B4-BE49-F238E27FC236}">
                <a16:creationId xmlns:a16="http://schemas.microsoft.com/office/drawing/2014/main" id="{99357503-0BEF-4341-B0DB-E21031E77D4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0BDE06-A6F0-4915-9A7D-337A8FE2B5E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C21C7AF2-5389-441A-8859-8878C5C60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93157FA-8360-4073-B671-2A7FCE3791E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F5BC8930-E6D1-493D-B741-6B647B80BE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6F607B11-DB58-4354-A2A0-0CAE295D6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0930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6">
            <a:extLst>
              <a:ext uri="{FF2B5EF4-FFF2-40B4-BE49-F238E27FC236}">
                <a16:creationId xmlns:a16="http://schemas.microsoft.com/office/drawing/2014/main" id="{99357503-0BEF-4341-B0DB-E21031E77D4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0BDE06-A6F0-4915-9A7D-337A8FE2B5E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C21C7AF2-5389-441A-8859-8878C5C60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93157FA-8360-4073-B671-2A7FCE3791E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F5BC8930-E6D1-493D-B741-6B647B80BE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6F607B11-DB58-4354-A2A0-0CAE295D6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634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6">
            <a:extLst>
              <a:ext uri="{FF2B5EF4-FFF2-40B4-BE49-F238E27FC236}">
                <a16:creationId xmlns:a16="http://schemas.microsoft.com/office/drawing/2014/main" id="{99357503-0BEF-4341-B0DB-E21031E77D4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0BDE06-A6F0-4915-9A7D-337A8FE2B5E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C21C7AF2-5389-441A-8859-8878C5C60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93157FA-8360-4073-B671-2A7FCE3791E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F5BC8930-E6D1-493D-B741-6B647B80BE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6F607B11-DB58-4354-A2A0-0CAE295D6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449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6">
            <a:extLst>
              <a:ext uri="{FF2B5EF4-FFF2-40B4-BE49-F238E27FC236}">
                <a16:creationId xmlns:a16="http://schemas.microsoft.com/office/drawing/2014/main" id="{99357503-0BEF-4341-B0DB-E21031E77D4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0BDE06-A6F0-4915-9A7D-337A8FE2B5E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C21C7AF2-5389-441A-8859-8878C5C60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93157FA-8360-4073-B671-2A7FCE3791E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F5BC8930-E6D1-493D-B741-6B647B80BE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6F607B11-DB58-4354-A2A0-0CAE295D6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3070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6">
            <a:extLst>
              <a:ext uri="{FF2B5EF4-FFF2-40B4-BE49-F238E27FC236}">
                <a16:creationId xmlns:a16="http://schemas.microsoft.com/office/drawing/2014/main" id="{7537279A-1619-41E3-B7B3-84FE3A50D3A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EBF09E4-5BF8-46A1-AD37-A52AE6ABB845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3315" name="Text Box 1">
            <a:extLst>
              <a:ext uri="{FF2B5EF4-FFF2-40B4-BE49-F238E27FC236}">
                <a16:creationId xmlns:a16="http://schemas.microsoft.com/office/drawing/2014/main" id="{6E6BEE01-F33C-4FD0-8466-E6E6CF658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B4DEBE6-78C5-4977-BE11-238A02468C3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0CFAC41D-EC2E-4249-957A-BD48E5D742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C6E92C55-35AD-4408-86D3-5FFD83B8E3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08301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6">
            <a:extLst>
              <a:ext uri="{FF2B5EF4-FFF2-40B4-BE49-F238E27FC236}">
                <a16:creationId xmlns:a16="http://schemas.microsoft.com/office/drawing/2014/main" id="{99357503-0BEF-4341-B0DB-E21031E77D4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0BDE06-A6F0-4915-9A7D-337A8FE2B5E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C21C7AF2-5389-441A-8859-8878C5C60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93157FA-8360-4073-B671-2A7FCE3791E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F5BC8930-E6D1-493D-B741-6B647B80BE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6F607B11-DB58-4354-A2A0-0CAE295D6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7496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6">
            <a:extLst>
              <a:ext uri="{FF2B5EF4-FFF2-40B4-BE49-F238E27FC236}">
                <a16:creationId xmlns:a16="http://schemas.microsoft.com/office/drawing/2014/main" id="{99357503-0BEF-4341-B0DB-E21031E77D4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0BDE06-A6F0-4915-9A7D-337A8FE2B5E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C21C7AF2-5389-441A-8859-8878C5C60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93157FA-8360-4073-B671-2A7FCE3791E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F5BC8930-E6D1-493D-B741-6B647B80BE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6F607B11-DB58-4354-A2A0-0CAE295D6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90814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25FF-D271-4E53-B6F7-B4D4579C387D}" type="datetime1">
              <a:rPr lang="fr-FR" smtClean="0"/>
              <a:t>27/03/2020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161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CCBE-9879-431C-A466-F755C2DCFE5C}" type="datetime1">
              <a:rPr lang="fr-FR" smtClean="0"/>
              <a:t>27/03/2020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2864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2BBF-9801-48F3-9C22-98BCF8BA2B1E}" type="datetime1">
              <a:rPr lang="fr-FR" smtClean="0"/>
              <a:t>27/03/2020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9216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D7B5-95AD-4F56-8C85-8E7D742564FF}" type="datetime1">
              <a:rPr lang="fr-FR" smtClean="0"/>
              <a:t>27/03/2020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432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B49F-B501-4E8F-80E3-E29365F9901D}" type="datetime1">
              <a:rPr lang="fr-FR" smtClean="0"/>
              <a:t>27/03/2020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912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FD7-390E-4191-B877-C8E4831E133B}" type="datetime1">
              <a:rPr lang="fr-FR" smtClean="0"/>
              <a:t>27/03/2020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669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4322-4496-4156-BEE3-02AB30888F4E}" type="datetime1">
              <a:rPr lang="fr-FR" smtClean="0"/>
              <a:t>27/03/2020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7264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809DB-F2CA-478A-B553-6DF45AFC29B6}" type="datetime1">
              <a:rPr lang="fr-FR" smtClean="0"/>
              <a:t>27/03/2020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9791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B7F2-4294-4EF7-A49C-E4D69F719749}" type="datetime1">
              <a:rPr lang="fr-FR" smtClean="0"/>
              <a:t>27/03/2020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0086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A51-9896-4462-9180-57F2AAE61AA8}" type="datetime1">
              <a:rPr lang="fr-FR" smtClean="0"/>
              <a:t>27/03/2020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31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CB35-AFEF-44FE-9248-DFEFCAFBC02A}" type="datetime1">
              <a:rPr lang="fr-FR" smtClean="0"/>
              <a:t>27/03/2020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0140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5159-7C23-4DF1-B2B1-2093247B8531}" type="datetime1">
              <a:rPr lang="fr-FR" smtClean="0"/>
              <a:t>27/03/2020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389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3380-C13E-4FDA-9A67-0B38C34F5BF6}" type="datetime1">
              <a:rPr lang="fr-FR" smtClean="0"/>
              <a:t>27/03/2020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919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4E7FD-07C9-4824-B791-27482DBAE1B9}" type="datetime1">
              <a:rPr lang="fr-FR" smtClean="0"/>
              <a:t>27/03/2020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8364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8577-4E49-403A-92E6-1D8995838B55}" type="datetime1">
              <a:rPr lang="fr-FR" smtClean="0"/>
              <a:t>27/03/2020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038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11E0B-96FF-4C71-B196-5DE41711CA0E}" type="datetime1">
              <a:rPr lang="fr-FR" smtClean="0"/>
              <a:t>27/03/2020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841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487F-3779-4B7D-9985-93037B15F873}" type="datetime1">
              <a:rPr lang="fr-FR" smtClean="0"/>
              <a:t>27/03/2020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394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F3E2E95-9B60-425A-A0F4-B830E817108F}" type="datetime1">
              <a:rPr lang="fr-FR" smtClean="0"/>
              <a:t>27/03/2020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9321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44600" y="828478"/>
            <a:ext cx="10325845" cy="3329581"/>
          </a:xfrm>
        </p:spPr>
        <p:txBody>
          <a:bodyPr>
            <a:noAutofit/>
          </a:bodyPr>
          <a:lstStyle/>
          <a:p>
            <a:pPr algn="ctr"/>
            <a:r>
              <a:rPr lang="cs-CZ" altLang="cs-CZ" sz="5400" b="1" dirty="0">
                <a:cs typeface="Calibri" panose="020F0502020204030204" pitchFamily="34" charset="0"/>
              </a:rPr>
              <a:t>Stylistika (2)</a:t>
            </a:r>
            <a:endParaRPr lang="fr-FR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55700" y="4267200"/>
            <a:ext cx="8761412" cy="2260600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  <a:p>
            <a:endParaRPr lang="cs-CZ" sz="4800" cap="none" dirty="0"/>
          </a:p>
          <a:p>
            <a:endParaRPr lang="fr-FR" sz="4800" cap="none" dirty="0"/>
          </a:p>
        </p:txBody>
      </p:sp>
    </p:spTree>
    <p:extLst>
      <p:ext uri="{BB962C8B-B14F-4D97-AF65-F5344CB8AC3E}">
        <p14:creationId xmlns:p14="http://schemas.microsoft.com/office/powerpoint/2010/main" val="3707682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8874B888-EED8-47A0-B831-F9376EFBB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CF1667C-F1DB-411E-BDE1-703FB815C039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82" y="925512"/>
            <a:ext cx="11098635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  <a:buClrTx/>
              <a:defRPr/>
            </a:pPr>
            <a:endParaRPr lang="cs-CZ" altLang="cs-CZ" sz="1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>
              <a:lnSpc>
                <a:spcPct val="90000"/>
              </a:lnSpc>
              <a:buClrTx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Výrazové prostředky v běžné komunikaci</a:t>
            </a:r>
            <a:endParaRPr lang="cs-CZ" altLang="cs-CZ" sz="26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buClrTx/>
              <a:defRPr/>
            </a:pPr>
            <a:endParaRPr lang="cs-CZ" altLang="cs-CZ" sz="28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457200" indent="-457200" algn="just">
              <a:lnSpc>
                <a:spcPct val="90000"/>
              </a:lnSpc>
              <a:spcAft>
                <a:spcPts val="600"/>
              </a:spcAft>
              <a:buClrTx/>
              <a:buAutoNum type="arabicParenR"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Hláskové: 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např. </a:t>
            </a:r>
            <a:r>
              <a:rPr lang="cs-CZ" altLang="cs-CZ" i="1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voblíkat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, míň, přeci, taky, mlíko</a:t>
            </a:r>
            <a:r>
              <a:rPr lang="cs-CZ" altLang="cs-CZ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atd.</a:t>
            </a: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 </a:t>
            </a:r>
          </a:p>
          <a:p>
            <a:pPr marL="457200" indent="-457200" algn="just">
              <a:lnSpc>
                <a:spcPct val="90000"/>
              </a:lnSpc>
              <a:spcAft>
                <a:spcPts val="600"/>
              </a:spcAft>
              <a:buClrTx/>
              <a:buAutoNum type="arabicParenR"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Morfologické: 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tvoření slov (abreviace – 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depka, dovča, </a:t>
            </a:r>
            <a:r>
              <a:rPr lang="cs-CZ" altLang="cs-CZ" i="1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info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, </a:t>
            </a:r>
            <a:r>
              <a:rPr lang="cs-CZ" altLang="cs-CZ" i="1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poo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, lahváč, mimčo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apod.), nespisovné koncovky a tvary slov</a:t>
            </a:r>
          </a:p>
          <a:p>
            <a:pPr marL="457200" indent="-457200" algn="just">
              <a:lnSpc>
                <a:spcPct val="90000"/>
              </a:lnSpc>
              <a:spcAft>
                <a:spcPts val="600"/>
              </a:spcAft>
              <a:buClrTx/>
              <a:buAutoNum type="arabicParenR"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Lexikální: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kolokvialismy, neurčité vyjadřování (</a:t>
            </a:r>
            <a:r>
              <a:rPr lang="cs-CZ" altLang="cs-CZ" i="1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ňákej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, tak </a:t>
            </a:r>
            <a:r>
              <a:rPr lang="cs-CZ" altLang="cs-CZ" i="1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ňák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, nebo tak, tak něco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), slovní vycpávky (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jako prostě, vlastně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atd.)</a:t>
            </a:r>
          </a:p>
          <a:p>
            <a:pPr marL="457200" indent="-457200" algn="just">
              <a:lnSpc>
                <a:spcPct val="90000"/>
              </a:lnSpc>
              <a:spcAft>
                <a:spcPts val="600"/>
              </a:spcAft>
              <a:buClrTx/>
              <a:buAutoNum type="arabicParenR"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Syntaktické: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jednodušší větná stavba, jádro výpovědi často už na za-</a:t>
            </a:r>
            <a:r>
              <a:rPr lang="cs-CZ" altLang="cs-CZ" dirty="0" err="1">
                <a:solidFill>
                  <a:schemeClr val="tx1"/>
                </a:solidFill>
                <a:latin typeface="+mn-lt"/>
              </a:rPr>
              <a:t>čátku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nebo uprostřed věty (standardně na konci).</a:t>
            </a:r>
          </a:p>
          <a:p>
            <a:pPr marL="457200" indent="-457200" algn="just">
              <a:lnSpc>
                <a:spcPct val="90000"/>
              </a:lnSpc>
              <a:spcAft>
                <a:spcPts val="600"/>
              </a:spcAft>
              <a:buClrTx/>
              <a:buAutoNum type="arabicParenR"/>
              <a:defRPr/>
            </a:pPr>
            <a:endParaRPr lang="cs-CZ" altLang="cs-CZ" sz="1000" dirty="0">
              <a:solidFill>
                <a:schemeClr val="tx1"/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dirty="0">
              <a:solidFill>
                <a:schemeClr val="tx1"/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98960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8874B888-EED8-47A0-B831-F9376EFBB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CF1667C-F1DB-411E-BDE1-703FB815C039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82" y="925512"/>
            <a:ext cx="11098635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  <a:buClrTx/>
              <a:defRPr/>
            </a:pPr>
            <a:endParaRPr lang="cs-CZ" altLang="cs-CZ" sz="1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>
              <a:lnSpc>
                <a:spcPct val="90000"/>
              </a:lnSpc>
              <a:buClrTx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Písemná forma běžné komunikace</a:t>
            </a:r>
            <a:endParaRPr lang="cs-CZ" altLang="cs-CZ" sz="26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buClrTx/>
              <a:defRPr/>
            </a:pPr>
            <a:endParaRPr lang="cs-CZ" altLang="cs-CZ" sz="28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457200" indent="-457200" algn="just">
              <a:lnSpc>
                <a:spcPct val="90000"/>
              </a:lnSpc>
              <a:spcAft>
                <a:spcPts val="600"/>
              </a:spcAft>
              <a:buClrTx/>
              <a:buAutoNum type="arabicParenR"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Epistolární: 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soukromé dopisy, dříve příručky, listáře (norma, vzor). Cíle této formy komunikace – udržení kontaktu (</a:t>
            </a:r>
            <a:r>
              <a:rPr lang="cs-CZ" altLang="cs-CZ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t>fatická funkce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), předání informace (</a:t>
            </a:r>
            <a:r>
              <a:rPr lang="cs-CZ" altLang="cs-CZ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t>referenční funkce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), vyjádření pocitů, postojů či názorů (</a:t>
            </a:r>
            <a:r>
              <a:rPr lang="cs-CZ" altLang="cs-CZ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t>expresivní funkce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). V závislosti na připravenosti a vzdělání – nespisovné prostředky a rysy mluvené syntaxe. Grafická složka – podtržení, tiskací písmena, </a:t>
            </a:r>
            <a:r>
              <a:rPr lang="cs-CZ" altLang="cs-CZ" dirty="0" err="1">
                <a:solidFill>
                  <a:schemeClr val="tx1"/>
                </a:solidFill>
                <a:latin typeface="+mn-lt"/>
              </a:rPr>
              <a:t>emotikony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.</a:t>
            </a: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 </a:t>
            </a:r>
          </a:p>
          <a:p>
            <a:pPr marL="457200" indent="-457200" algn="just">
              <a:lnSpc>
                <a:spcPct val="90000"/>
              </a:lnSpc>
              <a:spcAft>
                <a:spcPts val="600"/>
              </a:spcAft>
              <a:buClrTx/>
              <a:buAutoNum type="arabicParenR"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Elektronická: 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emaily, SMS, chaty, internetové diskuse. Rysy psaných i mluvených projevů. Časté anglicismy (např. 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odkliknout, chatovat, online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), zkratky (</a:t>
            </a:r>
            <a:r>
              <a:rPr lang="cs-CZ" altLang="cs-CZ" i="1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thx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, pls, </a:t>
            </a:r>
            <a:r>
              <a:rPr lang="cs-CZ" altLang="cs-CZ" i="1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btw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, </a:t>
            </a:r>
            <a:r>
              <a:rPr lang="cs-CZ" altLang="cs-CZ" i="1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wtf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, </a:t>
            </a:r>
            <a:r>
              <a:rPr lang="cs-CZ" altLang="cs-CZ" i="1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lol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, ok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) a emotikony. Nepřipravené internetová diskuse nebo chaty vs. připravené – blogy (vyprávění, úvahy, foto).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636569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8874B888-EED8-47A0-B831-F9376EFBB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CF1667C-F1DB-411E-BDE1-703FB815C039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82" y="925512"/>
            <a:ext cx="11098635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  <a:buClrTx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Funkční styl odborný</a:t>
            </a:r>
            <a:endParaRPr lang="cs-CZ" altLang="cs-CZ" sz="26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buClrTx/>
              <a:defRPr/>
            </a:pPr>
            <a:endParaRPr lang="cs-CZ" altLang="cs-CZ" sz="28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Funkce odborně-sdělná 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(referenční, metajazyková, ale i konativní = přesvědčovací, argumentační; nikoliv ovšem emotivní). Komunikační cíl převážně teoretický, poznávací. Obecná symetričnost vědecké komu-</a:t>
            </a:r>
            <a:r>
              <a:rPr lang="cs-CZ" altLang="cs-CZ" dirty="0" err="1">
                <a:solidFill>
                  <a:schemeClr val="tx1"/>
                </a:solidFill>
                <a:latin typeface="+mn-lt"/>
              </a:rPr>
              <a:t>nikace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(vs. asymetričnost znalostní či institucionální). 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Základní kód: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psaný spisovný jazyk (čeština, nicméně v odborných textech i cizojazyčné citace a časté cizí termíny). Kombinace verbální složky s vizuální (grafy, tabulky, schémata) = multimodální komunikace (vs. multimediální, tj. audiovizuální).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Vnitřní dělení odborného stylu: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a) čistě vědecký, b) učební, c) populárně-naučný, d) praktický odborný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(pouze zde je cíl praktický: pokrok v praxi)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Potřeba rozlišovat mezi jazykem odborným vs. profesní mluvou (i nespisovnou). 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V případě češtiny přerušení kontinuity vývoje odborného jazyka v době pobělohorské (potom až národní obrození). 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663761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8874B888-EED8-47A0-B831-F9376EFBB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CF1667C-F1DB-411E-BDE1-703FB815C039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82" y="925512"/>
            <a:ext cx="11098635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  <a:buClrTx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Stylová norma odborných textů</a:t>
            </a:r>
            <a:endParaRPr lang="cs-CZ" altLang="cs-CZ" sz="26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buClrTx/>
              <a:defRPr/>
            </a:pPr>
            <a:endParaRPr lang="cs-CZ" altLang="cs-CZ" sz="10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buClrTx/>
              <a:defRPr/>
            </a:pPr>
            <a:endParaRPr lang="cs-CZ" altLang="cs-CZ" sz="10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tx1"/>
                </a:solidFill>
                <a:latin typeface="+mn-lt"/>
              </a:rPr>
              <a:t>Odborné projevy psané (převažující) i mluvené, stylistické rozdíly podle vědních disciplín. Přísná spisovnost (psaná forma) vs. hovorové prvky (mluvené odborné projevy). 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Významová přesnost 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(vs. srozumitelnost v běžné komunikaci)</a:t>
            </a: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, jasnost, konciznost, ekonomičnost, věcnost, systematičnost.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Raději opakování stejných termínů nežli užívání synonym (oproti uměleckému stylu) pro </a:t>
            </a:r>
            <a:r>
              <a:rPr lang="cs-CZ" altLang="cs-CZ" dirty="0" err="1">
                <a:solidFill>
                  <a:schemeClr val="tx1"/>
                </a:solidFill>
                <a:latin typeface="+mn-lt"/>
              </a:rPr>
              <a:t>dosa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-žení přesnosti. V mluvených odborných projevech větší důraz na </a:t>
            </a:r>
            <a:r>
              <a:rPr lang="cs-CZ" altLang="cs-CZ" dirty="0" err="1">
                <a:solidFill>
                  <a:schemeClr val="tx1"/>
                </a:solidFill>
                <a:latin typeface="+mn-lt"/>
              </a:rPr>
              <a:t>srozu-mitelnost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Pečlivá připravenost dlouhodobá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(odbornost) </a:t>
            </a: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i bezprostřední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(konkrétní text, ale i promluva, např. přednáška, příspěvek na konferenci). 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 err="1">
                <a:solidFill>
                  <a:schemeClr val="tx1"/>
                </a:solidFill>
                <a:latin typeface="+mn-lt"/>
              </a:rPr>
              <a:t>Nocionálnost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, </a:t>
            </a:r>
            <a:r>
              <a:rPr lang="cs-CZ" altLang="cs-CZ" dirty="0" err="1">
                <a:solidFill>
                  <a:schemeClr val="tx1"/>
                </a:solidFill>
                <a:latin typeface="+mn-lt"/>
              </a:rPr>
              <a:t>neexpresivnost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, zvláště v psané podobě situační </a:t>
            </a:r>
            <a:r>
              <a:rPr lang="cs-CZ" altLang="cs-CZ" dirty="0" err="1">
                <a:solidFill>
                  <a:schemeClr val="tx1"/>
                </a:solidFill>
                <a:latin typeface="+mn-lt"/>
              </a:rPr>
              <a:t>nezakot-venost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613512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8874B888-EED8-47A0-B831-F9376EFBB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CF1667C-F1DB-411E-BDE1-703FB815C039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82" y="925512"/>
            <a:ext cx="11098635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  <a:buClrTx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Výrazové prostředky v odborné komunikaci</a:t>
            </a:r>
            <a:endParaRPr lang="cs-CZ" altLang="cs-CZ" sz="28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sz="2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Formální hledisko: 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strukturovanost (kapitoly, odstavce, odkazy; úvod, stať, závěr)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sz="2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Morfologické hledisko: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 spisovnost, tendence k potlačení přítomnosti autora v textu (neosobní konstrukce: 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jako příklad byl zvolen…, studie ukázala, že…</a:t>
            </a:r>
            <a:r>
              <a:rPr lang="cs-CZ" altLang="cs-CZ" sz="2200" i="1" dirty="0">
                <a:solidFill>
                  <a:schemeClr val="tx1"/>
                </a:solidFill>
                <a:latin typeface="+mn-lt"/>
              </a:rPr>
              <a:t>; 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autorský plurál modestiae: 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jak jsme se snažili prokázat…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sz="2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Lexikální hledisko: </a:t>
            </a:r>
            <a:r>
              <a:rPr lang="cs-CZ" altLang="cs-CZ" sz="2200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t>odborné termíny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 (časté internacionalismy; většinou </a:t>
            </a:r>
            <a:r>
              <a:rPr lang="cs-CZ" altLang="cs-CZ" sz="2200" dirty="0" err="1">
                <a:solidFill>
                  <a:schemeClr val="tx1"/>
                </a:solidFill>
                <a:latin typeface="+mn-lt"/>
              </a:rPr>
              <a:t>podst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. jména, ale i další slovní druhy, např. 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benigní, </a:t>
            </a:r>
            <a:r>
              <a:rPr lang="cs-CZ" altLang="cs-CZ" sz="2200" i="1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endovaskulárně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, dilatovat</a:t>
            </a:r>
            <a:r>
              <a:rPr lang="cs-CZ" altLang="cs-CZ" sz="2200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apod.) </a:t>
            </a:r>
            <a:r>
              <a:rPr lang="cs-CZ" altLang="cs-CZ" sz="2200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t>+ mezioborové termíny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 jako 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detekce, selekce, definovat, identifikovat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 atd. V populárně-naučných textech méně cizích termínů. Vyhýbání se synonymům (kvůli významové přesnosti), tendence k </a:t>
            </a:r>
            <a:r>
              <a:rPr lang="cs-CZ" altLang="cs-CZ" sz="2200" dirty="0" err="1">
                <a:solidFill>
                  <a:schemeClr val="tx1"/>
                </a:solidFill>
                <a:latin typeface="+mn-lt"/>
              </a:rPr>
              <a:t>nominalizaci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 (podobně jako v administrativním stylu). Časté nevlastní předložky (např. 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na základě, z hlediska, v rámci, v </a:t>
            </a:r>
            <a:r>
              <a:rPr lang="cs-CZ" altLang="cs-CZ" sz="2200" i="1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dů-sledku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…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sz="2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Syntaktické hledisko: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 složitá větná stavba, dlouhá souvětí (hlavně psaná forma, v mluvených projevech kratší a méně komplikované věty), ustálené textové modely, stereotypnost.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dirty="0">
              <a:solidFill>
                <a:schemeClr val="tx1"/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46777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8874B888-EED8-47A0-B831-F9376EFBB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CF1667C-F1DB-411E-BDE1-703FB815C039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82" y="925512"/>
            <a:ext cx="11098635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  <a:spcBef>
                <a:spcPts val="0"/>
              </a:spcBef>
              <a:buClrTx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Žánry (útvary) odborné komunikace</a:t>
            </a:r>
          </a:p>
          <a:p>
            <a:pPr algn="ctr">
              <a:lnSpc>
                <a:spcPct val="90000"/>
              </a:lnSpc>
              <a:spcBef>
                <a:spcPts val="0"/>
              </a:spcBef>
              <a:buClrTx/>
              <a:defRPr/>
            </a:pPr>
            <a:endParaRPr lang="cs-CZ" altLang="cs-CZ" sz="28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457200" indent="-457200" algn="just">
              <a:lnSpc>
                <a:spcPct val="90000"/>
              </a:lnSpc>
              <a:spcBef>
                <a:spcPts val="0"/>
              </a:spcBef>
              <a:buClrTx/>
              <a:buAutoNum type="arabicParenR"/>
              <a:defRPr/>
            </a:pPr>
            <a:r>
              <a:rPr lang="cs-CZ" altLang="cs-CZ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Čistě vědecké: </a:t>
            </a: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	a) psané 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–</a:t>
            </a: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odborné studie a články (časopisecké či 								sborníkové), kapitoly v knihách, recenze vědec-								</a:t>
            </a:r>
            <a:r>
              <a:rPr lang="cs-CZ" altLang="cs-CZ" dirty="0" err="1">
                <a:solidFill>
                  <a:schemeClr val="tx1"/>
                </a:solidFill>
                <a:latin typeface="+mn-lt"/>
              </a:rPr>
              <a:t>kých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publikací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ClrTx/>
              <a:defRPr/>
            </a:pPr>
            <a:r>
              <a:rPr lang="cs-CZ" altLang="cs-CZ" dirty="0">
                <a:solidFill>
                  <a:schemeClr val="tx1"/>
                </a:solidFill>
                <a:latin typeface="+mn-lt"/>
              </a:rPr>
              <a:t>							</a:t>
            </a: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b) mluvené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– plenární přednášky na konferencích,  									příspěvky v sekcích konferencí + následné diskuse, 									panelové diskuse…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ClrTx/>
              <a:defRPr/>
            </a:pPr>
            <a:endParaRPr lang="cs-CZ" altLang="cs-CZ" sz="1000" dirty="0">
              <a:solidFill>
                <a:schemeClr val="tx1"/>
              </a:solidFill>
              <a:latin typeface="+mn-lt"/>
            </a:endParaRPr>
          </a:p>
          <a:p>
            <a:pPr marL="457200" indent="-457200" algn="just">
              <a:lnSpc>
                <a:spcPct val="90000"/>
              </a:lnSpc>
              <a:buClrTx/>
              <a:buFont typeface="+mj-lt"/>
              <a:buAutoNum type="arabicParenR" startAt="2"/>
              <a:defRPr/>
            </a:pPr>
            <a:r>
              <a:rPr lang="cs-CZ" altLang="cs-CZ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Učební či akademické:</a:t>
            </a: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		a) psané 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– učebnice, disertační a diplomové 										práce, posudky	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ClrTx/>
              <a:defRPr/>
            </a:pPr>
            <a:r>
              <a:rPr lang="cs-CZ" altLang="cs-CZ" dirty="0">
                <a:solidFill>
                  <a:schemeClr val="tx1"/>
                </a:solidFill>
                <a:latin typeface="+mn-lt"/>
              </a:rPr>
              <a:t>										</a:t>
            </a: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b) mluvené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– přednášky, semináře, obhajoby 											diplomových prací, ústní zkoušky…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ClrTx/>
              <a:defRPr/>
            </a:pPr>
            <a:endParaRPr lang="cs-CZ" altLang="cs-CZ" sz="1000" dirty="0">
              <a:solidFill>
                <a:schemeClr val="tx1"/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3) </a:t>
            </a:r>
            <a:r>
              <a:rPr lang="cs-CZ" altLang="cs-CZ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Populárně-naučné:</a:t>
            </a: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			a) psané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– knihy, články, zprávy a novinky ze 											světa 	vědy, tematické internet. stránky…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ClrTx/>
              <a:defRPr/>
            </a:pPr>
            <a:r>
              <a:rPr lang="cs-CZ" altLang="cs-CZ" dirty="0">
                <a:solidFill>
                  <a:schemeClr val="tx1"/>
                </a:solidFill>
                <a:latin typeface="+mn-lt"/>
              </a:rPr>
              <a:t>										</a:t>
            </a: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b) mluvené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– rozhlasové přednášky a </a:t>
            </a:r>
            <a:r>
              <a:rPr lang="cs-CZ" altLang="cs-CZ" dirty="0" err="1">
                <a:solidFill>
                  <a:schemeClr val="tx1"/>
                </a:solidFill>
                <a:latin typeface="+mn-lt"/>
              </a:rPr>
              <a:t>maga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-												</a:t>
            </a:r>
            <a:r>
              <a:rPr lang="cs-CZ" altLang="cs-CZ" dirty="0" err="1">
                <a:solidFill>
                  <a:schemeClr val="tx1"/>
                </a:solidFill>
                <a:latin typeface="+mn-lt"/>
              </a:rPr>
              <a:t>zíny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, interview, dokumentární filmy…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tx1"/>
                </a:solidFill>
                <a:latin typeface="+mn-lt"/>
              </a:rPr>
              <a:t>										  </a:t>
            </a:r>
          </a:p>
        </p:txBody>
      </p:sp>
    </p:spTree>
    <p:extLst>
      <p:ext uri="{BB962C8B-B14F-4D97-AF65-F5344CB8AC3E}">
        <p14:creationId xmlns:p14="http://schemas.microsoft.com/office/powerpoint/2010/main" val="31594665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8874B888-EED8-47A0-B831-F9376EFBB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CF1667C-F1DB-411E-BDE1-703FB815C039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82" y="925512"/>
            <a:ext cx="11098635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  <a:buClrTx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Žánry (útvary) odborné komunikace</a:t>
            </a:r>
            <a:endParaRPr lang="cs-CZ" altLang="cs-CZ" sz="28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ClrTx/>
              <a:defRPr/>
            </a:pPr>
            <a:endParaRPr lang="cs-CZ" altLang="cs-CZ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ClrTx/>
              <a:defRPr/>
            </a:pPr>
            <a:r>
              <a:rPr lang="cs-CZ" altLang="cs-CZ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4) Praktické odborné:  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např.</a:t>
            </a: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znalecké posudky a zprávy, expertízy, zprávy o řešení projektů, návody, manuály, konzultace, pracovní porady atd. 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ClrTx/>
              <a:defRPr/>
            </a:pPr>
            <a:endParaRPr lang="cs-CZ" altLang="cs-CZ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lnSpc>
                <a:spcPct val="90000"/>
              </a:lnSpc>
              <a:spcBef>
                <a:spcPts val="0"/>
              </a:spcBef>
              <a:buClrTx/>
              <a:defRPr/>
            </a:pPr>
            <a:r>
              <a:rPr lang="cs-CZ" altLang="cs-CZ" dirty="0">
                <a:solidFill>
                  <a:schemeClr val="tx1"/>
                </a:solidFill>
                <a:latin typeface="+mn-lt"/>
              </a:rPr>
              <a:t>______________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ClrTx/>
              <a:defRPr/>
            </a:pPr>
            <a:endParaRPr lang="cs-CZ" altLang="cs-CZ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ClrTx/>
              <a:defRPr/>
            </a:pPr>
            <a:endParaRPr lang="cs-CZ" altLang="cs-CZ" dirty="0">
              <a:solidFill>
                <a:schemeClr val="tx1"/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ClrTx/>
              <a:defRPr/>
            </a:pPr>
            <a:r>
              <a:rPr lang="cs-CZ" altLang="cs-CZ" sz="2500" b="1" dirty="0">
                <a:solidFill>
                  <a:schemeClr val="tx1"/>
                </a:solidFill>
                <a:latin typeface="+mn-lt"/>
              </a:rPr>
              <a:t>Specifika učebního stylu a jeho žánrů:  </a:t>
            </a: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asymetričnost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(učitel – student či žák)</a:t>
            </a: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, významné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rozdíly mezi jednotlivými stupni vzdělávání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(vysoké školy: cílem je přenos informace + rozvoj vědeckých schopností; střední a základní školy: přenos informace + socializace žáka). 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ClrTx/>
              <a:defRPr/>
            </a:pPr>
            <a:endParaRPr lang="cs-CZ" altLang="cs-CZ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Kontakt přímý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(výuka) </a:t>
            </a: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i nepřímý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(učebnice, domácí úkoly) 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ClrTx/>
              <a:defRPr/>
            </a:pPr>
            <a:r>
              <a:rPr lang="cs-CZ" altLang="cs-CZ" dirty="0">
                <a:solidFill>
                  <a:schemeClr val="tx1"/>
                </a:solidFill>
                <a:latin typeface="+mn-lt"/>
              </a:rPr>
              <a:t>V mluvené formě </a:t>
            </a: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monolog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(přednáška) </a:t>
            </a: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i dialog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(cvičení, semináře)</a:t>
            </a:r>
          </a:p>
        </p:txBody>
      </p:sp>
    </p:spTree>
    <p:extLst>
      <p:ext uri="{BB962C8B-B14F-4D97-AF65-F5344CB8AC3E}">
        <p14:creationId xmlns:p14="http://schemas.microsoft.com/office/powerpoint/2010/main" val="37862468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8874B888-EED8-47A0-B831-F9376EFBB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CF1667C-F1DB-411E-BDE1-703FB815C039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82" y="925512"/>
            <a:ext cx="11098635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FontTx/>
              <a:buNone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Stylistické aspekty výstavby textu</a:t>
            </a:r>
            <a:endParaRPr lang="es-ES" altLang="cs-CZ" sz="4000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  <a:cs typeface="Tahoma" panose="020B0604030504040204" pitchFamily="34" charset="0"/>
            </a:endParaRPr>
          </a:p>
          <a:p>
            <a:pPr marL="0" indent="0" algn="just">
              <a:lnSpc>
                <a:spcPct val="90000"/>
              </a:lnSpc>
              <a:buClrTx/>
              <a:defRPr/>
            </a:pPr>
            <a:endParaRPr lang="cs-CZ" altLang="cs-CZ" sz="1500" b="1" dirty="0"/>
          </a:p>
          <a:p>
            <a:pPr marL="0" algn="just">
              <a:lnSpc>
                <a:spcPct val="90000"/>
              </a:lnSpc>
              <a:buClrTx/>
              <a:defRPr/>
            </a:pPr>
            <a:endParaRPr lang="cs-CZ" altLang="cs-CZ" sz="26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algn="just">
              <a:lnSpc>
                <a:spcPct val="90000"/>
              </a:lnSpc>
              <a:buClrTx/>
              <a:defRPr/>
            </a:pP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Styl</a:t>
            </a:r>
            <a:r>
              <a:rPr lang="cs-CZ" altLang="cs-CZ" sz="2800" dirty="0">
                <a:solidFill>
                  <a:schemeClr val="tx1"/>
                </a:solidFill>
                <a:latin typeface="+mn-lt"/>
              </a:rPr>
              <a:t> – konstituuje se teprve v rámci textu (z komunikačního hle-diska diskurzu).</a:t>
            </a:r>
          </a:p>
          <a:p>
            <a:pPr marL="0" algn="just">
              <a:lnSpc>
                <a:spcPct val="90000"/>
              </a:lnSpc>
              <a:buClrTx/>
              <a:defRPr/>
            </a:pPr>
            <a:endParaRPr lang="cs-CZ" altLang="cs-CZ" sz="1000" dirty="0">
              <a:solidFill>
                <a:schemeClr val="tx1"/>
              </a:solidFill>
              <a:latin typeface="+mn-lt"/>
            </a:endParaRPr>
          </a:p>
          <a:p>
            <a:pPr marL="0" algn="just">
              <a:lnSpc>
                <a:spcPct val="90000"/>
              </a:lnSpc>
              <a:buClrTx/>
              <a:defRPr/>
            </a:pP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Textová gramatika/lingvistika vs. stylistika</a:t>
            </a:r>
            <a:r>
              <a:rPr lang="cs-CZ" altLang="cs-CZ" sz="2600" dirty="0">
                <a:solidFill>
                  <a:schemeClr val="tx1"/>
                </a:solidFill>
                <a:latin typeface="+mn-lt"/>
              </a:rPr>
              <a:t> – řada společných témat, ve stylistice jazykové prostředky koherence a koheze textu více v pozadí.</a:t>
            </a:r>
          </a:p>
          <a:p>
            <a:pPr marL="0" algn="just">
              <a:lnSpc>
                <a:spcPct val="90000"/>
              </a:lnSpc>
              <a:buClrTx/>
              <a:defRPr/>
            </a:pPr>
            <a:endParaRPr lang="cs-CZ" altLang="cs-CZ" sz="10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algn="just">
              <a:lnSpc>
                <a:spcPct val="90000"/>
              </a:lnSpc>
              <a:buClrTx/>
              <a:defRPr/>
            </a:pP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Kompozice</a:t>
            </a:r>
            <a:r>
              <a:rPr lang="cs-CZ" altLang="cs-CZ" sz="2600" dirty="0">
                <a:solidFill>
                  <a:schemeClr val="tx1"/>
                </a:solidFill>
                <a:latin typeface="+mn-lt"/>
              </a:rPr>
              <a:t> = výstavba textu (tematika + jazykové vyjádření)</a:t>
            </a:r>
            <a:endParaRPr lang="es-ES" altLang="cs-CZ" sz="2600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lnSpc>
                <a:spcPct val="90000"/>
              </a:lnSpc>
              <a:buClrTx/>
              <a:buFontTx/>
              <a:buNone/>
              <a:defRPr/>
            </a:pPr>
            <a:endParaRPr lang="cs-CZ" altLang="cs-CZ" b="1" dirty="0"/>
          </a:p>
          <a:p>
            <a:pPr eaLnBrk="1" hangingPunct="1">
              <a:lnSpc>
                <a:spcPct val="90000"/>
              </a:lnSpc>
              <a:buClrTx/>
              <a:buFontTx/>
              <a:buNone/>
              <a:defRPr/>
            </a:pPr>
            <a:endParaRPr lang="cs-CZ" altLang="cs-CZ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8874B888-EED8-47A0-B831-F9376EFBB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CF1667C-F1DB-411E-BDE1-703FB815C039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82" y="925512"/>
            <a:ext cx="11098635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FontTx/>
              <a:buNone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Slohové postupy</a:t>
            </a:r>
            <a:endParaRPr lang="cs-CZ" altLang="cs-CZ" sz="1500" b="1" dirty="0"/>
          </a:p>
          <a:p>
            <a:pPr marL="0" algn="just">
              <a:lnSpc>
                <a:spcPct val="90000"/>
              </a:lnSpc>
              <a:buClrTx/>
              <a:defRPr/>
            </a:pPr>
            <a:endParaRPr lang="cs-CZ" altLang="cs-CZ" sz="26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buClrTx/>
              <a:defRPr/>
            </a:pPr>
            <a:r>
              <a:rPr lang="cs-CZ" alt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Volba slohového postupu:</a:t>
            </a:r>
          </a:p>
          <a:p>
            <a:pPr marL="0" indent="0" algn="just">
              <a:lnSpc>
                <a:spcPct val="90000"/>
              </a:lnSpc>
              <a:buClrTx/>
              <a:defRPr/>
            </a:pPr>
            <a:endParaRPr lang="cs-CZ" altLang="cs-CZ" sz="10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514350" indent="-514350" algn="just">
              <a:lnSpc>
                <a:spcPct val="90000"/>
              </a:lnSpc>
              <a:buClrTx/>
              <a:buFont typeface="+mj-lt"/>
              <a:buAutoNum type="arabicParenR"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Informační 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(nekontextový, např. plakát, textová zpráva; kontextový, např. novinová zpráva)</a:t>
            </a:r>
          </a:p>
          <a:p>
            <a:pPr marL="457200" indent="-457200" algn="just">
              <a:lnSpc>
                <a:spcPct val="90000"/>
              </a:lnSpc>
              <a:buClrTx/>
              <a:buFont typeface="+mj-lt"/>
              <a:buAutoNum type="arabicParenR"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Vyprávěcí 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(běžné vs. umělecké vyprávění)</a:t>
            </a:r>
          </a:p>
          <a:p>
            <a:pPr marL="457200" indent="-457200" algn="just">
              <a:lnSpc>
                <a:spcPct val="90000"/>
              </a:lnSpc>
              <a:buClrTx/>
              <a:buFont typeface="+mj-lt"/>
              <a:buAutoNum type="arabicParenR"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Popisný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(prostý, umělecký, vědecký, prakticky odborný; statický vs. dynamický; popis děje, pracovního postupu atd.)</a:t>
            </a:r>
          </a:p>
          <a:p>
            <a:pPr marL="457200" indent="-457200" algn="just">
              <a:lnSpc>
                <a:spcPct val="90000"/>
              </a:lnSpc>
              <a:buClrTx/>
              <a:buFont typeface="+mj-lt"/>
              <a:buAutoNum type="arabicParenR"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Výkladový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(induktivní: analýza faktů &gt; zobecnění; deduktivní: obecné &gt; konkrétní příklady)</a:t>
            </a:r>
          </a:p>
          <a:p>
            <a:pPr marL="457200" indent="-457200" algn="just">
              <a:lnSpc>
                <a:spcPct val="90000"/>
              </a:lnSpc>
              <a:buClrTx/>
              <a:buFont typeface="+mj-lt"/>
              <a:buAutoNum type="arabicParenR"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Úvahový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(odborný vs. umělecký) </a:t>
            </a:r>
          </a:p>
          <a:p>
            <a:pPr marL="457200" indent="-457200" algn="just">
              <a:lnSpc>
                <a:spcPct val="90000"/>
              </a:lnSpc>
              <a:buClrTx/>
              <a:buFont typeface="+mj-lt"/>
              <a:buAutoNum type="arabicParenR"/>
              <a:defRPr/>
            </a:pPr>
            <a:endParaRPr lang="cs-CZ" altLang="cs-CZ" dirty="0">
              <a:solidFill>
                <a:schemeClr val="tx1"/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buClrTx/>
              <a:defRPr/>
            </a:pPr>
            <a:endParaRPr lang="cs-CZ" altLang="cs-CZ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272804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8874B888-EED8-47A0-B831-F9376EFBB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CF1667C-F1DB-411E-BDE1-703FB815C039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82" y="925512"/>
            <a:ext cx="11098635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  <a:buClrTx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Stylová charakteristika výrazových prostředků</a:t>
            </a:r>
            <a:endParaRPr lang="cs-CZ" altLang="cs-CZ" sz="26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buClrTx/>
              <a:defRPr/>
            </a:pPr>
            <a:endParaRPr lang="cs-CZ" altLang="cs-CZ" sz="10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514350" indent="-514350" algn="just">
              <a:lnSpc>
                <a:spcPct val="90000"/>
              </a:lnSpc>
              <a:spcAft>
                <a:spcPts val="600"/>
              </a:spcAft>
              <a:buClrTx/>
              <a:buAutoNum type="arabicParenR"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Hláskové: 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např. 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mléko/mlíko, hřmět/hřmít, výše/</a:t>
            </a:r>
            <a:r>
              <a:rPr lang="cs-CZ" altLang="cs-CZ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výš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atd. </a:t>
            </a:r>
          </a:p>
          <a:p>
            <a:pPr marL="514350" indent="-514350" algn="just">
              <a:lnSpc>
                <a:spcPct val="90000"/>
              </a:lnSpc>
              <a:spcAft>
                <a:spcPts val="600"/>
              </a:spcAft>
              <a:buClrTx/>
              <a:buAutoNum type="arabicParenR"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Morfologické a syntaktické: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altLang="cs-CZ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t>podst</a:t>
            </a:r>
            <a:r>
              <a:rPr lang="cs-CZ" altLang="cs-CZ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t>. jména</a:t>
            </a:r>
            <a:r>
              <a:rPr lang="cs-CZ" altLang="cs-CZ" dirty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> 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– jmenné konstrukce (statičnost, odborný a administrativní styl); </a:t>
            </a:r>
            <a:r>
              <a:rPr lang="cs-CZ" altLang="cs-CZ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t>adjektiva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– </a:t>
            </a:r>
            <a:r>
              <a:rPr lang="cs-CZ" altLang="cs-CZ" dirty="0" err="1">
                <a:solidFill>
                  <a:schemeClr val="tx1"/>
                </a:solidFill>
                <a:latin typeface="+mn-lt"/>
              </a:rPr>
              <a:t>deverbální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a ve </a:t>
            </a:r>
            <a:r>
              <a:rPr lang="cs-CZ" altLang="cs-CZ" dirty="0" err="1">
                <a:solidFill>
                  <a:schemeClr val="tx1"/>
                </a:solidFill>
                <a:latin typeface="+mn-lt"/>
              </a:rPr>
              <a:t>stř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. rodě – typické pro admin. styl, např. 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je nutno, možno, uhrazený, prováděný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); </a:t>
            </a:r>
            <a:r>
              <a:rPr lang="cs-CZ" altLang="cs-CZ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t>zájmena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– knižní 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mne, onen, jenž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atd.); </a:t>
            </a:r>
            <a:r>
              <a:rPr lang="cs-CZ" altLang="cs-CZ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t>slovesa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– jejich užití zvyšuje dynamičnost; historický a gnómický prézens; autorský plurál – vědecký styl; 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dělati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vs. 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přeju, děkuju</a:t>
            </a:r>
            <a:r>
              <a:rPr lang="cs-CZ" altLang="cs-CZ" i="1" dirty="0">
                <a:solidFill>
                  <a:schemeClr val="tx1"/>
                </a:solidFill>
                <a:latin typeface="+mn-lt"/>
              </a:rPr>
              <a:t> – 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knižní vs. hovorové; </a:t>
            </a:r>
            <a:r>
              <a:rPr lang="cs-CZ" altLang="cs-CZ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t>předložky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– admin. a publicistický styl: nevlastní předložky jako 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z důvodu, za účelem, vzhledem k</a:t>
            </a:r>
            <a:r>
              <a:rPr lang="cs-CZ" altLang="cs-CZ" i="1" dirty="0">
                <a:solidFill>
                  <a:schemeClr val="tx1"/>
                </a:solidFill>
                <a:latin typeface="+mn-lt"/>
              </a:rPr>
              <a:t>;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altLang="cs-CZ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t>spojky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– obecně vyšší myšlenková náročnost textu, některé spojky i stylová platnost, např. 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jelikož, poněvadž, pakliže…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; </a:t>
            </a:r>
            <a:r>
              <a:rPr lang="cs-CZ" altLang="cs-CZ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t>částice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– 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tak, no tak…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v nepřipravených projevech.</a:t>
            </a:r>
          </a:p>
          <a:p>
            <a:pPr marL="514350" indent="-514350" algn="just">
              <a:lnSpc>
                <a:spcPct val="90000"/>
              </a:lnSpc>
              <a:spcAft>
                <a:spcPts val="600"/>
              </a:spcAft>
              <a:buClrTx/>
              <a:buAutoNum type="arabicParenR"/>
              <a:defRPr/>
            </a:pPr>
            <a:endParaRPr lang="cs-CZ" altLang="cs-CZ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79787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8874B888-EED8-47A0-B831-F9376EFBB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CF1667C-F1DB-411E-BDE1-703FB815C039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82" y="925512"/>
            <a:ext cx="11098635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  <a:buClrTx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Stylová charakteristika výrazových prostředků</a:t>
            </a:r>
            <a:endParaRPr lang="cs-CZ" altLang="cs-CZ" sz="26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buClrTx/>
              <a:defRPr/>
            </a:pPr>
            <a:endParaRPr lang="cs-CZ" altLang="cs-CZ" sz="10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514350" indent="-514350" algn="just">
              <a:lnSpc>
                <a:spcPct val="90000"/>
              </a:lnSpc>
              <a:spcAft>
                <a:spcPts val="600"/>
              </a:spcAft>
              <a:buClrTx/>
              <a:buFont typeface="+mj-lt"/>
              <a:buAutoNum type="arabicParenR" startAt="3"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Slovotvorné: </a:t>
            </a:r>
            <a:r>
              <a:rPr lang="cs-CZ" altLang="cs-CZ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t>zdrobněliny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– např. oblast gastronomie, obecně citový vztah; </a:t>
            </a:r>
            <a:r>
              <a:rPr lang="cs-CZ" altLang="cs-CZ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t>víceslovná pojmenování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(multiverbizace) – odborný a </a:t>
            </a:r>
            <a:r>
              <a:rPr lang="cs-CZ" altLang="cs-CZ" dirty="0" err="1">
                <a:solidFill>
                  <a:schemeClr val="tx1"/>
                </a:solidFill>
                <a:latin typeface="+mn-lt"/>
              </a:rPr>
              <a:t>publi-cistický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styl; </a:t>
            </a:r>
            <a:r>
              <a:rPr lang="cs-CZ" altLang="cs-CZ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t>složeniny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– admin. a odborný styl (např. 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slovotvorný, tvaroslovný, slovnědruhový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). </a:t>
            </a:r>
          </a:p>
          <a:p>
            <a:pPr marL="514350" indent="-514350" algn="just">
              <a:lnSpc>
                <a:spcPct val="90000"/>
              </a:lnSpc>
              <a:spcAft>
                <a:spcPts val="600"/>
              </a:spcAft>
              <a:buClrTx/>
              <a:buFont typeface="+mj-lt"/>
              <a:buAutoNum type="arabicParenR" startAt="3"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Syntaktické: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nejviditelnější projev komunikační strategie; stylově </a:t>
            </a:r>
            <a:r>
              <a:rPr lang="cs-CZ" altLang="cs-CZ" dirty="0" err="1">
                <a:solidFill>
                  <a:schemeClr val="tx1"/>
                </a:solidFill>
                <a:latin typeface="+mn-lt"/>
              </a:rPr>
              <a:t>rozrůz-něné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syntaktické konstrukce, vliv mluvené či psané formy. Sporná hranice mezi lexikálními a syntaktickými prostředky.</a:t>
            </a:r>
          </a:p>
          <a:p>
            <a:pPr marL="514350" indent="-514350" algn="just">
              <a:lnSpc>
                <a:spcPct val="90000"/>
              </a:lnSpc>
              <a:spcAft>
                <a:spcPts val="600"/>
              </a:spcAft>
              <a:buClrTx/>
              <a:buFont typeface="+mj-lt"/>
              <a:buAutoNum type="arabicParenR" startAt="3"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Lexikální: </a:t>
            </a:r>
            <a:r>
              <a:rPr lang="cs-CZ" altLang="cs-CZ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t>lexémy neutrální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(spisovné) </a:t>
            </a:r>
            <a:r>
              <a:rPr lang="cs-CZ" altLang="cs-CZ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t>vs. příznakové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: nespisovná slova, cizí slova, neologismy, archaismy, méně frekventovaná slova, stylově zabarvená (hovorová vs. knižní, </a:t>
            </a:r>
            <a:r>
              <a:rPr lang="cs-CZ" altLang="cs-CZ" dirty="0" err="1">
                <a:solidFill>
                  <a:schemeClr val="tx1"/>
                </a:solidFill>
                <a:latin typeface="+mn-lt"/>
              </a:rPr>
              <a:t>publicismy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, odborné termíny), expresivní (familiární, eufemismy, dětská slova, pejorativní, vulgární) + regionalismy a dialektismy, argotismy, slangové výrazy.</a:t>
            </a:r>
          </a:p>
        </p:txBody>
      </p:sp>
    </p:spTree>
    <p:extLst>
      <p:ext uri="{BB962C8B-B14F-4D97-AF65-F5344CB8AC3E}">
        <p14:creationId xmlns:p14="http://schemas.microsoft.com/office/powerpoint/2010/main" val="15673316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8874B888-EED8-47A0-B831-F9376EFBB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CF1667C-F1DB-411E-BDE1-703FB815C039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82" y="925512"/>
            <a:ext cx="11098635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  <a:buClrTx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Stylová hodnota lexému</a:t>
            </a:r>
            <a:endParaRPr lang="cs-CZ" altLang="cs-CZ" sz="26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buClrTx/>
              <a:defRPr/>
            </a:pPr>
            <a:endParaRPr lang="cs-CZ" altLang="cs-CZ" sz="28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514350" indent="-514350" algn="just">
              <a:lnSpc>
                <a:spcPct val="90000"/>
              </a:lnSpc>
              <a:spcAft>
                <a:spcPts val="600"/>
              </a:spcAft>
              <a:buClrTx/>
              <a:buFont typeface="+mj-lt"/>
              <a:buAutoNum type="arabicParenR"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Stálá: 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součást stylové normy (opakované užívání v rámci určitého typu komunikace)</a:t>
            </a:r>
          </a:p>
          <a:p>
            <a:pPr marL="514350" indent="-514350" algn="just">
              <a:lnSpc>
                <a:spcPct val="90000"/>
              </a:lnSpc>
              <a:spcAft>
                <a:spcPts val="600"/>
              </a:spcAft>
              <a:buClrTx/>
              <a:buFont typeface="+mj-lt"/>
              <a:buAutoNum type="arabicParenR"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Adherentní: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připojená k výrazu postupně během užívání (</a:t>
            </a:r>
            <a:r>
              <a:rPr lang="cs-CZ" altLang="cs-CZ" dirty="0" err="1">
                <a:solidFill>
                  <a:schemeClr val="tx1"/>
                </a:solidFill>
                <a:latin typeface="+mn-lt"/>
              </a:rPr>
              <a:t>publicismy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, např. </a:t>
            </a:r>
            <a:r>
              <a:rPr lang="cs-CZ" altLang="cs-CZ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v /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poslaneckých/ řadách, hájit barvy /lidovců/, mýt si nad něčím ruce, přijít /politicky/ draho, sáhnout hlouběji do kapsy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514350" indent="-514350" algn="just">
              <a:lnSpc>
                <a:spcPct val="90000"/>
              </a:lnSpc>
              <a:spcAft>
                <a:spcPts val="600"/>
              </a:spcAft>
              <a:buClrTx/>
              <a:buFont typeface="+mj-lt"/>
              <a:buAutoNum type="arabicParenR"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Inherentní: 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výrazy utvořené speciálně pro určitý typ komunikace (např. odborné termíny)</a:t>
            </a:r>
          </a:p>
          <a:p>
            <a:pPr marL="514350" indent="-514350" algn="just">
              <a:lnSpc>
                <a:spcPct val="90000"/>
              </a:lnSpc>
              <a:spcAft>
                <a:spcPts val="600"/>
              </a:spcAft>
              <a:buClrTx/>
              <a:buFont typeface="+mj-lt"/>
              <a:buAutoNum type="arabicParenR"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Kontextová: 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aktualizace významu a formy (typicky v uměleckých textech)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sz="10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sz="2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Stylová/stylistická příznakovost: odchylka od norem platných v dané oblasti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325375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>
            <a:extLst>
              <a:ext uri="{FF2B5EF4-FFF2-40B4-BE49-F238E27FC236}">
                <a16:creationId xmlns:a16="http://schemas.microsoft.com/office/drawing/2014/main" id="{3E7E2977-D400-41EC-8430-A20216B55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A19D8A1-65EF-4907-8FFA-DA708ED336BA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461" y="1066816"/>
            <a:ext cx="11065078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FontTx/>
              <a:buNone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Funkční styly</a:t>
            </a:r>
            <a:endParaRPr lang="cs-CZ" altLang="cs-CZ" dirty="0"/>
          </a:p>
          <a:p>
            <a:pPr eaLnBrk="1" hangingPunct="1">
              <a:lnSpc>
                <a:spcPct val="90000"/>
              </a:lnSpc>
              <a:buClrTx/>
              <a:buFontTx/>
              <a:buNone/>
              <a:defRPr/>
            </a:pPr>
            <a:endParaRPr lang="cs-CZ" altLang="cs-CZ" dirty="0">
              <a:solidFill>
                <a:schemeClr val="tx1">
                  <a:lumMod val="95000"/>
                </a:schemeClr>
              </a:solidFill>
            </a:endParaRPr>
          </a:p>
          <a:p>
            <a:pPr marL="0" algn="just">
              <a:lnSpc>
                <a:spcPct val="90000"/>
              </a:lnSpc>
              <a:buClrTx/>
              <a:defRPr/>
            </a:pPr>
            <a:r>
              <a:rPr lang="cs-CZ" altLang="cs-CZ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Základy teorie funkčních stylů: </a:t>
            </a: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už B. Havránek (Pražský lingvistický kroužek); jazyk hovorový, pracovní, vědecký a básnický.</a:t>
            </a:r>
          </a:p>
          <a:p>
            <a:pPr marL="0" algn="just">
              <a:lnSpc>
                <a:spcPct val="90000"/>
              </a:lnSpc>
              <a:buClrTx/>
              <a:defRPr/>
            </a:pPr>
            <a:endParaRPr lang="cs-CZ" altLang="cs-CZ" sz="2800" dirty="0">
              <a:solidFill>
                <a:schemeClr val="tx1">
                  <a:lumMod val="95000"/>
                </a:schemeClr>
              </a:solidFill>
              <a:latin typeface="+mn-lt"/>
            </a:endParaRPr>
          </a:p>
          <a:p>
            <a:pPr marL="0" algn="just">
              <a:lnSpc>
                <a:spcPct val="90000"/>
              </a:lnSpc>
              <a:buClrTx/>
              <a:defRPr/>
            </a:pPr>
            <a:r>
              <a:rPr lang="cs-CZ" altLang="cs-CZ" sz="2800" b="1" dirty="0">
                <a:solidFill>
                  <a:schemeClr val="tx1"/>
                </a:solidFill>
                <a:latin typeface="+mn-lt"/>
              </a:rPr>
              <a:t>Dnešní klasifikace funkčních stylů: </a:t>
            </a:r>
          </a:p>
          <a:p>
            <a:pPr marL="187325" indent="-514350" algn="just">
              <a:lnSpc>
                <a:spcPct val="90000"/>
              </a:lnSpc>
              <a:buClrTx/>
              <a:buAutoNum type="arabicParenR"/>
              <a:defRPr/>
            </a:pPr>
            <a:r>
              <a:rPr lang="cs-CZ" altLang="cs-CZ" sz="2600" dirty="0">
                <a:solidFill>
                  <a:schemeClr val="tx1"/>
                </a:solidFill>
                <a:latin typeface="+mn-lt"/>
              </a:rPr>
              <a:t>Styl prostě sdělovací </a:t>
            </a:r>
          </a:p>
          <a:p>
            <a:pPr marL="187325" indent="-514350" algn="just">
              <a:lnSpc>
                <a:spcPct val="90000"/>
              </a:lnSpc>
              <a:buClrTx/>
              <a:buAutoNum type="arabicParenR"/>
              <a:defRPr/>
            </a:pPr>
            <a:r>
              <a:rPr lang="cs-CZ" altLang="cs-CZ" sz="2600" dirty="0">
                <a:solidFill>
                  <a:schemeClr val="tx1"/>
                </a:solidFill>
                <a:latin typeface="+mn-lt"/>
              </a:rPr>
              <a:t>Styl odborný a administrativní (nebo dva samostatné styly)</a:t>
            </a:r>
          </a:p>
          <a:p>
            <a:pPr marL="187325" indent="-514350" algn="just">
              <a:lnSpc>
                <a:spcPct val="90000"/>
              </a:lnSpc>
              <a:buClrTx/>
              <a:buAutoNum type="arabicParenR"/>
              <a:defRPr/>
            </a:pPr>
            <a:r>
              <a:rPr lang="cs-CZ" altLang="cs-CZ" sz="2600" dirty="0">
                <a:solidFill>
                  <a:schemeClr val="tx1"/>
                </a:solidFill>
                <a:latin typeface="+mn-lt"/>
              </a:rPr>
              <a:t>Styl publicistický (+ reklamní)</a:t>
            </a:r>
          </a:p>
          <a:p>
            <a:pPr marL="187325" indent="-514350" algn="just">
              <a:lnSpc>
                <a:spcPct val="90000"/>
              </a:lnSpc>
              <a:buClrTx/>
              <a:buAutoNum type="arabicParenR"/>
              <a:defRPr/>
            </a:pPr>
            <a:r>
              <a:rPr lang="cs-CZ" altLang="cs-CZ" sz="2600" dirty="0">
                <a:solidFill>
                  <a:schemeClr val="tx1"/>
                </a:solidFill>
                <a:latin typeface="+mn-lt"/>
              </a:rPr>
              <a:t>Styl umělecký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  <a:defRPr/>
            </a:pPr>
            <a:endParaRPr lang="cs-CZ" altLang="cs-CZ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algn="just" eaLnBrk="1" hangingPunct="1">
              <a:lnSpc>
                <a:spcPct val="90000"/>
              </a:lnSpc>
              <a:buClrTx/>
              <a:buFontTx/>
              <a:buNone/>
              <a:defRPr/>
            </a:pPr>
            <a:r>
              <a:rPr lang="cs-CZ" altLang="cs-CZ" sz="23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Uvnitř těchto stylů ještě dělení na projev mluvený vs. psaný, připravený vs. nepřipravený, veřejný vs. soukromý, monologický vs. dialogický.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  <a:defRPr/>
            </a:pPr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9181677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8874B888-EED8-47A0-B831-F9376EFBB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CF1667C-F1DB-411E-BDE1-703FB815C039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82" y="925512"/>
            <a:ext cx="11098635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  <a:buClrTx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Funkční styl prostě sdělovací</a:t>
            </a:r>
            <a:endParaRPr lang="cs-CZ" altLang="cs-CZ" sz="26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buClrTx/>
              <a:defRPr/>
            </a:pPr>
            <a:endParaRPr lang="cs-CZ" altLang="cs-CZ" sz="28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tx1"/>
                </a:solidFill>
                <a:latin typeface="+mn-lt"/>
              </a:rPr>
              <a:t>Sféra běžné komunikace, hovorový, běžně mluvený jazyk, obtížné vymezení vůči jazyku spisovnému a nespisovnému. Zpochybnění existence tohoto funkčního stylu (Hoffmannová: může být příznačný pro projevy i jiných funkčních stylů, např. vědeckého). 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Vnitřní dělení: </a:t>
            </a: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a) styl konverzační, b) styl epistolární a c) styl elektronické komunikace.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tx1"/>
                </a:solidFill>
                <a:latin typeface="+mn-lt"/>
              </a:rPr>
              <a:t>Každodenní mluvené dialogy: z hlediska komunikační role (mluvčí – posluchač), sociální role (dialogy symetrické vs. asymetrické), spontánnosti (připravenost vs. nepřipravenost).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Běžné dorozumívání (převážně nespisovné), spíše normy komunikační nežli jazykové.</a:t>
            </a:r>
          </a:p>
        </p:txBody>
      </p:sp>
    </p:spTree>
    <p:extLst>
      <p:ext uri="{BB962C8B-B14F-4D97-AF65-F5344CB8AC3E}">
        <p14:creationId xmlns:p14="http://schemas.microsoft.com/office/powerpoint/2010/main" val="748634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8874B888-EED8-47A0-B831-F9376EFBB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CF1667C-F1DB-411E-BDE1-703FB815C039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82" y="925512"/>
            <a:ext cx="11098635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  <a:buClrTx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Typy konverzačních situací</a:t>
            </a:r>
            <a:endParaRPr lang="cs-CZ" altLang="cs-CZ" sz="26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buClrTx/>
              <a:defRPr/>
            </a:pPr>
            <a:endParaRPr lang="cs-CZ" altLang="cs-CZ" sz="28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457200" indent="-457200" algn="just">
              <a:lnSpc>
                <a:spcPct val="90000"/>
              </a:lnSpc>
              <a:spcAft>
                <a:spcPts val="600"/>
              </a:spcAft>
              <a:buClrTx/>
              <a:buAutoNum type="arabicParenR"/>
              <a:defRPr/>
            </a:pP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Monology</a:t>
            </a:r>
          </a:p>
          <a:p>
            <a:pPr marL="457200" indent="-457200" algn="just">
              <a:lnSpc>
                <a:spcPct val="90000"/>
              </a:lnSpc>
              <a:spcAft>
                <a:spcPts val="600"/>
              </a:spcAft>
              <a:buClrTx/>
              <a:buAutoNum type="arabicParenR"/>
              <a:defRPr/>
            </a:pP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Dialogy: 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	</a:t>
            </a: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a) symetrické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(rodinné, pracovní)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tx1"/>
                </a:solidFill>
                <a:latin typeface="+mn-lt"/>
              </a:rPr>
              <a:t>					</a:t>
            </a: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b) asymetrické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(z hlediska věku, znalostí, postavení +	 					 	 	institucionální asymetričnost, např. nákup, vyšetření)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sz="1000" dirty="0">
              <a:solidFill>
                <a:schemeClr val="tx1"/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tx1"/>
                </a:solidFill>
                <a:latin typeface="+mn-lt"/>
              </a:rPr>
              <a:t>Kontakt přímý (bezprostřední) vs. zprostředkovaný (např. elektronická komunikace), připravenost vs. nepřipravenost, veřejnost vs. neveřejnost.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sz="2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Přechodové oblasti: pracovní konverzace, dialogy literární (stylizovaný hovorový jazyk – pouze představa autora o hovorovém jazyce)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dirty="0">
              <a:solidFill>
                <a:schemeClr val="tx1"/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597097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375</TotalTime>
  <Words>1529</Words>
  <Application>Microsoft Office PowerPoint</Application>
  <PresentationFormat>Širokoúhlá obrazovka</PresentationFormat>
  <Paragraphs>166</Paragraphs>
  <Slides>16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Gothic</vt:lpstr>
      <vt:lpstr>Tahoma</vt:lpstr>
      <vt:lpstr>Times New Roman</vt:lpstr>
      <vt:lpstr>Wingdings 3</vt:lpstr>
      <vt:lpstr>Ion</vt:lpstr>
      <vt:lpstr>Stylistika (2)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Koncept identitární neologie: generačně příznaková slova ve výzkumu</dc:title>
  <dc:creator>Alena</dc:creator>
  <cp:lastModifiedBy>Petr Stehlík</cp:lastModifiedBy>
  <cp:revision>264</cp:revision>
  <cp:lastPrinted>2020-02-23T14:46:05Z</cp:lastPrinted>
  <dcterms:created xsi:type="dcterms:W3CDTF">2019-10-17T09:02:16Z</dcterms:created>
  <dcterms:modified xsi:type="dcterms:W3CDTF">2020-03-27T08:41:16Z</dcterms:modified>
</cp:coreProperties>
</file>