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2" r:id="rId3"/>
    <p:sldId id="344" r:id="rId4"/>
    <p:sldId id="346" r:id="rId5"/>
    <p:sldId id="347" r:id="rId6"/>
    <p:sldId id="348" r:id="rId7"/>
    <p:sldId id="33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8" r:id="rId17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430B0-4080-4D35-B877-61192B60C7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41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9072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0410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9885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9782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235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8459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835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930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3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4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30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8301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749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0814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27/03/2020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27/03/2020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27/03/2020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27/03/2020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27/03/2020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27/03/2020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4600" y="828478"/>
            <a:ext cx="10325845" cy="3329581"/>
          </a:xfrm>
        </p:spPr>
        <p:txBody>
          <a:bodyPr>
            <a:noAutofit/>
          </a:bodyPr>
          <a:lstStyle/>
          <a:p>
            <a:pPr algn="ctr"/>
            <a:r>
              <a:rPr lang="cs-CZ" altLang="cs-CZ" sz="5400" b="1" dirty="0">
                <a:cs typeface="Calibri" panose="020F0502020204030204" pitchFamily="34" charset="0"/>
              </a:rPr>
              <a:t>Stylistika (2)</a:t>
            </a:r>
            <a:endParaRPr lang="fr-FR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5700" y="4267200"/>
            <a:ext cx="8761412" cy="22606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800" cap="none" dirty="0"/>
          </a:p>
          <a:p>
            <a:endParaRPr lang="fr-FR" sz="4800" cap="none" dirty="0"/>
          </a:p>
        </p:txBody>
      </p:sp>
    </p:spTree>
    <p:extLst>
      <p:ext uri="{BB962C8B-B14F-4D97-AF65-F5344CB8AC3E}">
        <p14:creationId xmlns:p14="http://schemas.microsoft.com/office/powerpoint/2010/main" val="370768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běžné komunikaci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Hláskové: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např.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voblíkat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míň, přeci, taky, mlíko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atd.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Morfologické: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tvoření slov (abreviace –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depka, dovča,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info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poo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lahváč, mimčo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apod.), nespisovné koncovky a tvary slov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Lexikální: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kolokvialismy, neurčité vyjadřování (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ňákej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tak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ňák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nebo tak, tak něco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), slovní vycpávky (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jako prostě, vlastně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atd.)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Syntaktické: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jednodušší větná stavba, jádro výpovědi často už na za-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čátku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nebo uprostřed věty (standardně na konci).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9896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Písemná forma běžné komunikace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Epistolární: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soukromé dopisy, dříve příručky, listáře (norma, vzor). Cíle této formy komunikace – udržení kontaktu (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fatická funkce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), předání informace (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referenční funkce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), vyjádření pocitů, postojů či názorů (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expresivní funkce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). V závislosti na připravenosti a vzdělání – nespisovné prostředky a rysy mluvené syntaxe. Grafická složka – podtržení, tiskací písmena,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emotikony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Elektronická: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emaily, SMS, chaty, internetové diskuse. Rysy psaných i mluvených projevů. Časté anglicismy (např.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odkliknout, chatovat, online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), zkratky (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thx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pls,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btw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wtf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lol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ok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 a emotikony. Nepřipravené internetová diskuse nebo chaty vs. připravené – blogy (vyprávění, úvahy, foto).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3656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odborný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Funkce odborně-sdělná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(referenční, metajazyková, ale i konativní = přesvědčovací, argumentační; nikoliv ovšem emotivní). Komunikační cíl převážně teoretický, poznávací. Obecná symetričnost vědecké komu-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nikace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(vs. asymetričnost znalostní či institucionální).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Základní kód: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psaný spisovný jazyk (čeština, nicméně v odborných textech i cizojazyčné citace a časté cizí termíny). Kombinace verbální složky s vizuální (grafy, tabulky, schémata) = multimodální komunikace (vs. multimediální, tj. audiovizuální).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Vnitřní dělení odborného stylu: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a) čistě vědecký, b) učební, c) populárně-naučný, d) praktický odborný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(pouze zde je cíl praktický: pokrok v praxi)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Potřeba rozlišovat mezi jazykem odborným vs. profesní mluvou (i nespisovnou).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 případě češtiny přerušení kontinuity vývoje odborného jazyka v době pobělohorské (potom až národní obrození).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63761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Stylová norma odborných textů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Odborné projevy psané (převažující) i mluvené, stylistické rozdíly podle vědních disciplín. Přísná spisovnost (psaná forma) vs. hovorové prvky (mluvené odborné projevy).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Významová přesnost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(vs. srozumitelnost v běžné komunikaci)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, jasnost, konciznost, ekonomičnost, věcnost, systematičnost.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Raději opakování stejných termínů nežli užívání synonym (oproti uměleckému stylu) pro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dosa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-žení přesnosti. V mluvených odborných projevech větší důraz na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srozu-mitelnost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Pečlivá připravenost dlouhodobá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(odbornost)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i bezprostřední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(konkrétní text, ale i promluva, např. přednáška, příspěvek na konferenci).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Nocionálnost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neexpresivnost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zvláště v psané podobě situační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nezakot-venost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1351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odborné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Formální hledisko: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strukturovanost (kapitoly, odstavce, odkazy; úvod, stať, závěr)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Morfologické hledisko: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spisovnost, tendence k potlačení přítomnosti autora v textu (neosobní konstrukce: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jako příklad byl zvolen…, studie ukázala, že…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;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autorský plurál modestiae: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jak jsme se snažili prokázat…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Lexikální hledisko: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odborné termíny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(časté internacionalismy; většinou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podst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. jména, ale i další slovní druhy, např.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benigní,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endovaskulárně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dilatovat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apod.)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+ mezioborové termíny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jako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detekce, selekce, definovat, identifikovat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atd. V populárně-naučných textech méně cizích termínů. Vyhýbání se synonymům (kvůli významové přesnosti), tendence k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nominalizaci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(podobně jako v administrativním stylu). Časté nevlastní předložky (např.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na základě, z hlediska, v rámci, v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dů-sledku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Syntaktické hledisko: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složitá větná stavba, dlouhá souvětí (hlavně psaná forma, v mluvených projevech kratší a méně komplikované věty), ustálené textové modely, stereotypnost.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67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Žánry (útvary) odborné komunikace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457200" indent="-457200" algn="just">
              <a:lnSpc>
                <a:spcPct val="90000"/>
              </a:lnSpc>
              <a:spcBef>
                <a:spcPts val="0"/>
              </a:spcBef>
              <a:buClrTx/>
              <a:buAutoNum type="arabicParenR"/>
              <a:defRPr/>
            </a:pP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Čistě vědecké: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	a) psané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–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odborné studie a články (časopisecké či 								sborníkové), kapitoly v knihách, recenze vědec-								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kých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publikací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	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b) mluvené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plenární přednášky na konferencích,  									příspěvky v sekcích konferencí + následné diskuse, 									panelové diskuse…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lnSpc>
                <a:spcPct val="90000"/>
              </a:lnSpc>
              <a:buClrTx/>
              <a:buFont typeface="+mj-lt"/>
              <a:buAutoNum type="arabicParenR" startAt="2"/>
              <a:defRPr/>
            </a:pP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Učební či akademické: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		a) psané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– učebnice, disertační a diplomové 										práce, posudky	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				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b) mluvené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přednášky, semináře, obhajoby 											diplomových prací, ústní zkoušky…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3) </a:t>
            </a: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Populárně-naučné: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			a) psané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knihy, články, zprávy a novinky ze 											světa 	vědy, tematické internet. stránky…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				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b) mluvené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rozhlasové přednášky a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maga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-												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zíny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interview, dokumentární filmy…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							  </a:t>
            </a:r>
          </a:p>
        </p:txBody>
      </p:sp>
    </p:spTree>
    <p:extLst>
      <p:ext uri="{BB962C8B-B14F-4D97-AF65-F5344CB8AC3E}">
        <p14:creationId xmlns:p14="http://schemas.microsoft.com/office/powerpoint/2010/main" val="31594665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Žánry (útvary) odborné komunikace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4) Praktické odborné: 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např.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znalecké posudky a zprávy, expertízy, zprávy o řešení projektů, návody, manuály, konzultace, pracovní porady atd.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______________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2500" b="1" dirty="0">
                <a:solidFill>
                  <a:schemeClr val="tx1"/>
                </a:solidFill>
                <a:latin typeface="+mn-lt"/>
              </a:rPr>
              <a:t>Specifika učebního stylu a jeho žánrů: 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asymetričnost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(učitel – student či žák)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, významné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rozdíly mezi jednotlivými stupni vzdělávání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(vysoké školy: cílem je přenos informace + rozvoj vědeckých schopností; střední a základní školy: přenos informace + socializace žáka).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Kontakt přímý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(výuka)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i nepřímý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(učebnice, domácí úkoly)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V mluvené formě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monolog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(přednáška)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i dialog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(cvičení, semináře)</a:t>
            </a:r>
          </a:p>
        </p:txBody>
      </p:sp>
    </p:spTree>
    <p:extLst>
      <p:ext uri="{BB962C8B-B14F-4D97-AF65-F5344CB8AC3E}">
        <p14:creationId xmlns:p14="http://schemas.microsoft.com/office/powerpoint/2010/main" val="3786246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Stylistické aspekty výstavby textu</a:t>
            </a:r>
            <a:endParaRPr lang="es-ES" altLang="cs-CZ" sz="4000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cs typeface="Tahoma" panose="020B0604030504040204" pitchFamily="34" charset="0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500" b="1" dirty="0"/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 – konstituuje se teprve v rámci textu (z komunikačního hle-diska diskurzu).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Textová gramatika/lingvistika vs. stylistika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– řada společných témat, ve stylistice jazykové prostředky koherence a koheze textu více v pozadí.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Kompozice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= výstavba textu (tematika + jazykové vyjádření)</a:t>
            </a:r>
            <a:endParaRPr lang="es-ES" altLang="cs-CZ" sz="26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Slohové postupy</a:t>
            </a:r>
            <a:endParaRPr lang="cs-CZ" altLang="cs-CZ" sz="1500" b="1" dirty="0"/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Volba slohového postupu:</a:t>
            </a: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Informační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(nekontextový, např. plakát, textová zpráva; kontextový, např. novinová zpráva)</a:t>
            </a:r>
          </a:p>
          <a:p>
            <a:pPr marL="457200" indent="-457200" algn="just">
              <a:lnSpc>
                <a:spcPct val="90000"/>
              </a:lnSpc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Vyprávěcí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(běžné vs. umělecké vyprávění)</a:t>
            </a:r>
          </a:p>
          <a:p>
            <a:pPr marL="457200" indent="-457200" algn="just">
              <a:lnSpc>
                <a:spcPct val="90000"/>
              </a:lnSpc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Popisný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(prostý, umělecký, vědecký, prakticky odborný; statický vs. dynamický; popis děje, pracovního postupu atd.)</a:t>
            </a:r>
          </a:p>
          <a:p>
            <a:pPr marL="457200" indent="-457200" algn="just">
              <a:lnSpc>
                <a:spcPct val="90000"/>
              </a:lnSpc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Výkladový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(induktivní: analýza faktů &gt; zobecnění; deduktivní: obecné &gt; konkrétní příklady)</a:t>
            </a:r>
          </a:p>
          <a:p>
            <a:pPr marL="457200" indent="-457200" algn="just">
              <a:lnSpc>
                <a:spcPct val="90000"/>
              </a:lnSpc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Úvahový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(odborný vs. umělecký) </a:t>
            </a:r>
          </a:p>
          <a:p>
            <a:pPr marL="457200" indent="-457200" algn="just">
              <a:lnSpc>
                <a:spcPct val="90000"/>
              </a:lnSpc>
              <a:buClrTx/>
              <a:buFont typeface="+mj-lt"/>
              <a:buAutoNum type="arabicParenR"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7280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Stylová charakteristika výrazových prostředků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Hláskové: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např.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mléko/mlíko, hřmět/hřmít, výše/</a:t>
            </a:r>
            <a:r>
              <a:rPr lang="cs-CZ" alt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výš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atd. 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Morfologické a syntaktické: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podst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. jména</a:t>
            </a:r>
            <a:r>
              <a:rPr lang="cs-CZ" altLang="cs-CZ" dirty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– jmenné konstrukce (statičnost, odborný a administrativní styl);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adjektiva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deverbální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a ve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stř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 rodě – typické pro admin. styl, např.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je nutno, možno, uhrazený, prováděný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zájmena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knižní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mne, onen, jenž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atd.);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slovesa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jejich užití zvyšuje dynamičnost; historický a gnómický prézens; autorský plurál – vědecký styl;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dělati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vs.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přeju, děkuju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knižní vs. hovorové;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předložky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admin. a publicistický styl: nevlastní předložky jako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z důvodu, za účelem, vzhledem k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;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spojky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obecně vyšší myšlenková náročnost textu, některé spojky i stylová platnost, např.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jelikož, poněvadž, pakliže…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částice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tak, no tak…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v nepřipravených projevech.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79787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Stylová charakteristika výrazových prostředků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 startAt="3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Slovotvorné: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zdrobněliny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např. oblast gastronomie, obecně citový vztah;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víceslovná pojmenování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(multiverbizace) – odborný a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publi-cistický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styl;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složeniny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admin. a odborný styl (např.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slovotvorný, tvaroslovný, slovnědruhový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). 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 startAt="3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Syntaktické: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nejviditelnější projev komunikační strategie; stylově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rozrůz-něné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syntaktické konstrukce, vliv mluvené či psané formy. Sporná hranice mezi lexikálními a syntaktickými prostředky.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 startAt="3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Lexikální: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lexémy neutrální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(spisovné) </a:t>
            </a:r>
            <a:r>
              <a:rPr lang="cs-CZ" altLang="cs-CZ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vs. příznakové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: nespisovná slova, cizí slova, neologismy, archaismy, méně frekventovaná slova, stylově zabarvená (hovorová vs. knižní,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publicismy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odborné termíny), expresivní (familiární, eufemismy, dětská slova, pejorativní, vulgární) + regionalismy a dialektismy, argotismy, slangové výrazy.</a:t>
            </a:r>
          </a:p>
        </p:txBody>
      </p:sp>
    </p:spTree>
    <p:extLst>
      <p:ext uri="{BB962C8B-B14F-4D97-AF65-F5344CB8AC3E}">
        <p14:creationId xmlns:p14="http://schemas.microsoft.com/office/powerpoint/2010/main" val="1567331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Stylová hodnota lexému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Stálá: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součást stylové normy (opakované užívání v rámci určitého typu komunikace)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Adherentní: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připojená k výrazu postupně během užívání (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publicismy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např. </a:t>
            </a:r>
            <a:r>
              <a:rPr lang="cs-CZ" alt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 /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poslaneckých/ řadách, hájit barvy /lidovců/, mýt si nad něčím ruce, přijít /politicky/ draho, sáhnout hlouběji do kapsy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Inherentní: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výrazy utvořené speciálně pro určitý typ komunikace (např. odborné termíny)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Kontextová: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aktualizace významu a formy (typicky v uměleckých textech)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Stylová/stylistická příznakovost: odchylka od norem platných v dané oblasti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25375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461" y="1066816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Funkční styly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Základy teorie funkčních stylů: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už B. Havránek (Pražský lingvistický kroužek); jazyk hovorový, pracovní, vědecký a básnický.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Dnešní klasifikace funkčních stylů: 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Styl prostě sdělovací 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Styl odborný a administrativní (nebo dva samostatné styly)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Styl publicistický (+ reklamní)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Styl umělecký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23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Uvnitř těchto stylů ještě dělení na projev mluvený vs. psaný, připravený vs. nepřipravený, veřejný vs. soukromý, monologický vs. dialogický.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918167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prostě sdělovací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Sféra běžné komunikace, hovorový, běžně mluvený jazyk, obtížné vymezení vůči jazyku spisovnému a nespisovnému. Zpochybnění existence tohoto funkčního stylu (Hoffmannová: může být příznačný pro projevy i jiných funkčních stylů, např. vědeckého).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Vnitřní dělení: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a) styl konverzační, b) styl epistolární a c) styl elektronické komunikace.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Každodenní mluvené dialogy: z hlediska komunikační role (mluvčí – posluchač), sociální role (dialogy symetrické vs. asymetrické), spontánnosti (připravenost vs. nepřipravenost).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Běžné dorozumívání (převážně nespisovné), spíše normy komunikační nežli jazykové.</a:t>
            </a:r>
          </a:p>
        </p:txBody>
      </p:sp>
    </p:spTree>
    <p:extLst>
      <p:ext uri="{BB962C8B-B14F-4D97-AF65-F5344CB8AC3E}">
        <p14:creationId xmlns:p14="http://schemas.microsoft.com/office/powerpoint/2010/main" val="74863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Typy konverzačních situací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Monology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Dialogy: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a) symetrické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(rodinné, pracovní)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b) asymetrické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(z hlediska věku, znalostí, postavení +	 					 	 	institucionální asymetričnost, např. nákup, vyšetření)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Kontakt přímý (bezprostřední) vs. zprostředkovaný (např. elektronická komunikace), připravenost vs. nepřipravenost, veřejnost vs. neveřejnost.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Přechodové oblasti: pracovní konverzace, dialogy literární (stylizovaný hovorový jazyk – pouze představa autora o hovorovém jazyce)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9709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375</TotalTime>
  <Words>1529</Words>
  <Application>Microsoft Office PowerPoint</Application>
  <PresentationFormat>Širokoúhlá obrazovka</PresentationFormat>
  <Paragraphs>166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Tahoma</vt:lpstr>
      <vt:lpstr>Times New Roman</vt:lpstr>
      <vt:lpstr>Wingdings 3</vt:lpstr>
      <vt:lpstr>Ion</vt:lpstr>
      <vt:lpstr>Stylistika (2)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264</cp:revision>
  <cp:lastPrinted>2020-02-23T14:46:05Z</cp:lastPrinted>
  <dcterms:created xsi:type="dcterms:W3CDTF">2019-10-17T09:02:16Z</dcterms:created>
  <dcterms:modified xsi:type="dcterms:W3CDTF">2020-03-27T08:41:16Z</dcterms:modified>
</cp:coreProperties>
</file>