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handoutMasterIdLst>
    <p:handoutMasterId r:id="rId10"/>
  </p:handoutMasterIdLst>
  <p:sldIdLst>
    <p:sldId id="256" r:id="rId2"/>
    <p:sldId id="359" r:id="rId3"/>
    <p:sldId id="364" r:id="rId4"/>
    <p:sldId id="360" r:id="rId5"/>
    <p:sldId id="355" r:id="rId6"/>
    <p:sldId id="365" r:id="rId7"/>
    <p:sldId id="366" r:id="rId8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430B0-4080-4D35-B877-61192B60C7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4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413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7046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11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35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098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110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04/05/2020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04/05/2020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04/05/2020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4600" y="828478"/>
            <a:ext cx="10325845" cy="3329581"/>
          </a:xfrm>
        </p:spPr>
        <p:txBody>
          <a:bodyPr>
            <a:noAutofit/>
          </a:bodyPr>
          <a:lstStyle/>
          <a:p>
            <a:pPr algn="ctr"/>
            <a:r>
              <a:rPr lang="cs-CZ" altLang="cs-CZ" sz="5400" b="1" dirty="0">
                <a:cs typeface="Calibri" panose="020F0502020204030204" pitchFamily="34" charset="0"/>
              </a:rPr>
              <a:t>Stylistika (4)</a:t>
            </a:r>
            <a:endParaRPr lang="fr-FR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700" y="4267200"/>
            <a:ext cx="8761412" cy="2260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800" cap="none" dirty="0"/>
          </a:p>
          <a:p>
            <a:endParaRPr lang="fr-FR" sz="4800" cap="none" dirty="0"/>
          </a:p>
        </p:txBody>
      </p:sp>
    </p:spTree>
    <p:extLst>
      <p:ext uri="{BB962C8B-B14F-4D97-AF65-F5344CB8AC3E}">
        <p14:creationId xmlns:p14="http://schemas.microsoft.com/office/powerpoint/2010/main" val="370768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administrativní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Sféra institucionální komunikace.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Styl administrativní byl dlouho pokládán za součást praktického odborného stylu. Zahrnuje administrativně-právní a hospodářsko-administrativní projevy. Právní styl může být klasifikován i samostatně.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Komunikativní cíle: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direktivní (stanovení pravidel), správní (řízení chodu společnosti či instituce), informační.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Komunikativní role: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přesně vymezené, institucionalizované (občan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úředník / úřad / soud / organizace s pevnými pravidly, v užším pojetí státní administrativa).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Základní kód: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psaný spisovný jazyk (někdy s chybami), časté zkratky. Čeština, vliv angličtiny (v poslední době zejména vliv dokumentů EU). Kalky z angl.: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lidské zdroje, sebemotivace, udržitelný rozvoj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; syntax: apozice pod vlivem angl. (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byznys plán, HR marketing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3288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administrativní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Silně standardizovaný, ustálený</a:t>
            </a: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Norma: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	a) obsahová 		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– věcná správnost, jednoznačnost, úplnost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b) formální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			– standardizace dokumentů (i normou ČSN)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c) jazyková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			– spisovný jazyk neutrální, neosobní	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d) komunikační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	– produkce: potlačení kreativity a osoby autora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						–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recepce: očekávané potlačení synonymie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			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e) zdvořilostní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		–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odstup (negativní zdvořilost), zdvořilostní  										    maximy (skromnost, ohleduplnost…)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9548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Charakteristika administrativního stylu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Konativní funkce, kontakt převážně nepřímý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(psaná forma), ale i přímý (porada, návštěva občana na úřadě…). Většinou psaná jednosměrná komunikace, v mluvené podobě úřední formálnost.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Připravenost až šablonovitost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Významová přesnost, věcnost.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Raději opakování stejných termínů nežli užívání synonym (podobně jako u odborného stylu).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Autoritativnost, závaznost, neosobnost; asymetrie (</a:t>
            </a:r>
            <a:r>
              <a:rPr lang="cs-CZ" altLang="cs-CZ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pravo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)moci i znalostní kompetence úředníka vůči občanovi.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Intertextovost: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časté odkazy na jiné dokumenty, normy, zákony; používání citací, příloh atd.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3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168793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institucionální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Formální hledisko: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oficiální hlavičkový papír, strukturovanost textu podle jeho typu (úřední dopis, formulář atd.)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Morfologické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tvarosloví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– spisovnost;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slovotvorba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deverbální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příd. jména: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vyhotovený, zajišťující, uvedený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;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názvy dějů končící na 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-</a:t>
            </a:r>
            <a:r>
              <a:rPr lang="cs-CZ" altLang="cs-CZ" sz="2200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ost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působnost,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ná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-vratnost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;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činitelská jména na 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-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tel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zmocnitel, stěžovatel…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; produktivní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prefixoidy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euro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-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,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eko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-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europarlament, europoslanec, eurokomisař,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ekodotace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ekopří-spěvek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…</a:t>
            </a:r>
            <a:endParaRPr lang="cs-CZ" altLang="cs-CZ" sz="22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Syntaktické hledisko: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kondenzace vyjádření (pomocí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nominalizace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podniknutí opatření na zavedení…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); jednoduché zhuštěné věty; multiverbizace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provést průzkum, vyjádřit poděkování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…); časté pasivní nebo jinak neosobní formulace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bylo rozhodnuto, že…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;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vyzývá se, aby…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); ustálené textové modely, stereotypnost (podobně jako u odborného stylu).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67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152015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institucionální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0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3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Lexikální hledisko: 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omezená a standardizovaná slovní zásoba, vyšší frekvence </a:t>
            </a:r>
            <a:r>
              <a:rPr lang="cs-CZ" altLang="cs-CZ" sz="2300" dirty="0" err="1">
                <a:solidFill>
                  <a:schemeClr val="tx1"/>
                </a:solidFill>
                <a:latin typeface="+mn-lt"/>
              </a:rPr>
              <a:t>podst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. jmen (díky </a:t>
            </a:r>
            <a:r>
              <a:rPr lang="cs-CZ" altLang="cs-CZ" sz="2300" dirty="0" err="1">
                <a:solidFill>
                  <a:schemeClr val="tx1"/>
                </a:solidFill>
                <a:latin typeface="+mn-lt"/>
              </a:rPr>
              <a:t>deverbálním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 substantivům typu</a:t>
            </a:r>
            <a:r>
              <a:rPr lang="cs-CZ" altLang="cs-CZ" sz="23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způsobilost, návratnost</a:t>
            </a:r>
            <a:r>
              <a:rPr lang="cs-CZ" altLang="cs-CZ" sz="23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apod.) a s ní spojená nižší frekvence sloves; knižní slova (např.</a:t>
            </a:r>
            <a:r>
              <a:rPr lang="cs-CZ" altLang="cs-CZ" sz="23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poté, tudíž</a:t>
            </a:r>
            <a:r>
              <a:rPr lang="cs-CZ" altLang="cs-CZ" sz="23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) 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a cizí výrazy (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funkcionalita, implementace, kriteriální…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); eufemismy (často kalky z jiných jazyků: 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sociální znevýhodnění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3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= chudoba; 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uvolňování zdrojů</a:t>
            </a:r>
            <a:r>
              <a:rPr lang="cs-CZ" altLang="cs-CZ" sz="23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= propouštění; 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přirážka k jízdnému</a:t>
            </a:r>
            <a:r>
              <a:rPr lang="cs-CZ" altLang="cs-CZ" sz="2300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= pokuta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); typicky administrativní výrazivo (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osoba, listina, úkon, položka, doklad, zakázka, agenda, provádět, stanovit, zabezpečit, zaslat, uhradit, vyhotovit, následně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); ustálená sousloví (</a:t>
            </a:r>
            <a:r>
              <a:rPr lang="cs-CZ" altLang="cs-CZ" sz="23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v souladu s…, na základě…, nad rámec…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8606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1059736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institucionální komunikace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Velká žánrová </a:t>
            </a:r>
            <a:r>
              <a:rPr lang="cs-CZ" altLang="cs-CZ" sz="260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rozmanitost (zápis</a:t>
            </a: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, žádost, životopis, oběžník, úřední dopis, objednávka, výzva, hlášení, výkaz…)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Textové (souvislé) 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úřední dopis, hlášení apod.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Bef>
                <a:spcPts val="0"/>
              </a:spcBef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Heslovité 			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formulář (přihláška, žádost…), seznam, dotaz-							   </a:t>
            </a:r>
            <a:r>
              <a:rPr lang="cs-CZ" altLang="cs-CZ" sz="2600" dirty="0" err="1">
                <a:solidFill>
                  <a:schemeClr val="tx1"/>
                </a:solidFill>
                <a:latin typeface="+mn-lt"/>
              </a:rPr>
              <a:t>ník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, vysvědčení apod.					</a:t>
            </a: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7621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670</TotalTime>
  <Words>552</Words>
  <Application>Microsoft Office PowerPoint</Application>
  <PresentationFormat>Širokoúhlá obrazovka</PresentationFormat>
  <Paragraphs>69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Stylistika (4)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317</cp:revision>
  <cp:lastPrinted>2020-02-23T14:46:05Z</cp:lastPrinted>
  <dcterms:created xsi:type="dcterms:W3CDTF">2019-10-17T09:02:16Z</dcterms:created>
  <dcterms:modified xsi:type="dcterms:W3CDTF">2020-05-04T13:00:29Z</dcterms:modified>
</cp:coreProperties>
</file>