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256" r:id="rId2"/>
    <p:sldId id="274" r:id="rId3"/>
    <p:sldId id="257" r:id="rId4"/>
    <p:sldId id="259" r:id="rId5"/>
    <p:sldId id="260" r:id="rId6"/>
    <p:sldId id="273" r:id="rId7"/>
    <p:sldId id="261" r:id="rId8"/>
    <p:sldId id="266" r:id="rId9"/>
    <p:sldId id="265" r:id="rId10"/>
    <p:sldId id="271" r:id="rId11"/>
    <p:sldId id="258" r:id="rId12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rnold Ponesz" userId="85a9bdc116d8e777" providerId="OrgId" clId="{B50E95A3-8C15-4B98-80E5-651FDDD0541B}"/>
    <pc:docChg chg="custSel modSld">
      <pc:chgData name="Arnold Ponesz" userId="85a9bdc116d8e777" providerId="OrgId" clId="{B50E95A3-8C15-4B98-80E5-651FDDD0541B}" dt="2020-03-18T19:59:41.719" v="43" actId="20577"/>
      <pc:docMkLst>
        <pc:docMk/>
      </pc:docMkLst>
      <pc:sldChg chg="modSp">
        <pc:chgData name="Arnold Ponesz" userId="85a9bdc116d8e777" providerId="OrgId" clId="{B50E95A3-8C15-4B98-80E5-651FDDD0541B}" dt="2020-03-18T19:59:41.719" v="43" actId="20577"/>
        <pc:sldMkLst>
          <pc:docMk/>
          <pc:sldMk cId="1488448419" sldId="273"/>
        </pc:sldMkLst>
        <pc:spChg chg="mod">
          <ac:chgData name="Arnold Ponesz" userId="85a9bdc116d8e777" providerId="OrgId" clId="{B50E95A3-8C15-4B98-80E5-651FDDD0541B}" dt="2020-03-18T19:59:41.719" v="43" actId="20577"/>
          <ac:spMkLst>
            <pc:docMk/>
            <pc:sldMk cId="1488448419" sldId="273"/>
            <ac:spMk id="3" creationId="{00000000-0000-0000-0000-000000000000}"/>
          </ac:spMkLst>
        </pc:spChg>
      </pc:sldChg>
      <pc:sldChg chg="modSp">
        <pc:chgData name="Arnold Ponesz" userId="85a9bdc116d8e777" providerId="OrgId" clId="{B50E95A3-8C15-4B98-80E5-651FDDD0541B}" dt="2020-03-18T19:58:16.757" v="2" actId="20577"/>
        <pc:sldMkLst>
          <pc:docMk/>
          <pc:sldMk cId="4245008852" sldId="274"/>
        </pc:sldMkLst>
        <pc:spChg chg="mod">
          <ac:chgData name="Arnold Ponesz" userId="85a9bdc116d8e777" providerId="OrgId" clId="{B50E95A3-8C15-4B98-80E5-651FDDD0541B}" dt="2020-03-18T19:58:16.757" v="2" actId="20577"/>
          <ac:spMkLst>
            <pc:docMk/>
            <pc:sldMk cId="4245008852" sldId="274"/>
            <ac:spMk id="3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B97042-9018-4D69-AA25-C988C8FCCC10}" type="datetimeFigureOut">
              <a:rPr lang="sk-SK" smtClean="0"/>
              <a:t>18. 3. 2020</a:t>
            </a:fld>
            <a:endParaRPr lang="sk-SK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k-SK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sk-SK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83E728-9628-4B09-AB11-9D48419E213B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2528840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83E728-9628-4B09-AB11-9D48419E213B}" type="slidenum">
              <a:rPr lang="sk-SK" smtClean="0"/>
              <a:t>3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0046016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k-SK"/>
              <a:t>Kliknite sem a upravte štýl predlohy nadpisov.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/>
              <a:t>Kliknite sem a upravte štýl predlohy podnadpisov.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88E4C-C55D-49F1-8043-D19C0741665E}" type="datetimeFigureOut">
              <a:rPr lang="sk-SK" smtClean="0"/>
              <a:t>18. 3. 2020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DDB20-645F-49E0-869A-17C3C059C56C}" type="slidenum">
              <a:rPr lang="sk-SK" smtClean="0"/>
              <a:t>‹#›</a:t>
            </a:fld>
            <a:endParaRPr lang="sk-SK"/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5129"/>
          <a:stretch/>
        </p:blipFill>
        <p:spPr>
          <a:xfrm>
            <a:off x="0" y="0"/>
            <a:ext cx="9144000" cy="1196752"/>
          </a:xfrm>
          <a:prstGeom prst="rect">
            <a:avLst/>
          </a:prstGeom>
        </p:spPr>
      </p:pic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Kliknite sem a upravte štýl predlohy nadpisov.</a:t>
            </a:r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88E4C-C55D-49F1-8043-D19C0741665E}" type="datetimeFigureOut">
              <a:rPr lang="sk-SK" smtClean="0"/>
              <a:t>18. 3. 2020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DDB20-645F-49E0-869A-17C3C059C56C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k-SK"/>
              <a:t>Kliknite sem a upravte štýl predlohy nadpisov.</a:t>
            </a:r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88E4C-C55D-49F1-8043-D19C0741665E}" type="datetimeFigureOut">
              <a:rPr lang="sk-SK" smtClean="0"/>
              <a:t>18. 3. 2020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DDB20-645F-49E0-869A-17C3C059C56C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Kliknite sem a upravte štýl predlohy nadpisov.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88E4C-C55D-49F1-8043-D19C0741665E}" type="datetimeFigureOut">
              <a:rPr lang="sk-SK" smtClean="0"/>
              <a:t>18. 3. 2020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DDB20-645F-49E0-869A-17C3C059C56C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k-SK"/>
              <a:t>Kliknite sem a upravte štýl predlohy nadpisov.</a:t>
            </a:r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Kliknite sem a upravte štýly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88E4C-C55D-49F1-8043-D19C0741665E}" type="datetimeFigureOut">
              <a:rPr lang="sk-SK" smtClean="0"/>
              <a:t>18. 3. 2020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DDB20-645F-49E0-869A-17C3C059C56C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Kliknite sem a upravte štýl predlohy nadpisov.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88E4C-C55D-49F1-8043-D19C0741665E}" type="datetimeFigureOut">
              <a:rPr lang="sk-SK" smtClean="0"/>
              <a:t>18. 3. 2020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DDB20-645F-49E0-869A-17C3C059C56C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/>
              <a:t>Kliknite sem a upravte štýl predlohy nadpisov.</a:t>
            </a:r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88E4C-C55D-49F1-8043-D19C0741665E}" type="datetimeFigureOut">
              <a:rPr lang="sk-SK" smtClean="0"/>
              <a:t>18. 3. 2020</a:t>
            </a:fld>
            <a:endParaRPr lang="sk-SK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DDB20-645F-49E0-869A-17C3C059C56C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Kliknite sem a upravte štýl predlohy nadpisov.</a:t>
            </a:r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88E4C-C55D-49F1-8043-D19C0741665E}" type="datetimeFigureOut">
              <a:rPr lang="sk-SK" smtClean="0"/>
              <a:t>18. 3. 2020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DDB20-645F-49E0-869A-17C3C059C56C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88E4C-C55D-49F1-8043-D19C0741665E}" type="datetimeFigureOut">
              <a:rPr lang="sk-SK" smtClean="0"/>
              <a:t>18. 3. 2020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DDB20-645F-49E0-869A-17C3C059C56C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/>
              <a:t>Kliknite sem a upravte štýl predlohy nadpisov.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88E4C-C55D-49F1-8043-D19C0741665E}" type="datetimeFigureOut">
              <a:rPr lang="sk-SK" smtClean="0"/>
              <a:t>18. 3. 2020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DDB20-645F-49E0-869A-17C3C059C56C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/>
              <a:t>Kliknite sem a upravte štýl predlohy nadpisov.</a:t>
            </a:r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k-SK"/>
              <a:t>Ak chcete pridať obrázok, kliknite na ikonu</a:t>
            </a:r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88E4C-C55D-49F1-8043-D19C0741665E}" type="datetimeFigureOut">
              <a:rPr lang="sk-SK" smtClean="0"/>
              <a:t>18. 3. 2020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DDB20-645F-49E0-869A-17C3C059C56C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nadpisu 1"/>
          <p:cNvSpPr>
            <a:spLocks noGrp="1"/>
          </p:cNvSpPr>
          <p:nvPr>
            <p:ph type="title"/>
          </p:nvPr>
        </p:nvSpPr>
        <p:spPr>
          <a:xfrm>
            <a:off x="500034" y="1214422"/>
            <a:ext cx="8215370" cy="121444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 dirty="0"/>
              <a:t>Kliknite sem a upravte štýl predlohy nadpisov.</a:t>
            </a:r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500034" y="2571744"/>
            <a:ext cx="8215370" cy="355441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dirty="0"/>
              <a:t>Kliknite sem a upravte štýly predlohy textu.</a:t>
            </a:r>
          </a:p>
          <a:p>
            <a:pPr lvl="1"/>
            <a:r>
              <a:rPr lang="sk-SK" dirty="0"/>
              <a:t>Druhá úroveň</a:t>
            </a:r>
          </a:p>
          <a:p>
            <a:pPr lvl="2"/>
            <a:r>
              <a:rPr lang="sk-SK" dirty="0"/>
              <a:t>Tretia úroveň</a:t>
            </a:r>
          </a:p>
          <a:p>
            <a:pPr lvl="3"/>
            <a:r>
              <a:rPr lang="sk-SK" dirty="0"/>
              <a:t>Štvrtá úroveň</a:t>
            </a:r>
          </a:p>
          <a:p>
            <a:pPr lvl="4"/>
            <a:r>
              <a:rPr lang="sk-SK" dirty="0"/>
              <a:t>Piata úroveň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188E4C-C55D-49F1-8043-D19C0741665E}" type="datetimeFigureOut">
              <a:rPr lang="sk-SK" smtClean="0"/>
              <a:t>18. 3. 2020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2DDB20-645F-49E0-869A-17C3C059C56C}" type="slidenum">
              <a:rPr lang="sk-SK" smtClean="0"/>
              <a:t>‹#›</a:t>
            </a:fld>
            <a:endParaRPr lang="sk-SK"/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5129"/>
          <a:stretch/>
        </p:blipFill>
        <p:spPr>
          <a:xfrm>
            <a:off x="0" y="0"/>
            <a:ext cx="9144000" cy="1196752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14348" y="1052736"/>
            <a:ext cx="7772400" cy="2662016"/>
          </a:xfrm>
        </p:spPr>
        <p:txBody>
          <a:bodyPr>
            <a:normAutofit/>
          </a:bodyPr>
          <a:lstStyle/>
          <a:p>
            <a:r>
              <a:rPr lang="sk-SK" b="1" dirty="0">
                <a:solidFill>
                  <a:srgbClr val="002060"/>
                </a:solidFill>
              </a:rPr>
              <a:t>KRÍZA </a:t>
            </a:r>
            <a:br>
              <a:rPr lang="sk-SK" b="1" dirty="0">
                <a:solidFill>
                  <a:srgbClr val="002060"/>
                </a:solidFill>
              </a:rPr>
            </a:br>
            <a:r>
              <a:rPr lang="sk-SK" b="1" dirty="0">
                <a:solidFill>
                  <a:srgbClr val="002060"/>
                </a:solidFill>
              </a:rPr>
              <a:t>KRÍZOVÁ INTERVENCIA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42976" y="3000372"/>
            <a:ext cx="6986614" cy="3000396"/>
          </a:xfrm>
        </p:spPr>
        <p:txBody>
          <a:bodyPr>
            <a:normAutofit/>
          </a:bodyPr>
          <a:lstStyle/>
          <a:p>
            <a:endParaRPr lang="sk-SK" dirty="0"/>
          </a:p>
          <a:p>
            <a:r>
              <a:rPr lang="sk-SK" sz="2800" b="1" dirty="0">
                <a:solidFill>
                  <a:srgbClr val="002060"/>
                </a:solidFill>
              </a:rPr>
              <a:t>Základy </a:t>
            </a:r>
            <a:r>
              <a:rPr lang="sk-SK" sz="2800" b="1" dirty="0" err="1">
                <a:solidFill>
                  <a:srgbClr val="002060"/>
                </a:solidFill>
              </a:rPr>
              <a:t>krizové</a:t>
            </a:r>
            <a:r>
              <a:rPr lang="sk-SK" sz="2800" b="1" dirty="0">
                <a:solidFill>
                  <a:srgbClr val="002060"/>
                </a:solidFill>
              </a:rPr>
              <a:t> </a:t>
            </a:r>
            <a:r>
              <a:rPr lang="sk-SK" sz="2800" b="1" dirty="0" err="1">
                <a:solidFill>
                  <a:srgbClr val="002060"/>
                </a:solidFill>
              </a:rPr>
              <a:t>intervence</a:t>
            </a:r>
            <a:endParaRPr lang="sk-SK" sz="2800" b="1" dirty="0">
              <a:solidFill>
                <a:srgbClr val="002060"/>
              </a:solidFill>
            </a:endParaRPr>
          </a:p>
          <a:p>
            <a:r>
              <a:rPr lang="sk-SK" sz="2800" b="1" dirty="0">
                <a:solidFill>
                  <a:srgbClr val="002060"/>
                </a:solidFill>
              </a:rPr>
              <a:t>Jarný semester 2020</a:t>
            </a:r>
          </a:p>
          <a:p>
            <a:endParaRPr lang="sk-SK" sz="2800" dirty="0">
              <a:solidFill>
                <a:srgbClr val="002060"/>
              </a:solidFill>
            </a:endParaRPr>
          </a:p>
          <a:p>
            <a:r>
              <a:rPr lang="sk-SK" sz="2400" dirty="0">
                <a:solidFill>
                  <a:srgbClr val="002060"/>
                </a:solidFill>
              </a:rPr>
              <a:t>Mgr. Júlia Tkáčová</a:t>
            </a:r>
          </a:p>
          <a:p>
            <a:r>
              <a:rPr lang="sk-SK" sz="2400" dirty="0">
                <a:solidFill>
                  <a:srgbClr val="002060"/>
                </a:solidFill>
              </a:rPr>
              <a:t>Mgr. Barbora </a:t>
            </a:r>
            <a:r>
              <a:rPr lang="sk-SK" sz="2400" dirty="0" err="1">
                <a:solidFill>
                  <a:srgbClr val="002060"/>
                </a:solidFill>
              </a:rPr>
              <a:t>Chlpeková</a:t>
            </a:r>
            <a:endParaRPr lang="sk-SK" sz="2400" dirty="0">
              <a:solidFill>
                <a:srgbClr val="002060"/>
              </a:solidFill>
            </a:endParaRPr>
          </a:p>
          <a:p>
            <a:endParaRPr lang="sk-SK" sz="28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40A5223-F942-4CEF-983C-23249F347A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002060"/>
                </a:solidFill>
              </a:rPr>
              <a:t>M</a:t>
            </a:r>
            <a:r>
              <a:rPr lang="sk-SK" b="1" dirty="0">
                <a:solidFill>
                  <a:srgbClr val="002060"/>
                </a:solidFill>
              </a:rPr>
              <a:t>ODELOVÁ SITUÁCIA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7A72B32-E08E-4A79-8F01-3076E6C5D0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k-SK" dirty="0"/>
              <a:t>1. Zvoľte krízu (strata / zmena / voľba)</a:t>
            </a:r>
          </a:p>
          <a:p>
            <a:pPr marL="0" indent="0">
              <a:buNone/>
            </a:pPr>
            <a:r>
              <a:rPr lang="sk-SK" dirty="0"/>
              <a:t>2. Aplikujte jednu alebo viac techník KI v hovore</a:t>
            </a:r>
          </a:p>
          <a:p>
            <a:pPr marL="0" indent="0">
              <a:buNone/>
            </a:pPr>
            <a:r>
              <a:rPr lang="sk-SK" dirty="0"/>
              <a:t>3. Kríza by nemala byť príliš závažná či komplikovaná, netýrajte sa hneď zo začiatku </a:t>
            </a:r>
            <a:r>
              <a:rPr lang="sk-SK" dirty="0">
                <a:sym typeface="Wingdings" panose="05000000000000000000" pitchFamily="2" charset="2"/>
              </a:rPr>
              <a:t> 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05165857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0034" y="1785926"/>
            <a:ext cx="8215370" cy="1214446"/>
          </a:xfrm>
        </p:spPr>
        <p:txBody>
          <a:bodyPr>
            <a:normAutofit/>
          </a:bodyPr>
          <a:lstStyle/>
          <a:p>
            <a:br>
              <a:rPr lang="sk-SK" sz="3600" b="1" dirty="0">
                <a:solidFill>
                  <a:srgbClr val="002060"/>
                </a:solidFill>
              </a:rPr>
            </a:br>
            <a:r>
              <a:rPr lang="sk-SK" sz="3600" b="1" dirty="0">
                <a:solidFill>
                  <a:srgbClr val="002060"/>
                </a:solidFill>
              </a:rPr>
              <a:t>Ďakujem za pozornosť.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571472" y="3571876"/>
            <a:ext cx="8143932" cy="2554287"/>
          </a:xfrm>
        </p:spPr>
        <p:txBody>
          <a:bodyPr/>
          <a:lstStyle/>
          <a:p>
            <a:pPr>
              <a:buNone/>
            </a:pPr>
            <a:endParaRPr lang="sk-SK" dirty="0"/>
          </a:p>
          <a:p>
            <a:pPr algn="ctr">
              <a:buNone/>
            </a:pPr>
            <a:r>
              <a:rPr lang="cs-CZ" dirty="0">
                <a:solidFill>
                  <a:srgbClr val="002060"/>
                </a:solidFill>
              </a:rPr>
              <a:t>400234@mail.muni.cz</a:t>
            </a:r>
          </a:p>
          <a:p>
            <a:pPr algn="ctr">
              <a:buNone/>
            </a:pPr>
            <a:r>
              <a:rPr lang="cs-CZ" dirty="0">
                <a:solidFill>
                  <a:srgbClr val="002060"/>
                </a:solidFill>
              </a:rPr>
              <a:t>b.chlpekova@mail.muni.cz</a:t>
            </a:r>
          </a:p>
          <a:p>
            <a:pPr algn="ctr">
              <a:buNone/>
            </a:pPr>
            <a:endParaRPr lang="sk-SK" dirty="0"/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002060"/>
                </a:solidFill>
              </a:rPr>
              <a:t>ZÁKLADNÝ CIEĽ KI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Naviazať</a:t>
            </a:r>
            <a:r>
              <a:rPr lang="cs-CZ" dirty="0"/>
              <a:t> bezpečný a </a:t>
            </a:r>
            <a:r>
              <a:rPr lang="cs-CZ" dirty="0" err="1"/>
              <a:t>kvalitný</a:t>
            </a:r>
            <a:r>
              <a:rPr lang="cs-CZ" dirty="0"/>
              <a:t> kontakt, </a:t>
            </a:r>
            <a:r>
              <a:rPr lang="cs-CZ" dirty="0" err="1"/>
              <a:t>ktorý</a:t>
            </a:r>
            <a:r>
              <a:rPr lang="cs-CZ" dirty="0"/>
              <a:t> je </a:t>
            </a:r>
            <a:r>
              <a:rPr lang="cs-CZ" dirty="0" err="1"/>
              <a:t>pre</a:t>
            </a:r>
            <a:r>
              <a:rPr lang="cs-CZ" dirty="0"/>
              <a:t> klienta </a:t>
            </a:r>
            <a:r>
              <a:rPr lang="cs-CZ" dirty="0" err="1"/>
              <a:t>zrozumiteľný</a:t>
            </a:r>
            <a:endParaRPr lang="cs-CZ" dirty="0"/>
          </a:p>
          <a:p>
            <a:r>
              <a:rPr lang="cs-CZ" dirty="0" err="1"/>
              <a:t>Práca</a:t>
            </a:r>
            <a:r>
              <a:rPr lang="cs-CZ" dirty="0"/>
              <a:t> s </a:t>
            </a:r>
            <a:r>
              <a:rPr lang="cs-CZ" dirty="0" err="1"/>
              <a:t>emóciami</a:t>
            </a:r>
            <a:endParaRPr lang="cs-CZ" dirty="0"/>
          </a:p>
          <a:p>
            <a:r>
              <a:rPr lang="cs-CZ" dirty="0"/>
              <a:t>Podpora klienta na jeho </a:t>
            </a:r>
            <a:r>
              <a:rPr lang="cs-CZ" err="1"/>
              <a:t>vlastnej</a:t>
            </a:r>
            <a:r>
              <a:rPr lang="cs-CZ"/>
              <a:t> ceste</a:t>
            </a:r>
          </a:p>
          <a:p>
            <a:r>
              <a:rPr lang="cs-CZ"/>
              <a:t>Bezprostredná </a:t>
            </a:r>
            <a:r>
              <a:rPr lang="cs-CZ" dirty="0" err="1"/>
              <a:t>redukcia</a:t>
            </a:r>
            <a:r>
              <a:rPr lang="cs-CZ" dirty="0"/>
              <a:t> </a:t>
            </a:r>
            <a:r>
              <a:rPr lang="cs-CZ" dirty="0" err="1"/>
              <a:t>ohrozenia</a:t>
            </a:r>
            <a:r>
              <a:rPr lang="cs-CZ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245008852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>
                <a:solidFill>
                  <a:srgbClr val="002060"/>
                </a:solidFill>
              </a:rPr>
              <a:t>ŠTRUKTÚRA HOVORU KI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514350" indent="-514350">
              <a:buAutoNum type="arabicPeriod"/>
            </a:pPr>
            <a:r>
              <a:rPr lang="sk-SK" b="1" dirty="0"/>
              <a:t>Nadviazanie kontaktu s klientom</a:t>
            </a:r>
          </a:p>
          <a:p>
            <a:pPr marL="514350" indent="-514350">
              <a:buAutoNum type="arabicPeriod"/>
            </a:pPr>
            <a:r>
              <a:rPr lang="sk-SK" b="1" dirty="0"/>
              <a:t>Mapovanie situácie</a:t>
            </a:r>
          </a:p>
          <a:p>
            <a:pPr marL="0" indent="0">
              <a:buNone/>
            </a:pPr>
            <a:r>
              <a:rPr lang="sk-SK" dirty="0"/>
              <a:t>	- základné údaje o klientovi</a:t>
            </a:r>
          </a:p>
          <a:p>
            <a:pPr marL="0" indent="0">
              <a:buNone/>
            </a:pPr>
            <a:r>
              <a:rPr lang="sk-SK" dirty="0"/>
              <a:t>	- očakávanie a zákazka</a:t>
            </a:r>
          </a:p>
          <a:p>
            <a:pPr marL="0" indent="0">
              <a:buNone/>
            </a:pPr>
            <a:r>
              <a:rPr lang="sk-SK" dirty="0"/>
              <a:t>	- zistenie základných súvislostí</a:t>
            </a:r>
          </a:p>
          <a:p>
            <a:pPr marL="514350" indent="-514350">
              <a:buAutoNum type="arabicPeriod" startAt="3"/>
            </a:pPr>
            <a:r>
              <a:rPr lang="sk-SK" b="1" dirty="0"/>
              <a:t>Riešenie jednej témy</a:t>
            </a:r>
          </a:p>
          <a:p>
            <a:pPr marL="514350" indent="-514350">
              <a:buAutoNum type="arabicPeriod" startAt="3"/>
            </a:pPr>
            <a:r>
              <a:rPr lang="sk-SK" b="1" dirty="0"/>
              <a:t>Rozpoznať pocity klienta </a:t>
            </a:r>
            <a:r>
              <a:rPr lang="sk-SK" dirty="0"/>
              <a:t>– práca s emóciami</a:t>
            </a: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3A085D4-A36F-4BC1-BF95-6BE3AD6D7D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>
                <a:solidFill>
                  <a:srgbClr val="002060"/>
                </a:solidFill>
              </a:rPr>
              <a:t>ŠTRUKTÚRA HOVORU KI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83191E9-19B3-4FD8-B913-5ACAECEF2B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sk-SK" b="1" dirty="0"/>
              <a:t>5.   Hľadanie riešenia</a:t>
            </a:r>
          </a:p>
          <a:p>
            <a:pPr marL="0" indent="0">
              <a:buNone/>
            </a:pPr>
            <a:r>
              <a:rPr lang="sk-SK" dirty="0"/>
              <a:t>	- čo už klient skúsil, kto môže pomôcť 	(odborné kontakty)</a:t>
            </a:r>
            <a:endParaRPr lang="sk-SK" b="1" dirty="0"/>
          </a:p>
          <a:p>
            <a:pPr marL="514350" indent="-514350">
              <a:buFont typeface="+mj-lt"/>
              <a:buAutoNum type="arabicPeriod" startAt="6"/>
            </a:pPr>
            <a:r>
              <a:rPr lang="sk-SK" b="1" dirty="0"/>
              <a:t>Rekapitulácia</a:t>
            </a:r>
            <a:r>
              <a:rPr lang="sk-SK" dirty="0"/>
              <a:t> toho, k čomu sme s klientom prišli</a:t>
            </a:r>
          </a:p>
          <a:p>
            <a:pPr marL="514350" indent="-514350">
              <a:buFont typeface="+mj-lt"/>
              <a:buAutoNum type="arabicPeriod" startAt="6"/>
            </a:pPr>
            <a:r>
              <a:rPr lang="sk-SK" b="1" dirty="0"/>
              <a:t>Ukončenie</a:t>
            </a:r>
            <a:r>
              <a:rPr lang="sk-SK" dirty="0"/>
              <a:t> – ukončenie aj bez riešenia, pokiaľ nie je</a:t>
            </a:r>
          </a:p>
          <a:p>
            <a:pPr marL="514350" indent="-514350">
              <a:buFont typeface="+mj-lt"/>
              <a:buAutoNum type="arabicPeriod" startAt="6"/>
            </a:pPr>
            <a:r>
              <a:rPr lang="sk-SK" b="1" dirty="0" err="1"/>
              <a:t>Nabídka</a:t>
            </a:r>
            <a:r>
              <a:rPr lang="sk-SK" b="1" dirty="0"/>
              <a:t> ďalšieho kontaktu </a:t>
            </a:r>
            <a:r>
              <a:rPr lang="sk-SK" dirty="0"/>
              <a:t>(podľa situácie)</a:t>
            </a:r>
          </a:p>
        </p:txBody>
      </p:sp>
    </p:spTree>
    <p:extLst>
      <p:ext uri="{BB962C8B-B14F-4D97-AF65-F5344CB8AC3E}">
        <p14:creationId xmlns:p14="http://schemas.microsoft.com/office/powerpoint/2010/main" val="1529411347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8F41DA7-CA76-4309-9B8E-B48DCC2444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b="1" dirty="0">
                <a:solidFill>
                  <a:srgbClr val="002060"/>
                </a:solidFill>
              </a:rPr>
              <a:t>TECHNIKY KI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A0CD026-F4CC-4D41-A5D1-46C9BDE0E6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sk-SK" b="1" dirty="0">
                <a:sym typeface="Wingdings" panose="05000000000000000000" pitchFamily="2" charset="2"/>
              </a:rPr>
              <a:t>Prevádzanie</a:t>
            </a:r>
          </a:p>
          <a:p>
            <a:r>
              <a:rPr lang="sk-SK" b="1" dirty="0">
                <a:sym typeface="Wingdings" panose="05000000000000000000" pitchFamily="2" charset="2"/>
              </a:rPr>
              <a:t>Vedenie</a:t>
            </a:r>
          </a:p>
          <a:p>
            <a:r>
              <a:rPr lang="sk-SK" dirty="0">
                <a:sym typeface="Wingdings" panose="05000000000000000000" pitchFamily="2" charset="2"/>
              </a:rPr>
              <a:t>Reflexia</a:t>
            </a:r>
          </a:p>
          <a:p>
            <a:r>
              <a:rPr lang="sk-SK" dirty="0">
                <a:sym typeface="Wingdings" panose="05000000000000000000" pitchFamily="2" charset="2"/>
              </a:rPr>
              <a:t>Rekapitulácia</a:t>
            </a:r>
          </a:p>
          <a:p>
            <a:r>
              <a:rPr lang="sk-SK" dirty="0">
                <a:sym typeface="Wingdings" panose="05000000000000000000" pitchFamily="2" charset="2"/>
              </a:rPr>
              <a:t>Parafrázovanie</a:t>
            </a:r>
          </a:p>
          <a:p>
            <a:r>
              <a:rPr lang="sk-SK" dirty="0">
                <a:sym typeface="Wingdings" panose="05000000000000000000" pitchFamily="2" charset="2"/>
              </a:rPr>
              <a:t>Zhrnutie</a:t>
            </a:r>
          </a:p>
          <a:p>
            <a:r>
              <a:rPr lang="sk-SK" dirty="0">
                <a:sym typeface="Wingdings" panose="05000000000000000000" pitchFamily="2" charset="2"/>
              </a:rPr>
              <a:t>Kotvenie</a:t>
            </a:r>
          </a:p>
          <a:p>
            <a:r>
              <a:rPr lang="sk-SK" dirty="0">
                <a:sym typeface="Wingdings" panose="05000000000000000000" pitchFamily="2" charset="2"/>
              </a:rPr>
              <a:t>Zhodnocujúce formulácie a ocenenie</a:t>
            </a:r>
          </a:p>
          <a:p>
            <a:r>
              <a:rPr lang="sk-SK" dirty="0" err="1">
                <a:sym typeface="Wingdings" panose="05000000000000000000" pitchFamily="2" charset="2"/>
              </a:rPr>
              <a:t>Aktívní</a:t>
            </a:r>
            <a:r>
              <a:rPr lang="sk-SK" dirty="0">
                <a:sym typeface="Wingdings" panose="05000000000000000000" pitchFamily="2" charset="2"/>
              </a:rPr>
              <a:t> </a:t>
            </a:r>
            <a:r>
              <a:rPr lang="sk-SK" dirty="0" err="1">
                <a:sym typeface="Wingdings" panose="05000000000000000000" pitchFamily="2" charset="2"/>
              </a:rPr>
              <a:t>naslouchání</a:t>
            </a:r>
            <a:endParaRPr lang="sk-SK" dirty="0">
              <a:sym typeface="Wingdings" panose="05000000000000000000" pitchFamily="2" charset="2"/>
            </a:endParaRPr>
          </a:p>
          <a:p>
            <a:endParaRPr lang="sk-SK" dirty="0"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sk-SK" b="1" dirty="0">
                <a:sym typeface="Wingdings" panose="05000000000000000000" pitchFamily="2" charset="2"/>
              </a:rPr>
              <a:t>→ Podpora klienta</a:t>
            </a:r>
          </a:p>
        </p:txBody>
      </p:sp>
    </p:spTree>
    <p:extLst>
      <p:ext uri="{BB962C8B-B14F-4D97-AF65-F5344CB8AC3E}">
        <p14:creationId xmlns:p14="http://schemas.microsoft.com/office/powerpoint/2010/main" val="229202992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002060"/>
                </a:solidFill>
              </a:rPr>
              <a:t>SPÚŠŤAČE KRÍZY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Strata</a:t>
            </a:r>
            <a:r>
              <a:rPr lang="cs-CZ" dirty="0"/>
              <a:t> (aj hrozba straty)</a:t>
            </a:r>
          </a:p>
          <a:p>
            <a:r>
              <a:rPr lang="cs-CZ" dirty="0" err="1"/>
              <a:t>Zmena</a:t>
            </a:r>
            <a:r>
              <a:rPr lang="cs-CZ" dirty="0"/>
              <a:t> (aj </a:t>
            </a:r>
            <a:r>
              <a:rPr lang="cs-CZ" dirty="0" err="1"/>
              <a:t>očakávanie</a:t>
            </a:r>
            <a:r>
              <a:rPr lang="cs-CZ" dirty="0"/>
              <a:t> </a:t>
            </a:r>
            <a:r>
              <a:rPr lang="cs-CZ" dirty="0" err="1"/>
              <a:t>zmeny</a:t>
            </a:r>
            <a:r>
              <a:rPr lang="cs-CZ" dirty="0"/>
              <a:t>)</a:t>
            </a:r>
          </a:p>
          <a:p>
            <a:r>
              <a:rPr lang="cs-CZ" dirty="0" err="1"/>
              <a:t>Voľba</a:t>
            </a:r>
            <a:r>
              <a:rPr lang="cs-CZ" dirty="0"/>
              <a:t> </a:t>
            </a:r>
          </a:p>
          <a:p>
            <a:pPr lvl="1"/>
            <a:r>
              <a:rPr lang="cs-CZ"/>
              <a:t>medzi dobrým/dobrým,</a:t>
            </a:r>
            <a:endParaRPr lang="cs-CZ" dirty="0"/>
          </a:p>
          <a:p>
            <a:pPr lvl="1"/>
            <a:r>
              <a:rPr lang="cs-CZ"/>
              <a:t> medzi zlým/zlým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88448419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2E89C04-9237-442A-98D7-C51DA99E41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>
                <a:solidFill>
                  <a:srgbClr val="002060"/>
                </a:solidFill>
              </a:rPr>
              <a:t>KAM ODOSLAŤ ĎALEJ?</a:t>
            </a:r>
          </a:p>
        </p:txBody>
      </p:sp>
      <p:sp>
        <p:nvSpPr>
          <p:cNvPr id="4" name="Zástupný objekt pre obsah 3">
            <a:extLst>
              <a:ext uri="{FF2B5EF4-FFF2-40B4-BE49-F238E27FC236}">
                <a16:creationId xmlns:a16="http://schemas.microsoft.com/office/drawing/2014/main" id="{62591034-6ED1-459D-A6E7-1657ECF6C61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00034" y="2204864"/>
            <a:ext cx="3967162" cy="3921299"/>
          </a:xfrm>
        </p:spPr>
        <p:txBody>
          <a:bodyPr>
            <a:normAutofit fontScale="77500" lnSpcReduction="20000"/>
          </a:bodyPr>
          <a:lstStyle/>
          <a:p>
            <a:endParaRPr lang="cs-CZ" b="1" dirty="0"/>
          </a:p>
          <a:p>
            <a:r>
              <a:rPr lang="cs-CZ" b="1" dirty="0"/>
              <a:t>Azylové domy</a:t>
            </a:r>
            <a:endParaRPr lang="sk-SK" dirty="0"/>
          </a:p>
          <a:p>
            <a:r>
              <a:rPr lang="cs-CZ" b="1" dirty="0"/>
              <a:t>Centra pro zdravotně postižené</a:t>
            </a:r>
            <a:endParaRPr lang="sk-SK" dirty="0"/>
          </a:p>
          <a:p>
            <a:r>
              <a:rPr lang="cs-CZ" b="1" dirty="0"/>
              <a:t>Denní stacionáře pro mentálně a zdravotně postižené</a:t>
            </a:r>
            <a:endParaRPr lang="sk-SK" dirty="0"/>
          </a:p>
          <a:p>
            <a:r>
              <a:rPr lang="cs-CZ" b="1" dirty="0"/>
              <a:t>Denní stacionáře pro seniory</a:t>
            </a:r>
            <a:endParaRPr lang="sk-SK" dirty="0"/>
          </a:p>
          <a:p>
            <a:r>
              <a:rPr lang="cs-CZ" b="1" dirty="0"/>
              <a:t>Krizová centra</a:t>
            </a:r>
            <a:endParaRPr lang="sk-SK" dirty="0"/>
          </a:p>
          <a:p>
            <a:r>
              <a:rPr lang="cs-CZ" b="1" dirty="0"/>
              <a:t>Linky důvěry</a:t>
            </a:r>
            <a:endParaRPr lang="sk-SK" dirty="0"/>
          </a:p>
          <a:p>
            <a:r>
              <a:rPr lang="cs-CZ" b="1" dirty="0"/>
              <a:t>Manželské a rodinné poradny</a:t>
            </a:r>
            <a:endParaRPr lang="sk-SK" dirty="0"/>
          </a:p>
        </p:txBody>
      </p:sp>
      <p:sp>
        <p:nvSpPr>
          <p:cNvPr id="5" name="Zástupný objekt pre obsah 4">
            <a:extLst>
              <a:ext uri="{FF2B5EF4-FFF2-40B4-BE49-F238E27FC236}">
                <a16:creationId xmlns:a16="http://schemas.microsoft.com/office/drawing/2014/main" id="{A5EE9D1C-C522-432F-A73F-8FE689D644A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76806" y="2204864"/>
            <a:ext cx="4009994" cy="3921299"/>
          </a:xfrm>
        </p:spPr>
        <p:txBody>
          <a:bodyPr>
            <a:normAutofit fontScale="77500" lnSpcReduction="20000"/>
          </a:bodyPr>
          <a:lstStyle/>
          <a:p>
            <a:endParaRPr lang="cs-CZ" b="1" dirty="0"/>
          </a:p>
          <a:p>
            <a:r>
              <a:rPr lang="cs-CZ" b="1" dirty="0"/>
              <a:t>Občanské poradny</a:t>
            </a:r>
          </a:p>
          <a:p>
            <a:r>
              <a:rPr lang="cs-CZ" b="1" dirty="0"/>
              <a:t>Odlehčovací služby</a:t>
            </a:r>
            <a:endParaRPr lang="sk-SK" dirty="0"/>
          </a:p>
          <a:p>
            <a:r>
              <a:rPr lang="cs-CZ" b="1" dirty="0"/>
              <a:t>Pedagogicko-psychologické poradny</a:t>
            </a:r>
            <a:endParaRPr lang="sk-SK" dirty="0"/>
          </a:p>
          <a:p>
            <a:r>
              <a:rPr lang="cs-CZ" b="1" dirty="0"/>
              <a:t>Psychiatrické nemocnice</a:t>
            </a:r>
            <a:endParaRPr lang="sk-SK" dirty="0"/>
          </a:p>
          <a:p>
            <a:r>
              <a:rPr lang="cs-CZ" b="1" dirty="0"/>
              <a:t>Psychiatři</a:t>
            </a:r>
            <a:endParaRPr lang="sk-SK" dirty="0"/>
          </a:p>
          <a:p>
            <a:r>
              <a:rPr lang="cs-CZ" b="1" dirty="0"/>
              <a:t>Psychologové – kliničtí, terapeuti</a:t>
            </a:r>
            <a:endParaRPr lang="sk-SK" dirty="0"/>
          </a:p>
          <a:p>
            <a:r>
              <a:rPr lang="cs-CZ" b="1" dirty="0"/>
              <a:t>ZDVOP, Dětské domovy</a:t>
            </a:r>
            <a:endParaRPr lang="sk-SK" dirty="0"/>
          </a:p>
          <a:p>
            <a:r>
              <a:rPr lang="cs-CZ" b="1" dirty="0"/>
              <a:t>Centra duševního zdraví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4165908577"/>
      </p:ext>
    </p:extLst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B098A1D-7834-478F-AB6C-AB203C8EC6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b="1" dirty="0">
                <a:solidFill>
                  <a:srgbClr val="002060"/>
                </a:solidFill>
              </a:rPr>
              <a:t>OZNAMOVACIA POVINNOSŤ V KONTEXTU LD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F12D89B-4FDF-4100-B479-91D6738CE7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sk-SK" b="1" dirty="0"/>
              <a:t>NEPŘEKAŽENÍ TRESTNÍHO ČINU ( Zák. č. 40/2009 </a:t>
            </a:r>
            <a:r>
              <a:rPr lang="sk-SK" b="1" dirty="0" err="1"/>
              <a:t>sb</a:t>
            </a:r>
            <a:r>
              <a:rPr lang="sk-SK" b="1" dirty="0"/>
              <a:t>. § 367, Trestní </a:t>
            </a:r>
            <a:r>
              <a:rPr lang="sk-SK" b="1" dirty="0" err="1"/>
              <a:t>zákoník</a:t>
            </a:r>
            <a:r>
              <a:rPr lang="sk-SK" b="1" dirty="0"/>
              <a:t>)</a:t>
            </a:r>
          </a:p>
          <a:p>
            <a:pPr marL="0" indent="0">
              <a:buNone/>
            </a:pPr>
            <a:endParaRPr lang="sk-SK" dirty="0"/>
          </a:p>
          <a:p>
            <a:pPr marL="0" indent="0">
              <a:buNone/>
            </a:pPr>
            <a:r>
              <a:rPr lang="sk-SK" dirty="0" err="1"/>
              <a:t>Kdo</a:t>
            </a:r>
            <a:r>
              <a:rPr lang="sk-SK" dirty="0"/>
              <a:t> </a:t>
            </a:r>
            <a:r>
              <a:rPr lang="sk-SK" dirty="0" err="1"/>
              <a:t>se</a:t>
            </a:r>
            <a:r>
              <a:rPr lang="sk-SK" dirty="0"/>
              <a:t> </a:t>
            </a:r>
            <a:r>
              <a:rPr lang="sk-SK" dirty="0" err="1"/>
              <a:t>hodnověrným</a:t>
            </a:r>
            <a:r>
              <a:rPr lang="sk-SK" dirty="0"/>
              <a:t> </a:t>
            </a:r>
            <a:r>
              <a:rPr lang="sk-SK" dirty="0" err="1"/>
              <a:t>zp</a:t>
            </a:r>
            <a:r>
              <a:rPr lang="cs-CZ" dirty="0" err="1"/>
              <a:t>ůsobem</a:t>
            </a:r>
            <a:r>
              <a:rPr lang="cs-CZ" dirty="0"/>
              <a:t> dozví, že jiný připravuje nebo páchá trestný čin:</a:t>
            </a:r>
            <a:endParaRPr lang="sk-SK" dirty="0"/>
          </a:p>
          <a:p>
            <a:pPr lvl="0"/>
            <a:r>
              <a:rPr lang="cs-CZ" dirty="0"/>
              <a:t>Vraždy, zabití, těžkého ublížení na zdraví, mučení, zbavení osobní svobody</a:t>
            </a:r>
            <a:endParaRPr lang="sk-SK" dirty="0"/>
          </a:p>
          <a:p>
            <a:pPr lvl="0"/>
            <a:r>
              <a:rPr lang="cs-CZ" dirty="0"/>
              <a:t>Loupeže, krádeže</a:t>
            </a:r>
            <a:endParaRPr lang="sk-SK" dirty="0"/>
          </a:p>
          <a:p>
            <a:pPr lvl="0"/>
            <a:r>
              <a:rPr lang="cs-CZ" dirty="0"/>
              <a:t>Znásilnění, pohlavního zneužití</a:t>
            </a:r>
            <a:endParaRPr lang="sk-SK" dirty="0"/>
          </a:p>
          <a:p>
            <a:pPr lvl="0"/>
            <a:r>
              <a:rPr lang="cs-CZ" dirty="0"/>
              <a:t>Zneužití dítěte k výrobě pornografie, týrání svěřené osoby</a:t>
            </a:r>
            <a:endParaRPr lang="sk-SK" dirty="0"/>
          </a:p>
          <a:p>
            <a:pPr lvl="0"/>
            <a:r>
              <a:rPr lang="cs-CZ" dirty="0"/>
              <a:t>Nedovolené výroby a jiného nakládání s omamnými a </a:t>
            </a:r>
            <a:r>
              <a:rPr lang="cs-CZ" dirty="0" err="1"/>
              <a:t>psychotropnímí</a:t>
            </a:r>
            <a:r>
              <a:rPr lang="cs-CZ" dirty="0"/>
              <a:t> látkami a s jedy</a:t>
            </a:r>
            <a:endParaRPr lang="sk-SK" dirty="0"/>
          </a:p>
          <a:p>
            <a:pPr marL="0" indent="0">
              <a:buNone/>
            </a:pPr>
            <a:r>
              <a:rPr lang="cs-CZ" dirty="0"/>
              <a:t>Překazit jde i včasným oznámením státnímu zástupci nebo policejnímu orgánu</a:t>
            </a:r>
            <a:endParaRPr lang="sk-SK" dirty="0"/>
          </a:p>
          <a:p>
            <a:pPr marL="0" indent="0">
              <a:buNone/>
            </a:pP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349423748"/>
      </p:ext>
    </p:extLst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7A857E2-FCA2-4571-B613-7BE445D164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b="1" dirty="0">
                <a:solidFill>
                  <a:srgbClr val="002060"/>
                </a:solidFill>
              </a:rPr>
              <a:t>OZNAMOVACIA POVINNOSŤ V KONTEXTU LD </a:t>
            </a:r>
            <a:endParaRPr lang="sk-SK" b="1" dirty="0">
              <a:solidFill>
                <a:schemeClr val="tx2"/>
              </a:solidFill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A24AB59-7D08-48FE-9030-E7E1714137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0034" y="2571744"/>
            <a:ext cx="8215370" cy="428625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b="1" dirty="0"/>
              <a:t>NEOZNÁMÉNÍ TRESTNÉHO ČINU (</a:t>
            </a:r>
            <a:r>
              <a:rPr lang="sk-SK" b="1" dirty="0"/>
              <a:t>Zák. č. 40/2009 </a:t>
            </a:r>
            <a:r>
              <a:rPr lang="sk-SK" b="1" dirty="0" err="1"/>
              <a:t>sb</a:t>
            </a:r>
            <a:r>
              <a:rPr lang="sk-SK" b="1" dirty="0"/>
              <a:t>. § 368, Trestní </a:t>
            </a:r>
            <a:r>
              <a:rPr lang="sk-SK" b="1" dirty="0" err="1"/>
              <a:t>zákoník</a:t>
            </a:r>
            <a:r>
              <a:rPr lang="sk-SK" b="1" dirty="0"/>
              <a:t>)</a:t>
            </a:r>
          </a:p>
          <a:p>
            <a:pPr marL="0" indent="0">
              <a:buNone/>
            </a:pPr>
            <a:r>
              <a:rPr lang="cs-CZ" sz="2400" dirty="0"/>
              <a:t>Kdo se hodnověrným způsobem dozví, že jiný spáchal trestný čin</a:t>
            </a:r>
            <a:endParaRPr lang="sk-SK" sz="2400" dirty="0"/>
          </a:p>
          <a:p>
            <a:pPr lvl="0"/>
            <a:r>
              <a:rPr lang="cs-CZ" sz="2400" dirty="0"/>
              <a:t>vraždy, těžkého ublížení na zdraví, mučení, zbavení osobní svobody</a:t>
            </a:r>
            <a:endParaRPr lang="sk-SK" sz="2400" dirty="0"/>
          </a:p>
          <a:p>
            <a:pPr lvl="0"/>
            <a:r>
              <a:rPr lang="cs-CZ" sz="2400" dirty="0"/>
              <a:t>zneužití dítěte k výrobě pornografie</a:t>
            </a:r>
            <a:endParaRPr lang="sk-SK" sz="2400" dirty="0"/>
          </a:p>
          <a:p>
            <a:pPr lvl="0"/>
            <a:r>
              <a:rPr lang="cs-CZ" sz="2400" dirty="0"/>
              <a:t>týrání svěřené osoby</a:t>
            </a:r>
            <a:endParaRPr lang="sk-SK" sz="2400" dirty="0"/>
          </a:p>
          <a:p>
            <a:pPr marL="0" indent="0">
              <a:buNone/>
            </a:pPr>
            <a:r>
              <a:rPr lang="cs-CZ" sz="2400" dirty="0"/>
              <a:t> Bez odkladu oznámit státnímu zástupci nebo policejnímu orgánu</a:t>
            </a:r>
            <a:endParaRPr lang="sk-SK" sz="2400" dirty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026564010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Motív2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Motív2</Template>
  <TotalTime>250</TotalTime>
  <Words>435</Words>
  <Application>Microsoft Office PowerPoint</Application>
  <PresentationFormat>Prezentácia na obrazovke (4:3)</PresentationFormat>
  <Paragraphs>88</Paragraphs>
  <Slides>11</Slides>
  <Notes>1</Notes>
  <HiddenSlides>0</HiddenSlides>
  <MMClips>0</MMClips>
  <ScaleCrop>false</ScaleCrop>
  <HeadingPairs>
    <vt:vector size="6" baseType="variant">
      <vt:variant>
        <vt:lpstr>Použité písma</vt:lpstr>
      </vt:variant>
      <vt:variant>
        <vt:i4>2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11</vt:i4>
      </vt:variant>
    </vt:vector>
  </HeadingPairs>
  <TitlesOfParts>
    <vt:vector size="14" baseType="lpstr">
      <vt:lpstr>Arial</vt:lpstr>
      <vt:lpstr>Calibri</vt:lpstr>
      <vt:lpstr>Motív2</vt:lpstr>
      <vt:lpstr>KRÍZA  KRÍZOVÁ INTERVENCIA</vt:lpstr>
      <vt:lpstr>ZÁKLADNÝ CIEĽ KI</vt:lpstr>
      <vt:lpstr>ŠTRUKTÚRA HOVORU KI</vt:lpstr>
      <vt:lpstr>ŠTRUKTÚRA HOVORU KI</vt:lpstr>
      <vt:lpstr>TECHNIKY KI</vt:lpstr>
      <vt:lpstr>SPÚŠŤAČE KRÍZY</vt:lpstr>
      <vt:lpstr>KAM ODOSLAŤ ĎALEJ?</vt:lpstr>
      <vt:lpstr>OZNAMOVACIA POVINNOSŤ V KONTEXTU LD</vt:lpstr>
      <vt:lpstr>OZNAMOVACIA POVINNOSŤ V KONTEXTU LD </vt:lpstr>
      <vt:lpstr>MODELOVÁ SITUÁCIA</vt:lpstr>
      <vt:lpstr> Ďakujem za pozornosť.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PSB_446 Praktikum pracovní psychologie</dc:title>
  <dc:creator>Barunka</dc:creator>
  <cp:lastModifiedBy>Arnold Ponesz</cp:lastModifiedBy>
  <cp:revision>39</cp:revision>
  <dcterms:created xsi:type="dcterms:W3CDTF">2016-09-25T13:01:43Z</dcterms:created>
  <dcterms:modified xsi:type="dcterms:W3CDTF">2020-03-18T19:59:43Z</dcterms:modified>
</cp:coreProperties>
</file>