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7ADFE13-78CB-4DE3-B12E-172FFD16284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A19-42AC-4D3D-8F45-02E03A6F051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01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E13-78CB-4DE3-B12E-172FFD16284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A19-42AC-4D3D-8F45-02E03A6F0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28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E13-78CB-4DE3-B12E-172FFD16284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A19-42AC-4D3D-8F45-02E03A6F051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40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E13-78CB-4DE3-B12E-172FFD16284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A19-42AC-4D3D-8F45-02E03A6F0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8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E13-78CB-4DE3-B12E-172FFD16284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A19-42AC-4D3D-8F45-02E03A6F051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20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E13-78CB-4DE3-B12E-172FFD16284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A19-42AC-4D3D-8F45-02E03A6F0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10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E13-78CB-4DE3-B12E-172FFD16284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A19-42AC-4D3D-8F45-02E03A6F0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10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E13-78CB-4DE3-B12E-172FFD16284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A19-42AC-4D3D-8F45-02E03A6F0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6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E13-78CB-4DE3-B12E-172FFD16284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A19-42AC-4D3D-8F45-02E03A6F0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73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E13-78CB-4DE3-B12E-172FFD16284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A19-42AC-4D3D-8F45-02E03A6F0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16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E13-78CB-4DE3-B12E-172FFD16284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A19-42AC-4D3D-8F45-02E03A6F051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2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7ADFE13-78CB-4DE3-B12E-172FFD16284A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832FA19-42AC-4D3D-8F45-02E03A6F051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4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75FF54F-D0C2-4AD3-8DA0-FE07C7F27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52" y="-30679"/>
            <a:ext cx="12244252" cy="69193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01F832-B14A-4C0F-A442-2C6674C5E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2765"/>
            <a:ext cx="9144000" cy="1655762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ZAPOMENUTÉ DROGY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D301E9-451D-4CD6-9DBE-F03A83669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3290" y="4394447"/>
            <a:ext cx="9144000" cy="843378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ELIŠKA KUBOVČÍKOVÁ</a:t>
            </a:r>
          </a:p>
        </p:txBody>
      </p:sp>
    </p:spTree>
    <p:extLst>
      <p:ext uri="{BB962C8B-B14F-4D97-AF65-F5344CB8AC3E}">
        <p14:creationId xmlns:p14="http://schemas.microsoft.com/office/powerpoint/2010/main" val="92385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F95C1-520C-4946-9F89-546DDC87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ZAPOMENUTÉ DROGY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A9ADC-852C-4983-A96F-88B79C090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látky dříve běžně používané mezi indiány, africkými kmeny, Aztéky…</a:t>
            </a:r>
          </a:p>
          <a:p>
            <a:r>
              <a:rPr lang="cs-CZ" sz="2000" dirty="0"/>
              <a:t>nazývány jako „</a:t>
            </a:r>
            <a:r>
              <a:rPr lang="cs-CZ" sz="2000" b="1" dirty="0" err="1"/>
              <a:t>entheogeny</a:t>
            </a:r>
            <a:r>
              <a:rPr lang="cs-CZ" sz="2000" dirty="0"/>
              <a:t>“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/>
              <a:t>látky rozšiřující vědomí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/>
              <a:t>užívány při šamanských a náboženských rituálech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/>
              <a:t>cílem </a:t>
            </a:r>
            <a:r>
              <a:rPr lang="cs-CZ" sz="1900" b="1" dirty="0"/>
              <a:t>prohloubení duchovního zážitku</a:t>
            </a:r>
            <a:r>
              <a:rPr lang="cs-CZ" sz="1900" dirty="0"/>
              <a:t>, spojení s bohem/bohy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08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CE2B9-90A7-4217-BE47-29AAAC37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MUCHOMŮRKA ČERVENÁ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ABE294-872F-43C9-927C-5AD8710EC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dirty="0"/>
              <a:t>pravděpodobně nejstarší a nejrozšířenější </a:t>
            </a:r>
            <a:r>
              <a:rPr lang="cs-CZ" sz="2400" dirty="0" err="1"/>
              <a:t>entheogen</a:t>
            </a:r>
            <a:endParaRPr lang="cs-CZ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používány sibiřskými kmeny, indiáni, Indy, Vikingy, Aztéky…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básně o červených muchomůrkách ve Védách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jeskynní malby muchomůrek ve Francii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sz="2400" dirty="0"/>
              <a:t>uctívána jako ztělesnění boha</a:t>
            </a:r>
            <a:endParaRPr lang="cs-CZ" sz="2000" dirty="0"/>
          </a:p>
          <a:p>
            <a:r>
              <a:rPr lang="cs-CZ" sz="2400" dirty="0"/>
              <a:t>užívání: žvýkání sušených klobouků nebo odvar</a:t>
            </a:r>
          </a:p>
          <a:p>
            <a:r>
              <a:rPr lang="cs-CZ" sz="2400" dirty="0"/>
              <a:t>účinky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nejprve stav podobný silné opilosti – nekoordinované pohyby, závrat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 halucinace, pocity létání, křeče, vzrušená nálada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později únava, stav podobný bezvědomí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nebezpečí: hrozí zástava dechu, selhání srdce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 obsažené látky: muskarin, </a:t>
            </a:r>
            <a:r>
              <a:rPr lang="cs-CZ" sz="2000" dirty="0" err="1"/>
              <a:t>muscimol</a:t>
            </a:r>
            <a:r>
              <a:rPr lang="cs-CZ" sz="2000" dirty="0"/>
              <a:t>, kyselina </a:t>
            </a:r>
            <a:r>
              <a:rPr lang="cs-CZ" sz="2000" dirty="0" err="1"/>
              <a:t>ibotenová</a:t>
            </a:r>
            <a:endParaRPr lang="cs-CZ" sz="2000" dirty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DB6271B-D2BF-4D27-9B29-5FD3AAB80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965">
            <a:off x="7604096" y="3769007"/>
            <a:ext cx="3453177" cy="25898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6484A74-D377-4D40-8A5D-ACB61EDB6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884">
            <a:off x="8253606" y="1271948"/>
            <a:ext cx="3343035" cy="26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A690D-C19E-4269-8961-25E38B85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AYAHUASCA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00EB30-DA8E-467D-BEA9-4AFAF9429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200" dirty="0"/>
              <a:t>„liána mrtvých“, „liána duše“</a:t>
            </a:r>
          </a:p>
          <a:p>
            <a:r>
              <a:rPr lang="cs-CZ" sz="2200" dirty="0"/>
              <a:t>rozšířená v Amazonii, ekvádorských a kolumbijských Andách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/>
              <a:t>indiánská medicína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/>
              <a:t>věštění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b="1" dirty="0"/>
              <a:t>náboženské obřady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sz="1700" dirty="0"/>
              <a:t>v Brazílii využívána náboženskými skupinami </a:t>
            </a:r>
            <a:r>
              <a:rPr lang="cs-CZ" sz="1700" dirty="0" err="1"/>
              <a:t>Santo</a:t>
            </a:r>
            <a:r>
              <a:rPr lang="cs-CZ" sz="1700" dirty="0"/>
              <a:t> </a:t>
            </a:r>
            <a:r>
              <a:rPr lang="cs-CZ" sz="1700" dirty="0" err="1"/>
              <a:t>Daime</a:t>
            </a:r>
            <a:r>
              <a:rPr lang="cs-CZ" sz="1700" dirty="0"/>
              <a:t> a Union de Vegeta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sz="1700" dirty="0"/>
              <a:t>v Kolumbii při iniciačním rituálu </a:t>
            </a:r>
            <a:r>
              <a:rPr lang="cs-CZ" sz="1700" b="1" dirty="0" err="1"/>
              <a:t>tukanoan</a:t>
            </a:r>
            <a:r>
              <a:rPr lang="cs-CZ" sz="1700" b="1" dirty="0"/>
              <a:t> </a:t>
            </a:r>
            <a:r>
              <a:rPr lang="cs-CZ" sz="1700" b="1" dirty="0" err="1"/>
              <a:t>yurupar</a:t>
            </a:r>
            <a:r>
              <a:rPr lang="cs-CZ" sz="1700" b="1" dirty="0"/>
              <a:t> </a:t>
            </a:r>
            <a:r>
              <a:rPr lang="cs-CZ" sz="1700" dirty="0"/>
              <a:t>(přechod chlapce v muže)</a:t>
            </a:r>
          </a:p>
          <a:p>
            <a:pPr marL="2286000" lvl="5" indent="0">
              <a:buNone/>
            </a:pPr>
            <a:endParaRPr lang="cs-CZ" sz="2200" dirty="0"/>
          </a:p>
          <a:p>
            <a:r>
              <a:rPr lang="cs-CZ" sz="2200" dirty="0"/>
              <a:t>užívání: odvar z liány a směsi dalších rostlin</a:t>
            </a:r>
          </a:p>
          <a:p>
            <a:r>
              <a:rPr lang="cs-CZ" sz="2200" dirty="0"/>
              <a:t>účinky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barevné halucinace (obvykle modré; barva závislá na konkrétní směsi dalších bylin)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případně </a:t>
            </a:r>
            <a:r>
              <a:rPr lang="cs-CZ" dirty="0"/>
              <a:t>z</a:t>
            </a:r>
            <a:r>
              <a:rPr lang="cs-CZ" sz="1800" dirty="0"/>
              <a:t>vracení, průjem – tyto projevy jsou šamany považovány za očistu duše a těla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účinné látky: </a:t>
            </a:r>
            <a:r>
              <a:rPr lang="cs-CZ" sz="1800" dirty="0" err="1"/>
              <a:t>harmalové</a:t>
            </a:r>
            <a:r>
              <a:rPr lang="cs-CZ" sz="1800" dirty="0"/>
              <a:t> alkaloidy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800" dirty="0"/>
          </a:p>
          <a:p>
            <a:pPr lvl="1">
              <a:buFont typeface="Wingdings" panose="05000000000000000000" pitchFamily="2" charset="2"/>
              <a:buChar char="§"/>
            </a:pPr>
            <a:endParaRPr lang="cs-CZ" sz="18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013EC4-F5F7-4322-8A32-22F3F907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5625" y="2938509"/>
            <a:ext cx="2724927" cy="19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9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62F19-96AB-42ED-820B-00C055995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LYSOHLÁVKY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C43E1A-9F79-4DF5-B96E-D94BCA9E9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dlouhá tradice ve Střední a Jižní Americe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/>
              <a:t>objev kamenných sošek hub v Guatemale, Salvadoru, Hondurasu, Mexiku</a:t>
            </a:r>
          </a:p>
          <a:p>
            <a:pPr marL="128016" lvl="1" indent="0">
              <a:buNone/>
            </a:pPr>
            <a:endParaRPr lang="cs-CZ" dirty="0"/>
          </a:p>
          <a:p>
            <a:r>
              <a:rPr lang="cs-CZ" sz="2200" dirty="0"/>
              <a:t>užívání: žvýkání čerstvých/sušených hub, odvar</a:t>
            </a:r>
          </a:p>
          <a:p>
            <a:endParaRPr lang="cs-CZ" sz="2200" dirty="0"/>
          </a:p>
          <a:p>
            <a:r>
              <a:rPr lang="cs-CZ" sz="2200" dirty="0"/>
              <a:t>účinky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/>
              <a:t>nejprve únava, bolest hlavy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/>
              <a:t>později halucinace, deformace vnímání reality, euforie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/>
              <a:t>nebezpečí: propad nálady, podrážděnost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/>
              <a:t>účinné látky: </a:t>
            </a:r>
            <a:r>
              <a:rPr lang="cs-CZ" sz="1900" dirty="0" err="1"/>
              <a:t>psilocybin</a:t>
            </a:r>
            <a:r>
              <a:rPr lang="cs-CZ" sz="1900" dirty="0"/>
              <a:t>, </a:t>
            </a:r>
            <a:r>
              <a:rPr lang="cs-CZ" sz="1900" dirty="0" err="1"/>
              <a:t>psilocin</a:t>
            </a:r>
            <a:endParaRPr lang="cs-CZ" sz="19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DDCB51-3796-432A-9DF6-8F7C6CAB7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98" y="3852908"/>
            <a:ext cx="3371554" cy="269724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652B9F3-F345-4F30-A703-1B9F263B4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5" y="1062054"/>
            <a:ext cx="1537044" cy="25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0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0491C-CBE9-4405-8C0B-067CAB45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JEŽUNKA WILLIAMSOVA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35ED23-9998-44A5-9AAF-9ADE32A51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200" dirty="0"/>
              <a:t>„</a:t>
            </a:r>
            <a:r>
              <a:rPr lang="cs-CZ" sz="2200" dirty="0" err="1"/>
              <a:t>peyotl</a:t>
            </a:r>
            <a:r>
              <a:rPr lang="cs-CZ" sz="2200" dirty="0"/>
              <a:t>“</a:t>
            </a:r>
          </a:p>
          <a:p>
            <a:r>
              <a:rPr lang="cs-CZ" sz="2200" dirty="0"/>
              <a:t>druh kaktusu rostoucího v Severní a Střední Americe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/>
              <a:t>extrémně suché a kamenité oblasti v Mexiku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/>
              <a:t>dále v některých oblastech USA (Texas)</a:t>
            </a:r>
          </a:p>
          <a:p>
            <a:r>
              <a:rPr lang="cs-CZ" sz="2200" dirty="0"/>
              <a:t>známá mezi </a:t>
            </a:r>
            <a:r>
              <a:rPr lang="cs-CZ" sz="2200" b="1" dirty="0"/>
              <a:t>indiány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/>
              <a:t>očista duše a těla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b="1" dirty="0"/>
              <a:t>léčebné účinky </a:t>
            </a:r>
            <a:r>
              <a:rPr lang="cs-CZ" sz="1900" dirty="0"/>
              <a:t>– spáleniny, poranění, bolest zubů</a:t>
            </a:r>
          </a:p>
          <a:p>
            <a:r>
              <a:rPr lang="cs-CZ" sz="2200" dirty="0"/>
              <a:t>užívání: žvýkání, přiložení nařezaného kaktusu na ránu</a:t>
            </a:r>
          </a:p>
          <a:p>
            <a:r>
              <a:rPr lang="cs-CZ" sz="2200" dirty="0"/>
              <a:t>účinky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pocit klidu a spokojenosti, halucinace, svalová ochablost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případně nevolnost, zvracení, průjem – tyto projevy jsou šamany považovány za očistu duše a těla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účinné látky: meskalin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900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1F0146-5AE5-4F7F-8E51-002FC8F9D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45" y="2697294"/>
            <a:ext cx="3258608" cy="21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3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42056-1A0A-4128-A5D5-A282A134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ZNOVUOBJEVENÍ „TRADIČNÍCH“ DROG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5F082-CCB0-4ED7-B478-4289C831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boom v 60. letech 20. století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/>
              <a:t>hnutí </a:t>
            </a:r>
            <a:r>
              <a:rPr lang="cs-CZ" sz="1900" dirty="0" err="1"/>
              <a:t>hippies</a:t>
            </a:r>
            <a:endParaRPr lang="cs-CZ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/>
              <a:t>nově syntetizovaná </a:t>
            </a:r>
            <a:r>
              <a:rPr lang="cs-CZ" sz="1900" dirty="0" err="1"/>
              <a:t>psychedelika</a:t>
            </a:r>
            <a:r>
              <a:rPr lang="cs-CZ" sz="1900" dirty="0"/>
              <a:t> (meskalin, LSD)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b="1" dirty="0"/>
              <a:t>transpersonální psychologie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/>
              <a:t>později zákaz užívání drog v terapii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200" dirty="0"/>
              <a:t> dnešní pohled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b="1" dirty="0"/>
              <a:t>vědecké výzkumy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sz="1600" dirty="0"/>
              <a:t>NÚDZ v ČR – působení </a:t>
            </a:r>
            <a:r>
              <a:rPr lang="cs-CZ" sz="1600" dirty="0" err="1"/>
              <a:t>psilocybinu</a:t>
            </a:r>
            <a:r>
              <a:rPr lang="cs-CZ" sz="1600" dirty="0"/>
              <a:t> na mozkovou aktivitu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sz="1600" dirty="0"/>
              <a:t>MAPS v USA – podávání </a:t>
            </a:r>
            <a:r>
              <a:rPr lang="cs-CZ" sz="1600" dirty="0" err="1"/>
              <a:t>psilocybinu</a:t>
            </a:r>
            <a:r>
              <a:rPr lang="cs-CZ" sz="1600" dirty="0"/>
              <a:t> umírajícím pacientům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900" dirty="0" err="1"/>
              <a:t>novošamanská</a:t>
            </a:r>
            <a:r>
              <a:rPr lang="cs-CZ" sz="1900" dirty="0"/>
              <a:t> kultura</a:t>
            </a:r>
          </a:p>
        </p:txBody>
      </p:sp>
    </p:spTree>
    <p:extLst>
      <p:ext uri="{BB962C8B-B14F-4D97-AF65-F5344CB8AC3E}">
        <p14:creationId xmlns:p14="http://schemas.microsoft.com/office/powerpoint/2010/main" val="574829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296</TotalTime>
  <Words>412</Words>
  <Application>Microsoft Office PowerPoint</Application>
  <PresentationFormat>Širokoúhlá obrazovka</PresentationFormat>
  <Paragraphs>75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Tw Cen MT</vt:lpstr>
      <vt:lpstr>Tw Cen MT Condensed</vt:lpstr>
      <vt:lpstr>Wingdings</vt:lpstr>
      <vt:lpstr>Wingdings 3</vt:lpstr>
      <vt:lpstr>Integrál</vt:lpstr>
      <vt:lpstr>ZAPOMENUTÉ DROGY</vt:lpstr>
      <vt:lpstr>ZAPOMENUTÉ DROGY</vt:lpstr>
      <vt:lpstr>MUCHOMŮRKA ČERVENÁ</vt:lpstr>
      <vt:lpstr>AYAHUASCA</vt:lpstr>
      <vt:lpstr>LYSOHLÁVKY</vt:lpstr>
      <vt:lpstr>JEŽUNKA WILLIAMSOVA</vt:lpstr>
      <vt:lpstr>ZNOVUOBJEVENÍ „TRADIČNÍCH“ DROG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ZAPOMENUTÉ DROGY</dc:title>
  <dc:creator>Eliška Kubovčíková</dc:creator>
  <cp:lastModifiedBy>Eliška Kubovčíková</cp:lastModifiedBy>
  <cp:revision>23</cp:revision>
  <dcterms:created xsi:type="dcterms:W3CDTF">2020-04-02T15:32:01Z</dcterms:created>
  <dcterms:modified xsi:type="dcterms:W3CDTF">2020-04-03T19:29:54Z</dcterms:modified>
</cp:coreProperties>
</file>