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1" r:id="rId9"/>
    <p:sldId id="270" r:id="rId10"/>
    <p:sldId id="265" r:id="rId11"/>
    <p:sldId id="264" r:id="rId12"/>
    <p:sldId id="267" r:id="rId13"/>
    <p:sldId id="266" r:id="rId14"/>
    <p:sldId id="268" r:id="rId15"/>
    <p:sldId id="269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0750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141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305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0706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7271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1991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7086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3749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0149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0754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459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3480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6876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1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0275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9053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803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18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x signs of sugar addiction - Health - The Jakarta Post">
            <a:extLst>
              <a:ext uri="{FF2B5EF4-FFF2-40B4-BE49-F238E27FC236}">
                <a16:creationId xmlns:a16="http://schemas.microsoft.com/office/drawing/2014/main" id="{23D5A0FB-D47A-49E0-878C-5151862AE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" b="148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" name="Rounded Rectangle 9">
            <a:extLst>
              <a:ext uri="{FF2B5EF4-FFF2-40B4-BE49-F238E27FC236}">
                <a16:creationId xmlns:a16="http://schemas.microsoft.com/office/drawing/2014/main" id="{8BF949E8-1B11-4514-9920-60EAABF7E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012" y="2007703"/>
            <a:ext cx="8676222" cy="1802297"/>
          </a:xfrm>
        </p:spPr>
        <p:txBody>
          <a:bodyPr>
            <a:normAutofit/>
          </a:bodyPr>
          <a:lstStyle/>
          <a:p>
            <a:r>
              <a:rPr lang="sk-SK" dirty="0"/>
              <a:t>Závislosť na cukre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795587"/>
          </a:xfrm>
        </p:spPr>
        <p:txBody>
          <a:bodyPr>
            <a:normAutofit/>
          </a:bodyPr>
          <a:lstStyle/>
          <a:p>
            <a:r>
              <a:rPr lang="sk-SK" dirty="0"/>
              <a:t>Katarína Šmigová</a:t>
            </a:r>
          </a:p>
        </p:txBody>
      </p:sp>
    </p:spTree>
    <p:extLst>
      <p:ext uri="{BB962C8B-B14F-4D97-AF65-F5344CB8AC3E}">
        <p14:creationId xmlns:p14="http://schemas.microsoft.com/office/powerpoint/2010/main" val="389444196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63EA8-F595-4CBD-BADA-6CAEFC13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Cukor spôsobuje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C86FDA-6914-457C-9467-11A2BF84B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sk-SK" sz="2300" dirty="0">
                <a:effectLst/>
              </a:rPr>
              <a:t>Hubové ochorenia 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300" dirty="0">
                <a:effectLst/>
              </a:rPr>
              <a:t>Narušenie </a:t>
            </a:r>
            <a:r>
              <a:rPr lang="sk-SK" sz="2300" dirty="0" err="1">
                <a:effectLst/>
              </a:rPr>
              <a:t>acido</a:t>
            </a:r>
            <a:r>
              <a:rPr lang="sk-SK" sz="2300" dirty="0">
                <a:effectLst/>
              </a:rPr>
              <a:t>-bázickej rovnováhy organizmu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300" dirty="0">
                <a:effectLst/>
              </a:rPr>
              <a:t>Problémy so zubami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300" dirty="0">
                <a:effectLst/>
              </a:rPr>
              <a:t>Vysoký krvný tlak a srdcové ochorenia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300" dirty="0">
                <a:effectLst/>
              </a:rPr>
              <a:t>Je základnou potravinou pre rakovinové bunky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300" dirty="0">
                <a:effectLst/>
              </a:rPr>
              <a:t>Vybudovanie diabetes II. Typu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300" dirty="0">
                <a:effectLst/>
              </a:rPr>
              <a:t>Zvýšenú produkciu inzulínu → je to </a:t>
            </a:r>
            <a:r>
              <a:rPr lang="sk-SK" sz="2300" i="1" dirty="0">
                <a:effectLst/>
              </a:rPr>
              <a:t>hormón starnutia</a:t>
            </a:r>
            <a:r>
              <a:rPr lang="sk-SK" sz="2300" dirty="0">
                <a:effectLst/>
              </a:rPr>
              <a:t>, ktorý je spojený s infarktom, zlyhaním obličiek, mŕtvicou, rakovinou a slepotou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300" dirty="0">
                <a:effectLst/>
              </a:rPr>
              <a:t>Viac vrások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300" dirty="0">
                <a:effectLst/>
              </a:rPr>
              <a:t>Vznik akné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300" dirty="0">
                <a:effectLst/>
              </a:rPr>
              <a:t>V tehotenstve má cukor fatálny vplyv na vývoj plodu → následkom matkinej nadmernej konzumácie cukru počas tehotenstva môže byť u dieťaťa vyvinutá schizofrénia, autizmus a iné mozgové poruchy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300" dirty="0">
                <a:effectLst/>
              </a:rPr>
              <a:t>Zväčšovanie hmotnosti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300" dirty="0">
                <a:effectLst/>
              </a:rPr>
              <a:t>Vznik metabolického syndrómu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300" dirty="0">
                <a:effectLst/>
              </a:rPr>
              <a:t>Konzumácia cukru stlmuje produkciu hormónu, ktorý sa nazýva </a:t>
            </a:r>
            <a:r>
              <a:rPr lang="sk-SK" sz="2300" dirty="0" err="1">
                <a:effectLst/>
              </a:rPr>
              <a:t>leptín</a:t>
            </a:r>
            <a:r>
              <a:rPr lang="sk-SK" sz="2300" dirty="0">
                <a:effectLst/>
              </a:rPr>
              <a:t> → tvorí sa v tukových bunkách a obmedzuje príjem potravy, zvyšuje energetický výdaj (vďaka nemu vieme, kedy sme najedení a taktiež nám signalizuje, že máme mnoho energie a preto by sme mali ísť vykonávať nejakú fyzickú aktivitu</a:t>
            </a:r>
          </a:p>
          <a:p>
            <a:pPr marL="457200" indent="-457200">
              <a:buFont typeface="+mj-lt"/>
              <a:buAutoNum type="arabicPeriod"/>
            </a:pPr>
            <a:endParaRPr lang="sk-S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268381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ECCB9-1918-4F98-867F-3101722F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ffectLst/>
              </a:rPr>
              <a:t>Potencionálne abstinenčné príznaky po vysadení cukru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4010DB-CD8F-4364-A370-5E6D96C52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k-SK" dirty="0">
                <a:effectLst/>
              </a:rPr>
              <a:t>Silné potenie</a:t>
            </a:r>
          </a:p>
          <a:p>
            <a:pPr lvl="0"/>
            <a:r>
              <a:rPr lang="sk-SK" dirty="0">
                <a:effectLst/>
              </a:rPr>
              <a:t>Bolesti hlavy</a:t>
            </a:r>
          </a:p>
          <a:p>
            <a:pPr lvl="0"/>
            <a:r>
              <a:rPr lang="sk-SK" dirty="0">
                <a:effectLst/>
              </a:rPr>
              <a:t>Tras</a:t>
            </a:r>
          </a:p>
          <a:p>
            <a:pPr lvl="0"/>
            <a:r>
              <a:rPr lang="sk-SK" dirty="0">
                <a:effectLst/>
              </a:rPr>
              <a:t>Vysoká miera podráždenosti </a:t>
            </a:r>
          </a:p>
          <a:p>
            <a:pPr lvl="0"/>
            <a:r>
              <a:rPr lang="sk-SK" dirty="0">
                <a:effectLst/>
              </a:rPr>
              <a:t>Poruchy spánku</a:t>
            </a:r>
          </a:p>
          <a:p>
            <a:pPr lvl="0"/>
            <a:r>
              <a:rPr lang="sk-SK" dirty="0">
                <a:effectLst/>
              </a:rPr>
              <a:t>Zažívacie ťažkosti </a:t>
            </a:r>
          </a:p>
          <a:p>
            <a:pPr lvl="0"/>
            <a:r>
              <a:rPr lang="sk-SK" dirty="0">
                <a:effectLst/>
              </a:rPr>
              <a:t>Únava</a:t>
            </a:r>
          </a:p>
          <a:p>
            <a:pPr lvl="0"/>
            <a:r>
              <a:rPr lang="sk-SK" dirty="0">
                <a:effectLst/>
              </a:rPr>
              <a:t>Všeobecný pocit necítenia sa dobre </a:t>
            </a:r>
          </a:p>
        </p:txBody>
      </p:sp>
    </p:spTree>
    <p:extLst>
      <p:ext uri="{BB962C8B-B14F-4D97-AF65-F5344CB8AC3E}">
        <p14:creationId xmlns:p14="http://schemas.microsoft.com/office/powerpoint/2010/main" val="326365177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C77D6-5D22-4380-8C46-F8CF1849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3883741"/>
            <a:ext cx="8676222" cy="13359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Ako sa zbaviť závislosti na cukre?</a:t>
            </a:r>
          </a:p>
        </p:txBody>
      </p:sp>
      <p:sp>
        <p:nvSpPr>
          <p:cNvPr id="7172" name="Rounded Rectangle 7">
            <a:extLst>
              <a:ext uri="{FF2B5EF4-FFF2-40B4-BE49-F238E27FC236}">
                <a16:creationId xmlns:a16="http://schemas.microsoft.com/office/drawing/2014/main" id="{7A949BDB-62CF-49C1-93BE-CB1A7AF90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8361" y="824487"/>
            <a:ext cx="7195278" cy="2983054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5 Ways to Drop Your Sugar Addiction">
            <a:extLst>
              <a:ext uri="{FF2B5EF4-FFF2-40B4-BE49-F238E27FC236}">
                <a16:creationId xmlns:a16="http://schemas.microsoft.com/office/drawing/2014/main" id="{60A4967F-1607-4059-A411-DB0B16FE0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1" r="-3" b="3321"/>
          <a:stretch/>
        </p:blipFill>
        <p:spPr bwMode="auto">
          <a:xfrm>
            <a:off x="3004507" y="1284551"/>
            <a:ext cx="6182987" cy="20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8671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C916F69-EAF0-4D8E-9166-D9772CA8B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5" y="2666999"/>
            <a:ext cx="5122606" cy="3216276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sk-SK" sz="1400">
                <a:effectLst/>
              </a:rPr>
              <a:t>Ľudia by mali pekne a postupne znižovať svoju dennú dávku</a:t>
            </a:r>
          </a:p>
          <a:p>
            <a:pPr lvl="0">
              <a:lnSpc>
                <a:spcPct val="90000"/>
              </a:lnSpc>
            </a:pPr>
            <a:r>
              <a:rPr lang="sk-SK" sz="1400">
                <a:effectLst/>
              </a:rPr>
              <a:t>Nemali by si stanovovať nezmyselné ciele</a:t>
            </a:r>
          </a:p>
          <a:p>
            <a:pPr lvl="0">
              <a:lnSpc>
                <a:spcPct val="90000"/>
              </a:lnSpc>
            </a:pPr>
            <a:r>
              <a:rPr lang="sk-SK" sz="1400">
                <a:effectLst/>
              </a:rPr>
              <a:t>Mali by si dávať pozor na skryté cukry: pizza, polevy na šaláty, ovocné jogurty z obchodov...</a:t>
            </a:r>
          </a:p>
          <a:p>
            <a:pPr lvl="0">
              <a:lnSpc>
                <a:spcPct val="90000"/>
              </a:lnSpc>
            </a:pPr>
            <a:r>
              <a:rPr lang="sk-SK" sz="1400">
                <a:effectLst/>
              </a:rPr>
              <a:t>Odvyknúť si od cukru je oveľa jednoduchšie keď dbáme o to, aby sme nikdy neboli hladní → vtedy najčastejšie siahame po lahôdkach</a:t>
            </a:r>
          </a:p>
          <a:p>
            <a:pPr lvl="0">
              <a:lnSpc>
                <a:spcPct val="90000"/>
              </a:lnSpc>
            </a:pPr>
            <a:r>
              <a:rPr lang="sk-SK" sz="1400">
                <a:effectLst/>
              </a:rPr>
              <a:t>V predchádzaní hladu nás podporujú potraviny, ktoré obsahujú veľa bielkovín: vstrebávajú sa pomalšie, takže pocit sýtosti trvá dlhšie, a navyše nespôsobujú ani náhle zvýšenie hladiny cukru v krvi, ako to robia sacharidy alebo cukry</a:t>
            </a:r>
          </a:p>
        </p:txBody>
      </p:sp>
      <p:pic>
        <p:nvPicPr>
          <p:cNvPr id="8194" name="Picture 2" descr="Sugar Addiction - Find Treatment Today - Rehab Spot">
            <a:extLst>
              <a:ext uri="{FF2B5EF4-FFF2-40B4-BE49-F238E27FC236}">
                <a16:creationId xmlns:a16="http://schemas.microsoft.com/office/drawing/2014/main" id="{546F9170-D94A-44C2-BD2B-14C5F7AE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449499"/>
            <a:ext cx="5451627" cy="3638961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6012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CDC044-B01E-4BE3-A8BC-75CA3320E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sk-SK" sz="1100">
                <a:effectLst/>
              </a:rPr>
              <a:t>Bohatým príjmom rastlinných vláknin sa dosahuje dlhotrvajúci pocit sýtosti, ktorý nás okrem iného naplní energiou, a to nám pomáha zabudnúť na cukor</a:t>
            </a:r>
          </a:p>
          <a:p>
            <a:pPr lvl="0">
              <a:lnSpc>
                <a:spcPct val="90000"/>
              </a:lnSpc>
            </a:pPr>
            <a:r>
              <a:rPr lang="sk-SK" sz="1100">
                <a:effectLst/>
              </a:rPr>
              <a:t>Pokiaľ má človek, ktorý sa snaží si odvykať od cukru chuť na sladké, môže si dať banán alebo ovsenú kašu (obsahuje pomaly sa vstrebávajúce sacharidy a udržiava stabilnú hladinu glykémie v krvi)</a:t>
            </a:r>
          </a:p>
          <a:p>
            <a:pPr lvl="0">
              <a:lnSpc>
                <a:spcPct val="90000"/>
              </a:lnSpc>
            </a:pPr>
            <a:r>
              <a:rPr lang="sk-SK" sz="1100">
                <a:effectLst/>
              </a:rPr>
              <a:t>Existujú dva </a:t>
            </a:r>
            <a:r>
              <a:rPr lang="sk-SK" sz="1100" i="1">
                <a:effectLst/>
              </a:rPr>
              <a:t>najčastejšie</a:t>
            </a:r>
            <a:r>
              <a:rPr lang="sk-SK" sz="1100">
                <a:effectLst/>
              </a:rPr>
              <a:t> dôvody, prečo majú ľudia stále chuť na sladkosti, resp. cukor → nedostatok bielkovín alebo nedostatok minerálov v strave, preto je dôležité konzumovať nutrične bohaté jedlá a prijímať všetky živiny, ktoré naše telo potrebuje</a:t>
            </a:r>
          </a:p>
          <a:p>
            <a:pPr lvl="0">
              <a:lnSpc>
                <a:spcPct val="90000"/>
              </a:lnSpc>
            </a:pPr>
            <a:r>
              <a:rPr lang="sk-SK" sz="1100">
                <a:effectLst/>
              </a:rPr>
              <a:t>Taktiež chuť na sladké spôsobuje aj dehydratácia, takže je dobré sa najskôr skúsiť napiť vody</a:t>
            </a:r>
          </a:p>
        </p:txBody>
      </p:sp>
      <p:pic>
        <p:nvPicPr>
          <p:cNvPr id="9218" name="Picture 2" descr="Sugar Addiction, Part 4 – The Signs of Addiction TSSP055 – The ...">
            <a:extLst>
              <a:ext uri="{FF2B5EF4-FFF2-40B4-BE49-F238E27FC236}">
                <a16:creationId xmlns:a16="http://schemas.microsoft.com/office/drawing/2014/main" id="{80611317-B18B-4A1B-8B5B-39781653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0994" y="960553"/>
            <a:ext cx="6916633" cy="4616852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5439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96779-605E-434A-AB1F-3A280F7D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effectLst/>
              </a:rPr>
              <a:t>Najdôležitejšou a najpodceňovanejšou vecou v boji proti závislosti na cukre (ale aj pri zdraví všeobecne) je spánok</a:t>
            </a:r>
            <a:br>
              <a:rPr lang="sk-SK" dirty="0">
                <a:effectLst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1C6008-5E96-439F-AA7B-273177F55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sk-SK" dirty="0">
                <a:effectLst/>
              </a:rPr>
              <a:t>Pri spánku je extrémne dôležitá jeho kvalita</a:t>
            </a:r>
          </a:p>
          <a:p>
            <a:pPr lvl="0"/>
            <a:r>
              <a:rPr lang="sk-SK" dirty="0">
                <a:effectLst/>
              </a:rPr>
              <a:t>Kvalitný spánok obnovuje úroveň energie a pomáha telu regenerovať → tým sa dá bojovať proti únave a vyčerpaniu</a:t>
            </a:r>
          </a:p>
          <a:p>
            <a:pPr lvl="0"/>
            <a:r>
              <a:rPr lang="sk-SK" dirty="0">
                <a:effectLst/>
              </a:rPr>
              <a:t>V druhom rade kvalitný spánok pomáha nastavovať správny biorytmus a pomáha obnoviť zdravie nadobličiek</a:t>
            </a:r>
          </a:p>
          <a:p>
            <a:pPr lvl="0"/>
            <a:r>
              <a:rPr lang="sk-SK" dirty="0">
                <a:effectLst/>
              </a:rPr>
              <a:t>Nedostatok kvalitného spánku tiež súvisí s potlačením imunity, čo následne vedie k rastu </a:t>
            </a:r>
            <a:r>
              <a:rPr lang="sk-SK" dirty="0" err="1">
                <a:effectLst/>
              </a:rPr>
              <a:t>candidy</a:t>
            </a:r>
            <a:r>
              <a:rPr lang="sk-SK" dirty="0">
                <a:effectLst/>
              </a:rPr>
              <a:t> → jedným z najčastejších znakov rastu </a:t>
            </a:r>
            <a:r>
              <a:rPr lang="sk-SK" dirty="0" err="1">
                <a:effectLst/>
              </a:rPr>
              <a:t>candidy</a:t>
            </a:r>
            <a:r>
              <a:rPr lang="sk-SK" dirty="0">
                <a:effectLst/>
              </a:rPr>
              <a:t> je pocit nafúknutia po jedle (zvlášť po sacharidovom jedle), zápcha alebo hnačka a časté odkašliavanie (čistenie hrdla)</a:t>
            </a:r>
          </a:p>
          <a:p>
            <a:pPr lvl="0"/>
            <a:r>
              <a:rPr lang="sk-SK" dirty="0" err="1">
                <a:effectLst/>
              </a:rPr>
              <a:t>Candida</a:t>
            </a:r>
            <a:r>
              <a:rPr lang="sk-SK" dirty="0">
                <a:effectLst/>
              </a:rPr>
              <a:t> je živená cukrom a preto vysiela telu signál na dopĺňanie cukru, čím následne vzniká závislosť na cukre a jeho dopĺňaním sa situácia iba zhoršuje</a:t>
            </a:r>
          </a:p>
        </p:txBody>
      </p:sp>
    </p:spTree>
    <p:extLst>
      <p:ext uri="{BB962C8B-B14F-4D97-AF65-F5344CB8AC3E}">
        <p14:creationId xmlns:p14="http://schemas.microsoft.com/office/powerpoint/2010/main" val="45991846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8561A-1D64-4A6C-9E93-276C8EFC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sk-SK" sz="2800"/>
              <a:t>Zaujímavý dokument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6BA29A-A5B8-4112-8BE5-7C24BD01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sk-SK" sz="1800"/>
              <a:t>Ak by niekoho zaujímalo, odporúčam si pozrieť dokument s názvom “sugar blues“, režírovala ho češka Andrea Culková </a:t>
            </a:r>
            <a:r>
              <a:rPr lang="sk-SK" sz="1800">
                <a:sym typeface="Wingdings" panose="05000000000000000000" pitchFamily="2" charset="2"/>
              </a:rPr>
              <a:t></a:t>
            </a:r>
          </a:p>
        </p:txBody>
      </p:sp>
      <p:pic>
        <p:nvPicPr>
          <p:cNvPr id="11266" name="Picture 2" descr="Cukor ako droga - s režisérkou Sugar Blues Andreou Culkovou ...">
            <a:extLst>
              <a:ext uri="{FF2B5EF4-FFF2-40B4-BE49-F238E27FC236}">
                <a16:creationId xmlns:a16="http://schemas.microsoft.com/office/drawing/2014/main" id="{390F857F-8426-4356-8A9B-201D69E9E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0994" y="1323676"/>
            <a:ext cx="6916633" cy="3890606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9191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ugar addictions prominent in Mormon culture - The Daily Universe">
            <a:extLst>
              <a:ext uri="{FF2B5EF4-FFF2-40B4-BE49-F238E27FC236}">
                <a16:creationId xmlns:a16="http://schemas.microsoft.com/office/drawing/2014/main" id="{FABEF14F-665F-4F95-954E-6450C04B6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AA40FB3-266D-4F85-95D9-21251E45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609601"/>
            <a:ext cx="8676222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Ďakujem za pozornosť </a:t>
            </a:r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480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3089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CD64C-689E-43C5-80C5-8A06AFEA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6842381" cy="1905000"/>
          </a:xfrm>
        </p:spPr>
        <p:txBody>
          <a:bodyPr>
            <a:normAutofit/>
          </a:bodyPr>
          <a:lstStyle/>
          <a:p>
            <a:r>
              <a:rPr lang="sk-SK" dirty="0"/>
              <a:t>Čo je to cukor?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084F4A-BD94-4486-B7D5-96603E1B2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6930871" cy="3124201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je to obecný názov pre molekuly, ktorým sa inak hovorí karbohydráty alebo sacharidy</a:t>
            </a:r>
            <a:endParaRPr lang="sk-SK">
              <a:effectLst/>
            </a:endParaRPr>
          </a:p>
          <a:p>
            <a:pPr lvl="0"/>
            <a:r>
              <a:rPr lang="sk-SK" dirty="0">
                <a:effectLst/>
              </a:rPr>
              <a:t>získava sa buď z cukrovej repy alebo z cukrovej trstiny → ich spracovaním vzniká biela kryštalická látka</a:t>
            </a:r>
            <a:endParaRPr lang="sk-SK">
              <a:effectLst/>
            </a:endParaRPr>
          </a:p>
          <a:p>
            <a:pPr lvl="0"/>
            <a:r>
              <a:rPr lang="sk-SK" dirty="0">
                <a:effectLst/>
              </a:rPr>
              <a:t>Múka sa spracúva úplne rovnakým spôsobom ako cukor, avšak získava sa z obilnín</a:t>
            </a:r>
            <a:endParaRPr lang="sk-SK">
              <a:effectLst/>
            </a:endParaRPr>
          </a:p>
          <a:p>
            <a:pPr lvl="0"/>
            <a:r>
              <a:rPr lang="sk-SK" dirty="0">
                <a:effectLst/>
              </a:rPr>
              <a:t>Múka a cukor v tele pôsobia rovnako, a preto pod cukor spadajú obe</a:t>
            </a:r>
            <a:endParaRPr lang="sk-SK">
              <a:effectLst/>
            </a:endParaRPr>
          </a:p>
        </p:txBody>
      </p:sp>
      <p:pic>
        <p:nvPicPr>
          <p:cNvPr id="2050" name="Picture 2" descr="Sugar Processing - Juice Extraction, Clarification and ...">
            <a:extLst>
              <a:ext uri="{FF2B5EF4-FFF2-40B4-BE49-F238E27FC236}">
                <a16:creationId xmlns:a16="http://schemas.microsoft.com/office/drawing/2014/main" id="{DF52E260-2A37-4459-8FA4-058E26631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9" r="39347" b="1"/>
          <a:stretch/>
        </p:blipFill>
        <p:spPr bwMode="auto">
          <a:xfrm>
            <a:off x="8546182" y="10"/>
            <a:ext cx="3479523" cy="685799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9776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ugar – Harris Mahmood (Pvt) Limited">
            <a:extLst>
              <a:ext uri="{FF2B5EF4-FFF2-40B4-BE49-F238E27FC236}">
                <a16:creationId xmlns:a16="http://schemas.microsoft.com/office/drawing/2014/main" id="{E15F31BA-AC6F-49C8-9EC1-CC10599E9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" b="67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421895-DD29-4401-AA61-D4D289EC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sk-SK" dirty="0"/>
              <a:t>Existuje závislosť na cukre?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C522AC-1AD7-479A-A99A-CF68804A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r>
              <a:rPr lang="sk-SK" dirty="0"/>
              <a:t>Existuje, čo bolo dokázané aj experimentálne</a:t>
            </a:r>
          </a:p>
          <a:p>
            <a:pPr lvl="0"/>
            <a:r>
              <a:rPr lang="sk-SK" dirty="0">
                <a:effectLst/>
              </a:rPr>
              <a:t>Spomínané pokusy sa síce robili na hlodavcoch, avšak tvrdenie, že v ľudskom mozgu prebiehajú rovnaké primitívne procesy nie je až tak pritiahnuté za vlasy → potkany majú v mozgu rovnaké oblasti, aké majú ľudia, a taktiež tam prebiehajú rovnaké neurochemické procesy</a:t>
            </a:r>
          </a:p>
          <a:p>
            <a:pPr lvl="0"/>
            <a:r>
              <a:rPr lang="sk-SK" dirty="0">
                <a:effectLst/>
              </a:rPr>
              <a:t>Skúmanie hlodavcov nám teda približuje neurochemické procesy, ktoré sa dejú pri konzumácii cukru, jeho vysadení a súvisiacom správaní</a:t>
            </a:r>
          </a:p>
        </p:txBody>
      </p:sp>
    </p:spTree>
    <p:extLst>
      <p:ext uri="{BB962C8B-B14F-4D97-AF65-F5344CB8AC3E}">
        <p14:creationId xmlns:p14="http://schemas.microsoft.com/office/powerpoint/2010/main" val="29109261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9F8F7-6FA1-4C3C-BC23-1E6AD4B8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Ako závislosť na cukre vzniká?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D2F290-3AB6-4928-8EB2-030DAE178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>
                <a:effectLst/>
              </a:rPr>
              <a:t>Cukor stimuluje rovnaké oblasti mozgu, aké stimulujú drogy, socializácia s inými ľuďmi či sex</a:t>
            </a:r>
          </a:p>
          <a:p>
            <a:r>
              <a:rPr lang="sk-SK">
                <a:effectLst/>
              </a:rPr>
              <a:t>podporuje uvoľňovanie dopamínu do časti mozgu nazvanej nucleus accumbens</a:t>
            </a:r>
          </a:p>
          <a:p>
            <a:pPr marL="0" indent="0">
              <a:buNone/>
            </a:pPr>
            <a:endParaRPr lang="sk-SK">
              <a:effectLst/>
            </a:endParaRPr>
          </a:p>
          <a:p>
            <a:pPr marL="0" indent="0">
              <a:buNone/>
            </a:pPr>
            <a:r>
              <a:rPr lang="sk-SK" i="1">
                <a:effectLst/>
              </a:rPr>
              <a:t>* Nucleus accumbens (the so called reward or pleasure center) je súčasťou bazálnych ganglií koncového mozgu. Je to zhluk neurónov v rámci corpus striatum (hlboká oblasť sivej hmoty vo vnútri hemisfér koncového mozgu). Hrá dôležitú úlohu v mechanizmoch odmeny, potešenia, smiechu, závislosti, agresie, strachu a taktiež placebo efektu. * </a:t>
            </a:r>
          </a:p>
          <a:p>
            <a:endParaRPr lang="sk-S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66467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A9836-5EB3-4376-A4C4-7EBC7AA4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závislosť na cukre vzniká?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F84B43-D9E6-4C91-BFCB-B63F9B2D3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>
                <a:effectLst/>
              </a:rPr>
              <a:t>Pri dlhodobej konzumácii cukor v podstate mení génovú </a:t>
            </a:r>
            <a:r>
              <a:rPr lang="sk-SK" dirty="0" err="1">
                <a:effectLst/>
              </a:rPr>
              <a:t>expresiu</a:t>
            </a:r>
            <a:r>
              <a:rPr lang="sk-SK" dirty="0">
                <a:effectLst/>
              </a:rPr>
              <a:t> a ovplyvňuje dostupnosť dopamínových receptorov v strednom mozgu a frontálnom </a:t>
            </a:r>
            <a:r>
              <a:rPr lang="sk-SK" dirty="0" err="1">
                <a:effectLst/>
              </a:rPr>
              <a:t>kortexe</a:t>
            </a:r>
            <a:endParaRPr lang="sk-SK" dirty="0">
              <a:effectLst/>
            </a:endParaRPr>
          </a:p>
          <a:p>
            <a:pPr lvl="0"/>
            <a:r>
              <a:rPr lang="sk-SK" dirty="0">
                <a:effectLst/>
              </a:rPr>
              <a:t>Cukor zvyšuje koncentráciu dopamínového receptora D1, ktorý zodpovedá za dráždenie, no znižuje koncentráciu receptora D2, ktorý má naopak tlmiacu funkciu → pri zníženom počte D2 receptorov sa znižuje miera pôžitku, ktorý prežívame pri konzumácii cukru (či iných návykových látok), a teda sme stimulovaní k väčšej konzumácii ako doteraz</a:t>
            </a:r>
          </a:p>
        </p:txBody>
      </p:sp>
    </p:spTree>
    <p:extLst>
      <p:ext uri="{BB962C8B-B14F-4D97-AF65-F5344CB8AC3E}">
        <p14:creationId xmlns:p14="http://schemas.microsoft.com/office/powerpoint/2010/main" val="16016433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0C87F-6245-4433-B8C8-378C03DF2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závislosť na cukre vzniká?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B4AA55-158E-4A76-8326-342E07271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>
                <a:effectLst/>
              </a:rPr>
              <a:t>Level acetylcholínu sa postupne znižuje (to je ďalší </a:t>
            </a:r>
            <a:r>
              <a:rPr lang="sk-SK" dirty="0" err="1">
                <a:effectLst/>
              </a:rPr>
              <a:t>neurotransmiter</a:t>
            </a:r>
            <a:r>
              <a:rPr lang="sk-SK" dirty="0">
                <a:effectLst/>
              </a:rPr>
              <a:t>, využívaný oblasťami mozgu, ktoré sa podieľajú na procesoch dlhodobého plánovania, sústredenia a pozornosti: podieľa sa na motorickej činnosti, učení, pamäti, prísune stimulov počas spánku atď.) → začína sa vytvárať tolerancia </a:t>
            </a:r>
          </a:p>
          <a:p>
            <a:pPr lvl="0"/>
            <a:r>
              <a:rPr lang="sk-SK" dirty="0">
                <a:effectLst/>
              </a:rPr>
              <a:t>Náš mozog si vytvorí viac dopamínových receptorov → potrebujeme konzumovať viac cukru, aby sa uvoľnilo viac dopamínu, a teda sme dokázali docieliť ten istý efekt </a:t>
            </a:r>
          </a:p>
          <a:p>
            <a:pPr lvl="0"/>
            <a:r>
              <a:rPr lang="sk-SK" dirty="0">
                <a:effectLst/>
              </a:rPr>
              <a:t>Pravidelná konzumácia cukru okrem toho spomaľuje fungovanie takzvaného dopamínového transportéru → teda proteínu, ktorý pumpuje dopamín von zo </a:t>
            </a:r>
            <a:r>
              <a:rPr lang="sk-SK" dirty="0" err="1">
                <a:effectLst/>
              </a:rPr>
              <a:t>synapsie</a:t>
            </a:r>
            <a:r>
              <a:rPr lang="sk-SK" dirty="0">
                <a:effectLst/>
              </a:rPr>
              <a:t> a potom naspať do neurónu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23028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6906D-E12C-4398-865A-EDA1006D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závislosť na cukre vzniká?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2B4C3D6-CE50-410A-8C3D-0DE9384A7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>
                <a:effectLst/>
              </a:rPr>
              <a:t>To v skratke znamená, že opakovaný prísun cukru vedie k predlžovaniu času pri vysielaní signálov prostredníctvom dopamínu, silnejšiemu dráždeniu systému odmeňovania v mozgu a potrebe ešte väčšieho množstva cukru, aby sa zaktivovali rovnaké </a:t>
            </a:r>
            <a:r>
              <a:rPr lang="sk-SK" dirty="0" err="1">
                <a:effectLst/>
              </a:rPr>
              <a:t>dopamínové</a:t>
            </a:r>
            <a:r>
              <a:rPr lang="sk-SK" dirty="0">
                <a:effectLst/>
              </a:rPr>
              <a:t> receptory v strednom mozgu ako predtým</a:t>
            </a:r>
          </a:p>
          <a:p>
            <a:pPr lvl="0"/>
            <a:r>
              <a:rPr lang="sk-SK" dirty="0">
                <a:effectLst/>
              </a:rPr>
              <a:t>Mozog sa stane voči cukru odolnejším, takže na dosiahnutie rovnakej úrovne cukru bude potrebovať vyššiu dávku</a:t>
            </a:r>
          </a:p>
          <a:p>
            <a:pPr lvl="0"/>
            <a:r>
              <a:rPr lang="sk-SK" dirty="0">
                <a:effectLst/>
              </a:rPr>
              <a:t>Cukor v podstate funguje ako droga</a:t>
            </a:r>
          </a:p>
        </p:txBody>
      </p:sp>
    </p:spTree>
    <p:extLst>
      <p:ext uri="{BB962C8B-B14F-4D97-AF65-F5344CB8AC3E}">
        <p14:creationId xmlns:p14="http://schemas.microsoft.com/office/powerpoint/2010/main" val="109278197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7A7183-1BAC-48F7-832F-9D9FFE67A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5" y="2666999"/>
            <a:ext cx="5122606" cy="3216276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sk-SK" sz="1400" err="1">
                <a:effectLst/>
              </a:rPr>
              <a:t>Dopamínové</a:t>
            </a:r>
            <a:r>
              <a:rPr lang="sk-SK" sz="1400">
                <a:effectLst/>
              </a:rPr>
              <a:t> receptory v mozgu NIE SÚ rovnomerne rozložené → niektoré oblasti majú hustú sieť týchto receptorov, iné nie</a:t>
            </a:r>
          </a:p>
          <a:p>
            <a:pPr lvl="0">
              <a:lnSpc>
                <a:spcPct val="90000"/>
              </a:lnSpc>
            </a:pPr>
            <a:r>
              <a:rPr lang="sk-SK" sz="1400">
                <a:effectLst/>
              </a:rPr>
              <a:t>Pokiaľ si na obed dáme nutrične vyvážené jedlo, v našom mozgu sa uvoľní istá dávka dopamínu → avšak ak toto jedlo budeme jedávať zas a znova, dopamín sa v našom mozgu po jeho konzumácii prestane uvoľňovať a my na neho prestaneme mať chuť (deje sa to z 2 dôvodov: aby sme dokázali rozpoznať, keď je jedlo pokazené, a aby sme mali chuť skúšať nové jedlá: náš mozog vie, že čím viac rôznorodá bude naša strava, tým je väčšia pravdepodobnosť, že v nej budeme prijímať všetky potrebné živiny) → pri konzumácii cukru sa to NEDEJE, a dopamín sa uvoľňuje neustále, a časom si vytvárame toleranciu</a:t>
            </a:r>
          </a:p>
        </p:txBody>
      </p:sp>
      <p:pic>
        <p:nvPicPr>
          <p:cNvPr id="5122" name="Picture 2" descr="Healing Food Addiction, Bingeing, + Sugar Cravings | Acupuncture ...">
            <a:extLst>
              <a:ext uri="{FF2B5EF4-FFF2-40B4-BE49-F238E27FC236}">
                <a16:creationId xmlns:a16="http://schemas.microsoft.com/office/drawing/2014/main" id="{32C46A32-CA3E-4AB1-90A3-151B632B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252" y="645106"/>
            <a:ext cx="5221507" cy="524774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877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C4423-9580-4608-AD51-621A26EA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sk-SK" dirty="0"/>
              <a:t>Najčastejšie Príznaky závislosti</a:t>
            </a:r>
          </a:p>
        </p:txBody>
      </p:sp>
      <p:pic>
        <p:nvPicPr>
          <p:cNvPr id="6146" name="Picture 2" descr="Sugar Addiction - Symptoms, Causes, and How to Break Free at Sweet ...">
            <a:extLst>
              <a:ext uri="{FF2B5EF4-FFF2-40B4-BE49-F238E27FC236}">
                <a16:creationId xmlns:a16="http://schemas.microsoft.com/office/drawing/2014/main" id="{AD384A63-90DE-4A11-B5E4-5D5666D7E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r="37939" b="-1"/>
          <a:stretch/>
        </p:blipFill>
        <p:spPr bwMode="auto">
          <a:xfrm>
            <a:off x="257590" y="10"/>
            <a:ext cx="3479523" cy="685799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2750F2-39AF-43EC-8527-491EDFA51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666999"/>
            <a:ext cx="7046844" cy="3415749"/>
          </a:xfrm>
        </p:spPr>
        <p:txBody>
          <a:bodyPr numCol="2">
            <a:normAutofit/>
          </a:bodyPr>
          <a:lstStyle/>
          <a:p>
            <a:pPr lvl="0">
              <a:lnSpc>
                <a:spcPct val="90000"/>
              </a:lnSpc>
            </a:pPr>
            <a:r>
              <a:rPr lang="sk-SK" sz="1700">
                <a:effectLst/>
              </a:rPr>
              <a:t>Extrémne návaly chute na sladké</a:t>
            </a:r>
          </a:p>
          <a:p>
            <a:pPr lvl="0">
              <a:lnSpc>
                <a:spcPct val="90000"/>
              </a:lnSpc>
            </a:pPr>
            <a:r>
              <a:rPr lang="sk-SK" sz="1700">
                <a:effectLst/>
              </a:rPr>
              <a:t>Prepady hladu</a:t>
            </a:r>
          </a:p>
          <a:p>
            <a:pPr lvl="0">
              <a:lnSpc>
                <a:spcPct val="90000"/>
              </a:lnSpc>
            </a:pPr>
            <a:r>
              <a:rPr lang="sk-SK" sz="1700">
                <a:effectLst/>
              </a:rPr>
              <a:t>Neuveriteľné nutkanie na sladkosti po jedle</a:t>
            </a:r>
          </a:p>
          <a:p>
            <a:pPr lvl="0">
              <a:lnSpc>
                <a:spcPct val="90000"/>
              </a:lnSpc>
            </a:pPr>
            <a:r>
              <a:rPr lang="sk-SK" sz="1700">
                <a:effectLst/>
              </a:rPr>
              <a:t>Neustále myslenie na cukor</a:t>
            </a:r>
          </a:p>
          <a:p>
            <a:pPr lvl="0">
              <a:lnSpc>
                <a:spcPct val="90000"/>
              </a:lnSpc>
            </a:pPr>
            <a:r>
              <a:rPr lang="sk-SK" sz="1700">
                <a:effectLst/>
              </a:rPr>
              <a:t>Snorenie sladkostí</a:t>
            </a:r>
          </a:p>
          <a:p>
            <a:pPr lvl="0">
              <a:lnSpc>
                <a:spcPct val="90000"/>
              </a:lnSpc>
            </a:pPr>
            <a:r>
              <a:rPr lang="sk-SK" sz="1700">
                <a:effectLst/>
              </a:rPr>
              <a:t>Cukor ako liek proti stresu a nepríjemným pocitom – nuda, pocit samoty...</a:t>
            </a:r>
          </a:p>
          <a:p>
            <a:pPr lvl="0">
              <a:lnSpc>
                <a:spcPct val="90000"/>
              </a:lnSpc>
            </a:pPr>
            <a:r>
              <a:rPr lang="sk-SK" sz="1700">
                <a:effectLst/>
              </a:rPr>
              <a:t>Potreba viac a viac cukru na uspokojenie chuti na sladké (pretože sa vytvára tolerancia)</a:t>
            </a:r>
          </a:p>
          <a:p>
            <a:pPr lvl="0">
              <a:lnSpc>
                <a:spcPct val="90000"/>
              </a:lnSpc>
            </a:pPr>
            <a:r>
              <a:rPr lang="sk-SK" sz="1700">
                <a:effectLst/>
              </a:rPr>
              <a:t>Chuť na sladké aj keď je človek najedený</a:t>
            </a:r>
          </a:p>
          <a:p>
            <a:pPr lvl="0">
              <a:lnSpc>
                <a:spcPct val="90000"/>
              </a:lnSpc>
            </a:pPr>
            <a:r>
              <a:rPr lang="sk-SK" sz="1700">
                <a:effectLst/>
              </a:rPr>
              <a:t>Poobedná únava/únava v prípade nezjedenia niečoho sladkého, spôsobená poklesom cukru v krvi </a:t>
            </a:r>
          </a:p>
          <a:p>
            <a:pPr lvl="0">
              <a:lnSpc>
                <a:spcPct val="90000"/>
              </a:lnSpc>
            </a:pPr>
            <a:r>
              <a:rPr lang="sk-SK" sz="1700">
                <a:effectLst/>
              </a:rPr>
              <a:t>Po zjedení cukru únava odchádza </a:t>
            </a:r>
          </a:p>
        </p:txBody>
      </p:sp>
    </p:spTree>
    <p:extLst>
      <p:ext uri="{BB962C8B-B14F-4D97-AF65-F5344CB8AC3E}">
        <p14:creationId xmlns:p14="http://schemas.microsoft.com/office/powerpoint/2010/main" val="128484037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eťka">
  <a:themeElements>
    <a:clrScheme name="Fialová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ieťk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ieť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1252</Words>
  <Application>Microsoft Office PowerPoint</Application>
  <PresentationFormat>Širokouhlá</PresentationFormat>
  <Paragraphs>82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Sieťka</vt:lpstr>
      <vt:lpstr>Závislosť na cukre</vt:lpstr>
      <vt:lpstr>Čo je to cukor?</vt:lpstr>
      <vt:lpstr>Existuje závislosť na cukre?</vt:lpstr>
      <vt:lpstr>Ako závislosť na cukre vzniká?</vt:lpstr>
      <vt:lpstr>Ako závislosť na cukre vzniká?</vt:lpstr>
      <vt:lpstr>Ako závislosť na cukre vzniká?</vt:lpstr>
      <vt:lpstr>Ako závislosť na cukre vzniká?</vt:lpstr>
      <vt:lpstr>Prezentácia programu PowerPoint</vt:lpstr>
      <vt:lpstr>Najčastejšie Príznaky závislosti</vt:lpstr>
      <vt:lpstr>Cukor spôsobuje</vt:lpstr>
      <vt:lpstr>Potencionálne abstinenčné príznaky po vysadení cukru</vt:lpstr>
      <vt:lpstr>Ako sa zbaviť závislosti na cukre?</vt:lpstr>
      <vt:lpstr>Prezentácia programu PowerPoint</vt:lpstr>
      <vt:lpstr>Prezentácia programu PowerPoint</vt:lpstr>
      <vt:lpstr>Najdôležitejšou a najpodceňovanejšou vecou v boji proti závislosti na cukre (ale aj pri zdraví všeobecne) je spánok </vt:lpstr>
      <vt:lpstr>Zaujímavý dokument</vt:lpstr>
      <vt:lpstr>Ďakujem za pozornosť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Závislosť na cukre</dc:title>
  <dc:creator>Katarína Šmigová</dc:creator>
  <cp:lastModifiedBy>Katarína Šmigová</cp:lastModifiedBy>
  <cp:revision>1</cp:revision>
  <dcterms:created xsi:type="dcterms:W3CDTF">2020-04-28T21:33:52Z</dcterms:created>
  <dcterms:modified xsi:type="dcterms:W3CDTF">2020-04-28T21:34:35Z</dcterms:modified>
</cp:coreProperties>
</file>