
<file path=[Content_Types].xml><?xml version="1.0" encoding="utf-8"?>
<Types xmlns="http://schemas.openxmlformats.org/package/2006/content-types">
  <Default ContentType="application/x-fontdata" Extension="fntdata"/>
  <Default ContentType="image/jpeg" Extension="jpg"/>
  <Default ContentType="application/vnd.openxmlformats-package.relationships+xml" Extension="rels"/>
  <Default ContentType="application/xml" Extension="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12192000"/>
  <p:notesSz cx="6858000" cy="9144000"/>
  <p:embeddedFontLst>
    <p:embeddedFont>
      <p:font typeface="Gill Sans"/>
      <p:regular r:id="rId14"/>
      <p:bold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GillSans-bold.fntdata"/><Relationship Id="rId14" Type="http://schemas.openxmlformats.org/officeDocument/2006/relationships/font" Target="fonts/GillSans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701048c16d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701048c16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701048c16d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701048c16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701048c16d_0_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701048c16d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701048c16d_0_3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701048c16d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01048c16d_0_3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01048c16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Úvodní snímek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/>
          <p:nvPr>
            <p:ph type="ctrTitle"/>
          </p:nvPr>
        </p:nvSpPr>
        <p:spPr>
          <a:xfrm>
            <a:off x="2417779" y="802298"/>
            <a:ext cx="8637073" cy="254143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Gill Sans"/>
              <a:buNone/>
              <a:defRPr sz="6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" type="subTitle"/>
          </p:nvPr>
        </p:nvSpPr>
        <p:spPr>
          <a:xfrm>
            <a:off x="2417780" y="3531204"/>
            <a:ext cx="8637072" cy="97762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b="0" sz="1800" cap="none">
                <a:solidFill>
                  <a:schemeClr val="dk1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7" name="Google Shape;17;p2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1" type="ftr"/>
          </p:nvPr>
        </p:nvSpPr>
        <p:spPr>
          <a:xfrm>
            <a:off x="2416500" y="329307"/>
            <a:ext cx="49739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2" type="sldNum"/>
          </p:nvPr>
        </p:nvSpPr>
        <p:spPr>
          <a:xfrm>
            <a:off x="1437664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cxnSp>
        <p:nvCxnSpPr>
          <p:cNvPr id="20" name="Google Shape;20;p2"/>
          <p:cNvCxnSpPr/>
          <p:nvPr/>
        </p:nvCxnSpPr>
        <p:spPr>
          <a:xfrm>
            <a:off x="2417780" y="3528542"/>
            <a:ext cx="8637072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dpis a svislý text" type="vertTx">
  <p:cSld name="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/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1"/>
          <p:cNvSpPr txBox="1"/>
          <p:nvPr>
            <p:ph idx="1" type="body"/>
          </p:nvPr>
        </p:nvSpPr>
        <p:spPr>
          <a:xfrm rot="5400000">
            <a:off x="4527910" y="-1060599"/>
            <a:ext cx="3450613" cy="9603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11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1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1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cxnSp>
        <p:nvCxnSpPr>
          <p:cNvPr id="88" name="Google Shape;88;p11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vislý nadpis a text" type="vertTitleAndTx">
  <p:cSld name="VERTICAL_TITLE_AND_VERTICAL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/>
          <p:nvPr>
            <p:ph type="title"/>
          </p:nvPr>
        </p:nvSpPr>
        <p:spPr>
          <a:xfrm rot="5400000">
            <a:off x="7917038" y="2321047"/>
            <a:ext cx="4659889" cy="16157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2"/>
          <p:cNvSpPr txBox="1"/>
          <p:nvPr>
            <p:ph idx="1" type="body"/>
          </p:nvPr>
        </p:nvSpPr>
        <p:spPr>
          <a:xfrm rot="5400000">
            <a:off x="3029143" y="-785498"/>
            <a:ext cx="4659889" cy="7828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12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2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2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cxnSp>
        <p:nvCxnSpPr>
          <p:cNvPr id="95" name="Google Shape;95;p12"/>
          <p:cNvCxnSpPr/>
          <p:nvPr/>
        </p:nvCxnSpPr>
        <p:spPr>
          <a:xfrm>
            <a:off x="9439111" y="798973"/>
            <a:ext cx="0" cy="4659889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cxnSp>
        <p:nvCxnSpPr>
          <p:cNvPr id="27" name="Google Shape;27;p3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Záhlaví oddílu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>
            <p:ph type="title"/>
          </p:nvPr>
        </p:nvSpPr>
        <p:spPr>
          <a:xfrm>
            <a:off x="1454239" y="1756130"/>
            <a:ext cx="8643154" cy="18879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" type="body"/>
          </p:nvPr>
        </p:nvSpPr>
        <p:spPr>
          <a:xfrm>
            <a:off x="1454239" y="3806195"/>
            <a:ext cx="8630446" cy="1012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91425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cxnSp>
        <p:nvCxnSpPr>
          <p:cNvPr id="34" name="Google Shape;34;p4"/>
          <p:cNvCxnSpPr/>
          <p:nvPr/>
        </p:nvCxnSpPr>
        <p:spPr>
          <a:xfrm>
            <a:off x="1454239" y="3804985"/>
            <a:ext cx="8630446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va obsahy" type="twoObj">
  <p:cSld name="TWO_OBJECT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>
            <p:ph type="title"/>
          </p:nvPr>
        </p:nvSpPr>
        <p:spPr>
          <a:xfrm>
            <a:off x="1449217" y="804889"/>
            <a:ext cx="9605635" cy="10593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1447331" y="2010878"/>
            <a:ext cx="4645152" cy="34485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6413771" y="2017343"/>
            <a:ext cx="4645152" cy="3441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cxnSp>
        <p:nvCxnSpPr>
          <p:cNvPr id="42" name="Google Shape;42;p5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orovnání" type="twoTxTwoObj">
  <p:cSld name="TWO_OBJECTS_WITH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1447191" y="804163"/>
            <a:ext cx="9607661" cy="1056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" type="body"/>
          </p:nvPr>
        </p:nvSpPr>
        <p:spPr>
          <a:xfrm>
            <a:off x="1447191" y="2019549"/>
            <a:ext cx="4645152" cy="8019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b="0" sz="2200" cap="none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6"/>
          <p:cNvSpPr txBox="1"/>
          <p:nvPr>
            <p:ph idx="2" type="body"/>
          </p:nvPr>
        </p:nvSpPr>
        <p:spPr>
          <a:xfrm>
            <a:off x="1447191" y="2824269"/>
            <a:ext cx="4645152" cy="26444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3" type="body"/>
          </p:nvPr>
        </p:nvSpPr>
        <p:spPr>
          <a:xfrm>
            <a:off x="6412362" y="2023003"/>
            <a:ext cx="4645152" cy="8022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b="0" sz="2200" cap="none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6"/>
          <p:cNvSpPr txBox="1"/>
          <p:nvPr>
            <p:ph idx="4" type="body"/>
          </p:nvPr>
        </p:nvSpPr>
        <p:spPr>
          <a:xfrm>
            <a:off x="6412362" y="2821491"/>
            <a:ext cx="4645152" cy="2637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6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6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cxnSp>
        <p:nvCxnSpPr>
          <p:cNvPr id="52" name="Google Shape;52;p6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Jenom nadpis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/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7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7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7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cxnSp>
        <p:nvCxnSpPr>
          <p:cNvPr id="58" name="Google Shape;58;p7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ázdný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8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8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sah s titulkem" type="objTx">
  <p:cSld name="OBJECT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/>
          <p:nvPr>
            <p:ph type="title"/>
          </p:nvPr>
        </p:nvSpPr>
        <p:spPr>
          <a:xfrm>
            <a:off x="1444671" y="798973"/>
            <a:ext cx="3273099" cy="224711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" type="body"/>
          </p:nvPr>
        </p:nvSpPr>
        <p:spPr>
          <a:xfrm>
            <a:off x="5043714" y="798974"/>
            <a:ext cx="6012470" cy="46588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9"/>
          <p:cNvSpPr txBox="1"/>
          <p:nvPr>
            <p:ph idx="2" type="body"/>
          </p:nvPr>
        </p:nvSpPr>
        <p:spPr>
          <a:xfrm>
            <a:off x="1444671" y="3205491"/>
            <a:ext cx="3275013" cy="2248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67" name="Google Shape;67;p9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9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cxnSp>
        <p:nvCxnSpPr>
          <p:cNvPr id="70" name="Google Shape;70;p9"/>
          <p:cNvCxnSpPr/>
          <p:nvPr/>
        </p:nvCxnSpPr>
        <p:spPr>
          <a:xfrm>
            <a:off x="1448280" y="3205491"/>
            <a:ext cx="3269490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rázek s titulkem" type="picTx">
  <p:cSld name="PICTURE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10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73" name="Google Shape;73;p10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  <a:lin ang="5400000" scaled="0"/>
            </a:gradFill>
            <a:ln>
              <a:noFill/>
            </a:ln>
            <a:effectLst>
              <a:outerShdw blurRad="127000" sx="98000" rotWithShape="0" algn="tl" dir="4740000" dist="228600" sy="98000">
                <a:srgbClr val="000000">
                  <a:alpha val="3372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0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cap="flat" cmpd="sng" w="50800">
              <a:solidFill>
                <a:srgbClr val="19191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5" name="Google Shape;75;p10"/>
          <p:cNvSpPr txBox="1"/>
          <p:nvPr>
            <p:ph type="title"/>
          </p:nvPr>
        </p:nvSpPr>
        <p:spPr>
          <a:xfrm>
            <a:off x="1451206" y="1129513"/>
            <a:ext cx="5532328" cy="18305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0"/>
          <p:cNvSpPr/>
          <p:nvPr>
            <p:ph idx="2" type="pic"/>
          </p:nvPr>
        </p:nvSpPr>
        <p:spPr>
          <a:xfrm>
            <a:off x="8124389" y="1122542"/>
            <a:ext cx="2791171" cy="3866327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77" name="Google Shape;77;p10"/>
          <p:cNvSpPr txBox="1"/>
          <p:nvPr>
            <p:ph idx="1" type="body"/>
          </p:nvPr>
        </p:nvSpPr>
        <p:spPr>
          <a:xfrm>
            <a:off x="1450329" y="3145992"/>
            <a:ext cx="5524404" cy="20037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78" name="Google Shape;78;p10"/>
          <p:cNvSpPr txBox="1"/>
          <p:nvPr>
            <p:ph idx="10" type="dt"/>
          </p:nvPr>
        </p:nvSpPr>
        <p:spPr>
          <a:xfrm>
            <a:off x="1447382" y="5469856"/>
            <a:ext cx="5527351" cy="3201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0"/>
          <p:cNvSpPr txBox="1"/>
          <p:nvPr>
            <p:ph idx="11" type="ftr"/>
          </p:nvPr>
        </p:nvSpPr>
        <p:spPr>
          <a:xfrm>
            <a:off x="1447382" y="318640"/>
            <a:ext cx="5541004" cy="3209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0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cxnSp>
        <p:nvCxnSpPr>
          <p:cNvPr id="81" name="Google Shape;81;p10"/>
          <p:cNvCxnSpPr/>
          <p:nvPr/>
        </p:nvCxnSpPr>
        <p:spPr>
          <a:xfrm>
            <a:off x="1447382" y="3143605"/>
            <a:ext cx="5527351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1EEED"/>
            </a:gs>
            <a:gs pos="100000">
              <a:srgbClr val="CEC8C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>
            <a:gsLst>
              <a:gs pos="0">
                <a:srgbClr val="E5DEDB">
                  <a:alpha val="0"/>
                </a:srgbClr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/>
          </a:blip>
          <a:srcRect b="-1538" l="0" r="0" t="1538"/>
          <a:stretch/>
        </p:blipFill>
        <p:spPr>
          <a:xfrm>
            <a:off x="0" y="6126480"/>
            <a:ext cx="12192000" cy="7429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"/>
          <p:cNvSpPr txBox="1"/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 b="0" i="0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" name="Google Shape;9;p1"/>
          <p:cNvSpPr txBox="1"/>
          <p:nvPr>
            <p:ph idx="1" type="body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429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175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048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048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048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048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048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cxnSp>
        <p:nvCxnSpPr>
          <p:cNvPr id="13" name="Google Shape;13;p1"/>
          <p:cNvCxnSpPr/>
          <p:nvPr/>
        </p:nvCxnSpPr>
        <p:spPr>
          <a:xfrm>
            <a:off x="0" y="6128413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000001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3"/>
          <p:cNvSpPr txBox="1"/>
          <p:nvPr>
            <p:ph type="ctrTitle"/>
          </p:nvPr>
        </p:nvSpPr>
        <p:spPr>
          <a:xfrm>
            <a:off x="2417779" y="802298"/>
            <a:ext cx="8637073" cy="254143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Gill Sans"/>
              <a:buNone/>
            </a:pPr>
            <a:r>
              <a:rPr lang="cs-CZ"/>
              <a:t>PŘEDMĚT PRIMÁRNÍ PREVENCE</a:t>
            </a:r>
            <a:endParaRPr/>
          </a:p>
        </p:txBody>
      </p:sp>
      <p:sp>
        <p:nvSpPr>
          <p:cNvPr id="101" name="Google Shape;101;p13"/>
          <p:cNvSpPr txBox="1"/>
          <p:nvPr>
            <p:ph idx="1" type="subTitle"/>
          </p:nvPr>
        </p:nvSpPr>
        <p:spPr>
          <a:xfrm>
            <a:off x="2417780" y="3531204"/>
            <a:ext cx="8637072" cy="97762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/>
          <p:nvPr>
            <p:ph type="title"/>
          </p:nvPr>
        </p:nvSpPr>
        <p:spPr>
          <a:xfrm>
            <a:off x="1451579" y="804519"/>
            <a:ext cx="9603300" cy="104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CO NÁS DNES ČEKÁ? </a:t>
            </a:r>
            <a:endParaRPr/>
          </a:p>
        </p:txBody>
      </p:sp>
      <p:sp>
        <p:nvSpPr>
          <p:cNvPr id="107" name="Google Shape;107;p14"/>
          <p:cNvSpPr txBox="1"/>
          <p:nvPr>
            <p:ph idx="1" type="body"/>
          </p:nvPr>
        </p:nvSpPr>
        <p:spPr>
          <a:xfrm>
            <a:off x="1451579" y="2015732"/>
            <a:ext cx="9603300" cy="345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cs-CZ"/>
              <a:t>SEZNÁMENÍ</a:t>
            </a:r>
            <a:endParaRPr/>
          </a:p>
          <a:p>
            <a:pPr indent="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cs-CZ"/>
              <a:t>ORGANIZAČNÍ INFORMACE</a:t>
            </a:r>
            <a:endParaRPr/>
          </a:p>
          <a:p>
            <a:pPr indent="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cs-CZ"/>
              <a:t>NALADĚNÍ NA TÉMA PRIMÁRNÍ PREVENCE </a:t>
            </a:r>
            <a:endParaRPr/>
          </a:p>
          <a:p>
            <a:pPr indent="45720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A NA DALŠÍ HODINY</a:t>
            </a:r>
            <a:endParaRPr/>
          </a:p>
        </p:txBody>
      </p:sp>
      <p:pic>
        <p:nvPicPr>
          <p:cNvPr id="108" name="Google Shape;10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7308" y="2015733"/>
            <a:ext cx="3450600" cy="345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5"/>
          <p:cNvSpPr txBox="1"/>
          <p:nvPr>
            <p:ph type="title"/>
          </p:nvPr>
        </p:nvSpPr>
        <p:spPr>
          <a:xfrm>
            <a:off x="1451579" y="804519"/>
            <a:ext cx="9603300" cy="104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SEZNÁMENÍ A VAŠE OČEKÁVÁNÍ</a:t>
            </a:r>
            <a:endParaRPr/>
          </a:p>
        </p:txBody>
      </p:sp>
      <p:sp>
        <p:nvSpPr>
          <p:cNvPr id="114" name="Google Shape;114;p15"/>
          <p:cNvSpPr txBox="1"/>
          <p:nvPr>
            <p:ph idx="1" type="body"/>
          </p:nvPr>
        </p:nvSpPr>
        <p:spPr>
          <a:xfrm>
            <a:off x="1451579" y="2015732"/>
            <a:ext cx="9603300" cy="345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5" name="Google Shape;11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7775" y="2091925"/>
            <a:ext cx="3794375" cy="330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91075" y="2107675"/>
            <a:ext cx="3794376" cy="3302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 txBox="1"/>
          <p:nvPr>
            <p:ph type="title"/>
          </p:nvPr>
        </p:nvSpPr>
        <p:spPr>
          <a:xfrm>
            <a:off x="1451579" y="804519"/>
            <a:ext cx="9603300" cy="104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PROČ TENTO PŘEDMĚT EXISTUJE?</a:t>
            </a:r>
            <a:endParaRPr/>
          </a:p>
        </p:txBody>
      </p:sp>
      <p:sp>
        <p:nvSpPr>
          <p:cNvPr id="122" name="Google Shape;122;p16"/>
          <p:cNvSpPr txBox="1"/>
          <p:nvPr>
            <p:ph idx="1" type="body"/>
          </p:nvPr>
        </p:nvSpPr>
        <p:spPr>
          <a:xfrm>
            <a:off x="1451579" y="2015732"/>
            <a:ext cx="9603300" cy="345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3" name="Google Shape;12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7775" y="2062100"/>
            <a:ext cx="4893100" cy="332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/>
          <p:cNvSpPr txBox="1"/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cs-CZ"/>
              <a:t>CÍLE PŘEDMĚTU</a:t>
            </a:r>
            <a:endParaRPr/>
          </a:p>
        </p:txBody>
      </p:sp>
      <p:sp>
        <p:nvSpPr>
          <p:cNvPr id="129" name="Google Shape;129;p17"/>
          <p:cNvSpPr txBox="1"/>
          <p:nvPr>
            <p:ph idx="1" type="body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cs-CZ"/>
              <a:t>různé formy práce se skupinou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cs-CZ"/>
              <a:t>seznámení s prvky zážitkové pedagogiky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cs-CZ"/>
              <a:t>primární prevence na ZŠ a souvislost se školní psychologií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cs-CZ"/>
              <a:t>systém primární prevence v ČR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/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cs-CZ"/>
              <a:t>PRŮBĚH</a:t>
            </a:r>
            <a:endParaRPr/>
          </a:p>
        </p:txBody>
      </p:sp>
      <p:sp>
        <p:nvSpPr>
          <p:cNvPr id="135" name="Google Shape;135;p18"/>
          <p:cNvSpPr txBox="1"/>
          <p:nvPr>
            <p:ph idx="1" type="body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cs-CZ"/>
              <a:t>první 4 setkání od nás – seznámení, ukázka programu, primární prevence, zážitková pedagogika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cs-CZ"/>
              <a:t>další setkání ve vaší režii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cs-CZ"/>
              <a:t>poslední setkání - kolokvium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/>
          <p:cNvSpPr txBox="1"/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cs-CZ"/>
              <a:t>PODMÍNKY UKONČENÍ</a:t>
            </a:r>
            <a:endParaRPr/>
          </a:p>
        </p:txBody>
      </p:sp>
      <p:sp>
        <p:nvSpPr>
          <p:cNvPr id="141" name="Google Shape;141;p19"/>
          <p:cNvSpPr txBox="1"/>
          <p:nvPr>
            <p:ph idx="1" type="body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cs-CZ"/>
              <a:t>80 % účast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cs-CZ"/>
              <a:t>náslech preventivního programu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cs-CZ"/>
              <a:t>příprava a realizace vlastního programu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0"/>
          <p:cNvSpPr txBox="1"/>
          <p:nvPr>
            <p:ph type="title"/>
          </p:nvPr>
        </p:nvSpPr>
        <p:spPr>
          <a:xfrm>
            <a:off x="1451579" y="804519"/>
            <a:ext cx="9603300" cy="104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CO VÁS NAPADÁ PŘI SLOVĚ “PROGRAM PRIMÁRNÍ PREVENCE”?</a:t>
            </a:r>
            <a:endParaRPr/>
          </a:p>
        </p:txBody>
      </p:sp>
      <p:sp>
        <p:nvSpPr>
          <p:cNvPr id="147" name="Google Shape;147;p20"/>
          <p:cNvSpPr txBox="1"/>
          <p:nvPr>
            <p:ph idx="1" type="body"/>
          </p:nvPr>
        </p:nvSpPr>
        <p:spPr>
          <a:xfrm>
            <a:off x="1451579" y="2015732"/>
            <a:ext cx="9603300" cy="345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8" name="Google Shape;14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6774" y="2082225"/>
            <a:ext cx="5017300" cy="335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1"/>
          <p:cNvSpPr txBox="1"/>
          <p:nvPr>
            <p:ph type="title"/>
          </p:nvPr>
        </p:nvSpPr>
        <p:spPr>
          <a:xfrm>
            <a:off x="1451579" y="804519"/>
            <a:ext cx="9603300" cy="104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CO NÁS ČEKÁ PŘÍŠTĚ?</a:t>
            </a:r>
            <a:endParaRPr/>
          </a:p>
        </p:txBody>
      </p:sp>
      <p:sp>
        <p:nvSpPr>
          <p:cNvPr id="154" name="Google Shape;154;p21"/>
          <p:cNvSpPr txBox="1"/>
          <p:nvPr>
            <p:ph idx="1" type="body"/>
          </p:nvPr>
        </p:nvSpPr>
        <p:spPr>
          <a:xfrm>
            <a:off x="1451579" y="2015732"/>
            <a:ext cx="9603300" cy="345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5" name="Google Shape;15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7775" y="2083375"/>
            <a:ext cx="5878675" cy="3306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alerie">
  <a:themeElements>
    <a:clrScheme name="Žlutá">
      <a:dk1>
        <a:srgbClr val="000000"/>
      </a:dk1>
      <a:lt1>
        <a:srgbClr val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