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 id="257" r:id="rId5"/>
    <p:sldId id="258" r:id="rId6"/>
    <p:sldId id="269" r:id="rId7"/>
    <p:sldId id="272" r:id="rId8"/>
    <p:sldId id="270" r:id="rId9"/>
    <p:sldId id="271" r:id="rId10"/>
    <p:sldId id="273" r:id="rId11"/>
    <p:sldId id="277" r:id="rId12"/>
    <p:sldId id="274" r:id="rId13"/>
    <p:sldId id="275" r:id="rId14"/>
    <p:sldId id="276" r:id="rId15"/>
    <p:sldId id="279" r:id="rId16"/>
    <p:sldId id="278" r:id="rId17"/>
    <p:sldId id="280" r:id="rId18"/>
    <p:sldId id="281" r:id="rId19"/>
    <p:sldId id="282" r:id="rId20"/>
    <p:sldId id="283" r:id="rId21"/>
    <p:sldId id="268" r:id="rId22"/>
    <p:sldId id="288" r:id="rId23"/>
    <p:sldId id="285" r:id="rId24"/>
    <p:sldId id="289" r:id="rId25"/>
    <p:sldId id="286" r:id="rId26"/>
    <p:sldId id="290" r:id="rId27"/>
    <p:sldId id="287" r:id="rId28"/>
    <p:sldId id="260" r:id="rId29"/>
    <p:sldId id="262" r:id="rId30"/>
    <p:sldId id="263" r:id="rId31"/>
    <p:sldId id="264" r:id="rId32"/>
    <p:sldId id="265" r:id="rId33"/>
    <p:sldId id="266" r:id="rId34"/>
    <p:sldId id="267" r:id="rId35"/>
    <p:sldId id="284"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114" d="100"/>
          <a:sy n="114" d="100"/>
        </p:scale>
        <p:origin x="3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6B768F10-B702-4E4E-92C6-FA3DECE5E215}" type="datetimeFigureOut">
              <a:rPr lang="cs-CZ" smtClean="0"/>
              <a:t>11.11.2019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163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B768F10-B702-4E4E-92C6-FA3DECE5E215}" type="datetimeFigureOut">
              <a:rPr lang="cs-CZ" smtClean="0"/>
              <a:t>11.11.2019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2118088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B768F10-B702-4E4E-92C6-FA3DECE5E215}" type="datetimeFigureOut">
              <a:rPr lang="cs-CZ" smtClean="0"/>
              <a:t>11.11.2019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6261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B768F10-B702-4E4E-92C6-FA3DECE5E215}" type="datetimeFigureOut">
              <a:rPr lang="cs-CZ" smtClean="0"/>
              <a:t>11.11.2019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2179434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6B768F10-B702-4E4E-92C6-FA3DECE5E215}" type="datetimeFigureOut">
              <a:rPr lang="cs-CZ" smtClean="0"/>
              <a:t>11.11.2019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123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B768F10-B702-4E4E-92C6-FA3DECE5E215}" type="datetimeFigureOut">
              <a:rPr lang="cs-CZ" smtClean="0"/>
              <a:t>11.11.2019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130230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9088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B768F10-B702-4E4E-92C6-FA3DECE5E215}" type="datetimeFigureOut">
              <a:rPr lang="cs-CZ" smtClean="0"/>
              <a:t>11.11.2019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783963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B768F10-B702-4E4E-92C6-FA3DECE5E215}" type="datetimeFigureOut">
              <a:rPr lang="cs-CZ" smtClean="0"/>
              <a:t>11.11.2019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250092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768F10-B702-4E4E-92C6-FA3DECE5E215}" type="datetimeFigureOut">
              <a:rPr lang="cs-CZ" smtClean="0"/>
              <a:t>11.11.2019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130199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B768F10-B702-4E4E-92C6-FA3DECE5E215}" type="datetimeFigureOut">
              <a:rPr lang="cs-CZ" smtClean="0"/>
              <a:t>11.11.2019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1853138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B768F10-B702-4E4E-92C6-FA3DECE5E215}" type="datetimeFigureOut">
              <a:rPr lang="cs-CZ" smtClean="0"/>
              <a:t>11.11.2019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05BC5C3-D3E4-4C1D-9387-0C764D1324DB}"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31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768F10-B702-4E4E-92C6-FA3DECE5E215}" type="datetimeFigureOut">
              <a:rPr lang="cs-CZ" smtClean="0"/>
              <a:t>11.11.2019</a:t>
            </a:fld>
            <a:endParaRPr lang="cs-CZ"/>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05BC5C3-D3E4-4C1D-9387-0C764D1324DB}" type="slidenum">
              <a:rPr lang="cs-CZ" smtClean="0"/>
              <a:t>‹#›</a:t>
            </a:fld>
            <a:endParaRPr lang="cs-CZ"/>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82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google.cz/url?sa=t&amp;rct=j&amp;q=&amp;esrc=s&amp;source=web&amp;cd=2&amp;ved=2ahUKEwiq5emnz-HlAhVBL1AKHWO5BREQFjABegQIAhAC&amp;url=https%3A%2F%2Fwww.mzcr.cz%2FOdbornik%2FSoubor.ashx%3FsouborID%3D35350%26typ%3Dapplication%2Fpdf%26nazev%3DP%25C5%2599%25C3%25ADloha_19_-_AKK_19_Psycholog_ve_zdravotnictv%25C3%25AD.pdf&amp;usg=AOvVaw0sFy1FfzBPosnjKoc71jn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mzcr.cz/Odbornik/dokumenty/specializacni-vzdelavani_8883_3082_3.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ipvz.cz/o-ipvz/kontakty/pedagogicka-pracoviste/psychoterapie/podminky-pro-prijeti-ke-zkousce-ze-systematicke-psychoterapi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eskatelevize.cz/porady/10318730018-polosero/217562222000008-polosero-jak-jsem-se-stal-necloveke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zakonyprolidi.cz/cs/1995-155?text=o+d%C5%AFchodov%C3%A9m+poji%C5%A1t%C4%9Bn%C3%AD" TargetMode="External"/><Relationship Id="rId2" Type="http://schemas.openxmlformats.org/officeDocument/2006/relationships/hyperlink" Target="https://www.zakonyprolidi.cz/cs/2009-359?text=vyhl%C3%A1%C5%A1ka+o+posuzov%C3%A1n%C3%AD+invalidity" TargetMode="External"/><Relationship Id="rId1" Type="http://schemas.openxmlformats.org/officeDocument/2006/relationships/slideLayout" Target="../slideLayouts/slideLayout2.xml"/><Relationship Id="rId4" Type="http://schemas.openxmlformats.org/officeDocument/2006/relationships/hyperlink" Target="http://www.cssz.cz/cz/o-cssz/informace/media/tiskove-zpravy/tiskove-zpravy-2014/2014-06-10-doplatit-si-zpetne-dobu-duchodoveho-pojisteni-je-mozne-ovsem-jen-v-urcitem-rozsahu.htm"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www.zakonyprolidi.cz/cs/1995-155#p4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rchiv.ihned.cz/c1-66536020-omezeni-v-pravech"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cssz.cz/cz/duchodove-pojisteni/ucast-na-pojisteni/dobrovolna.htm" TargetMode="External"/><Relationship Id="rId2" Type="http://schemas.openxmlformats.org/officeDocument/2006/relationships/hyperlink" Target="https://www.zakonyprolidi.cz/cs/1995-155#p40-3"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zakonyprolidi.cz/cs/2011-372#f443733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lstStyle/>
          <a:p>
            <a:r>
              <a:rPr lang="cs-CZ" dirty="0"/>
              <a:t>Právo v Klinické psychologii</a:t>
            </a:r>
            <a:br>
              <a:rPr lang="cs-CZ" dirty="0"/>
            </a:br>
            <a:r>
              <a:rPr lang="cs-CZ" dirty="0"/>
              <a:t>Svéprávnost</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11. 11. 2019</a:t>
            </a:r>
          </a:p>
        </p:txBody>
      </p:sp>
    </p:spTree>
    <p:extLst>
      <p:ext uri="{BB962C8B-B14F-4D97-AF65-F5344CB8AC3E}">
        <p14:creationId xmlns:p14="http://schemas.microsoft.com/office/powerpoint/2010/main" val="3406439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sz="4800" dirty="0"/>
              <a:t>Pomáhající rozhovor jako zdravotní služba</a:t>
            </a:r>
            <a:endParaRPr lang="cs-CZ" dirty="0"/>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a:bodyPr>
          <a:lstStyle/>
          <a:p>
            <a:pPr marL="0" indent="0">
              <a:buNone/>
            </a:pPr>
            <a:r>
              <a:rPr lang="cs-CZ" b="1" dirty="0"/>
              <a:t>Absolvent magisterského jednooborového studijního oboru psychologie dle § 45 spadá mezi tzv. jiné odborné pracovníky. </a:t>
            </a:r>
          </a:p>
          <a:p>
            <a:pPr marL="0" indent="0">
              <a:buNone/>
            </a:pPr>
            <a:r>
              <a:rPr lang="cs-CZ" dirty="0"/>
              <a:t>Absolvent pětiletého jednooborového studia psychologie vykonává činnosti uvedené v § 44 a 23.</a:t>
            </a:r>
          </a:p>
          <a:p>
            <a:pPr marL="0" indent="0">
              <a:buNone/>
            </a:pPr>
            <a:r>
              <a:rPr lang="cs-CZ" dirty="0"/>
              <a:t>Absolvent dělá to samé co psycholog ve zdravotnictví.</a:t>
            </a:r>
          </a:p>
          <a:p>
            <a:pPr marL="0" indent="0">
              <a:buNone/>
            </a:pPr>
            <a:r>
              <a:rPr lang="cs-CZ" dirty="0"/>
              <a:t>V čem je rozdíl?</a:t>
            </a:r>
          </a:p>
          <a:p>
            <a:pPr marL="0" indent="0">
              <a:buNone/>
            </a:pPr>
            <a:r>
              <a:rPr lang="cs-CZ" dirty="0"/>
              <a:t>V platové tabulce. Jako jiný odborný pracovník spadáte do 1. tabulky jak psycholog ve zdravotnictví do 3., na nástupním platu to může být rozdíl třeba 7.000 Kč měsíčně.</a:t>
            </a:r>
          </a:p>
          <a:p>
            <a:pPr marL="0" indent="0">
              <a:buNone/>
            </a:pPr>
            <a:r>
              <a:rPr lang="cs-CZ" dirty="0"/>
              <a:t>Je to správné? </a:t>
            </a:r>
          </a:p>
          <a:p>
            <a:endParaRPr lang="cs-CZ" sz="3200" dirty="0"/>
          </a:p>
        </p:txBody>
      </p:sp>
    </p:spTree>
    <p:extLst>
      <p:ext uri="{BB962C8B-B14F-4D97-AF65-F5344CB8AC3E}">
        <p14:creationId xmlns:p14="http://schemas.microsoft.com/office/powerpoint/2010/main" val="526537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sz="4800" dirty="0"/>
              <a:t>Jak Vypadá Kurz Psycholog ve Zdravotnictví?</a:t>
            </a:r>
            <a:endParaRPr lang="cs-CZ" dirty="0"/>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a:bodyPr>
          <a:lstStyle/>
          <a:p>
            <a:r>
              <a:rPr lang="cs-CZ" sz="3200" dirty="0">
                <a:hlinkClick r:id="rId2"/>
              </a:rPr>
              <a:t>Metodický pokyn který se vydává k vyhlášce č. 39/2005 Sb., kterou se stanoví minimální požadavky na studijní programy k získání odborné způsobilosti k výkonu nelékařského zdravotnického povolání Psycholog ve zdravotnictví</a:t>
            </a:r>
            <a:endParaRPr lang="cs-CZ" sz="3200" dirty="0"/>
          </a:p>
          <a:p>
            <a:r>
              <a:rPr lang="cs-CZ" sz="3200" dirty="0"/>
              <a:t>Kurz se skládá ze 70 hodin teoretické výuky a 200 hodiny praxe. Zapsat se můžete po složení bakalářské nebo dříve souborné zkoušky.</a:t>
            </a:r>
          </a:p>
          <a:p>
            <a:endParaRPr lang="cs-CZ" sz="3200" dirty="0"/>
          </a:p>
        </p:txBody>
      </p:sp>
    </p:spTree>
    <p:extLst>
      <p:ext uri="{BB962C8B-B14F-4D97-AF65-F5344CB8AC3E}">
        <p14:creationId xmlns:p14="http://schemas.microsoft.com/office/powerpoint/2010/main" val="639308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a:t>Jak Se člověk Stane klinickým psychologem?</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a:bodyPr>
          <a:lstStyle/>
          <a:p>
            <a:r>
              <a:rPr lang="cs-CZ" b="1" dirty="0"/>
              <a:t>Nejdřív je potřeba stát se psychologem ve zdravotnictví, podmínky upravuje zákon o nelékařských zdravotnických povoláních č. 96/2004 Sb.:</a:t>
            </a:r>
          </a:p>
          <a:p>
            <a:r>
              <a:rPr lang="cs-CZ" dirty="0"/>
              <a:t>§ 22 odst. 1) Odborná způsobilost k výkonu povolání psychologa ve zdravotnictví se získává absolvováním jednooborového studia akreditovaného magisterského studijního oboru psychologie navazujícího na absolvování jednooborového studia akreditovaného bakalářského studijního oboru psychologie a absolvováním akreditovaného kvalifikačního kurzu Psycholog ve zdravotnictví.</a:t>
            </a:r>
          </a:p>
          <a:p>
            <a:r>
              <a:rPr lang="cs-CZ" dirty="0"/>
              <a:t>Podmínka, aby jednooborové studium akreditovaného magisterského studijního oboru psychologie navazovalo na absolvované jednooborové studium akreditovaného bakalářského studijního oboru psychologie, neplatí, pokud bylo jednooborové studium akreditovaného magisterského studijního oboru psychologie zahájeno nejpozději v akademickém roce 2020/2021.</a:t>
            </a:r>
          </a:p>
          <a:p>
            <a:endParaRPr lang="cs-CZ" sz="3200" dirty="0"/>
          </a:p>
        </p:txBody>
      </p:sp>
    </p:spTree>
    <p:extLst>
      <p:ext uri="{BB962C8B-B14F-4D97-AF65-F5344CB8AC3E}">
        <p14:creationId xmlns:p14="http://schemas.microsoft.com/office/powerpoint/2010/main" val="388173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a:t>Jak Se člověk Stane klinickým psychologem?</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fontScale="92500" lnSpcReduction="20000"/>
          </a:bodyPr>
          <a:lstStyle/>
          <a:p>
            <a:r>
              <a:rPr lang="cs-CZ" b="1" dirty="0"/>
              <a:t>Jak se z psychologa ve zdravotnictví stanu klinickým psychologem?</a:t>
            </a:r>
          </a:p>
          <a:p>
            <a:r>
              <a:rPr lang="cs-CZ" dirty="0"/>
              <a:t>§ 22 odst. 2)  Do doby získání specializované způsobilosti psycholog ve zdravotnictví pracuje u poskytovatele zdravotních služeb pod odborným dohledem psychologa ve zdravotnictví způsobilého k výkonu zdravotnického povolání bez odborného dohledu.</a:t>
            </a:r>
          </a:p>
          <a:p>
            <a:r>
              <a:rPr lang="cs-CZ" dirty="0"/>
              <a:t>§ 22 odst. 3) Specializovaná způsobilost psychologa ve zdravotnictví se získává úspěšným dokončením specializačního vzdělávání v trvání 5 let atestační zkouškou.</a:t>
            </a:r>
          </a:p>
          <a:p>
            <a:r>
              <a:rPr lang="cs-CZ" dirty="0"/>
              <a:t>Co když jsem dříve pracoval jako absolvent magisterského jednooborového studijního oboru psychologie a ne jako psycholog ve zdravotnictví?</a:t>
            </a:r>
          </a:p>
          <a:p>
            <a:r>
              <a:rPr lang="cs-CZ" dirty="0"/>
              <a:t>Dle § 59 odst. 4) lze praxi započíst.</a:t>
            </a:r>
          </a:p>
          <a:p>
            <a:r>
              <a:rPr lang="cs-CZ" dirty="0"/>
              <a:t>Účastník specializačního vzdělávání je v rámci tohoto vzdělávání povinen absolvovat odbornou praxi na pracovišti akreditovaného zařízení v rozsahu určeném příslušným vzdělávacím programem. Školitel započte dosud absolvovanou odbornou praxi, pokud splňuje požadavky stanovené vzdělávacím programem. Na průběh celé odborné praxe dohlíží školitel.</a:t>
            </a:r>
            <a:endParaRPr lang="cs-CZ" sz="3200" dirty="0"/>
          </a:p>
        </p:txBody>
      </p:sp>
    </p:spTree>
    <p:extLst>
      <p:ext uri="{BB962C8B-B14F-4D97-AF65-F5344CB8AC3E}">
        <p14:creationId xmlns:p14="http://schemas.microsoft.com/office/powerpoint/2010/main" val="2654506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a:t>Jak Se člověk Stane klinickým psychologem?</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a:bodyPr>
          <a:lstStyle/>
          <a:p>
            <a:r>
              <a:rPr lang="cs-CZ" b="1" dirty="0"/>
              <a:t>Jak vypadá specializační vzdělávání?</a:t>
            </a:r>
          </a:p>
          <a:p>
            <a:r>
              <a:rPr lang="cs-CZ" dirty="0"/>
              <a:t>Popisuje to Ministerstvo zdravotnictví na svých stránkách: </a:t>
            </a:r>
            <a:r>
              <a:rPr lang="cs-CZ" dirty="0">
                <a:hlinkClick r:id="rId2"/>
              </a:rPr>
              <a:t>https://www.mzcr.cz/Odbornik/dokumenty/specializacni-vzdelavani_8883_3082_3.html</a:t>
            </a:r>
            <a:endParaRPr lang="cs-CZ" dirty="0"/>
          </a:p>
          <a:p>
            <a:r>
              <a:rPr lang="cs-CZ" b="1" dirty="0"/>
              <a:t>Program přímo nalezneme zde:</a:t>
            </a:r>
          </a:p>
          <a:p>
            <a:r>
              <a:rPr lang="cs-CZ" dirty="0"/>
              <a:t>http://www.mzcr.cz/Odbornik/dokumenty/nove-vzdelavaci-programy-specializacniho-vzdelavani-pro-nelekarske-zdravotnicke-pracovniky-dle-narizeni-vlady-c-sb_4225_3082_3.html </a:t>
            </a:r>
          </a:p>
        </p:txBody>
      </p:sp>
    </p:spTree>
    <p:extLst>
      <p:ext uri="{BB962C8B-B14F-4D97-AF65-F5344CB8AC3E}">
        <p14:creationId xmlns:p14="http://schemas.microsoft.com/office/powerpoint/2010/main" val="3746271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err="1"/>
              <a:t>ObŽiva</a:t>
            </a:r>
            <a:r>
              <a:rPr lang="cs-CZ" dirty="0"/>
              <a:t> Pomáhajícím pohovorem mimo zdravotnictví </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a:bodyPr>
          <a:lstStyle/>
          <a:p>
            <a:r>
              <a:rPr lang="cs-CZ" dirty="0"/>
              <a:t>Radit lidem můžu i jako živnostník, zákon č. 455/1991 Sb. živnostenský zákon obsahuje 2 živnosti, které takovou činnost zahrnují, a to:</a:t>
            </a:r>
          </a:p>
          <a:p>
            <a:r>
              <a:rPr lang="cs-CZ" dirty="0"/>
              <a:t>Živnost volnou č. 60 - </a:t>
            </a:r>
            <a:r>
              <a:rPr lang="cs-CZ" b="1" dirty="0"/>
              <a:t>Poradenská a konzultační činnost, zpracování odborných studií a posudků</a:t>
            </a:r>
            <a:r>
              <a:rPr lang="cs-CZ" dirty="0"/>
              <a:t>, pro její výkon je potřeba být plně svéprávný a bezúhonný (nesmíte nebýt pravomocně odsouzeni pro trestný čin spáchaný úmyslně, jestliže byl tento trestný čin spáchán v souvislosti s podnikáním).</a:t>
            </a:r>
          </a:p>
          <a:p>
            <a:r>
              <a:rPr lang="cs-CZ" dirty="0"/>
              <a:t>Živnost vázanou - </a:t>
            </a:r>
            <a:r>
              <a:rPr lang="cs-CZ" b="1" dirty="0"/>
              <a:t>Psychologické poradenství a diagnostika</a:t>
            </a:r>
            <a:r>
              <a:rPr lang="cs-CZ" dirty="0"/>
              <a:t>, pro její výkon je potřeba získat odbornou způsobilost vysokoškolské vzdělání ve studijním oboru psychologie a v případě jednooborového studia 1 rok praxe v oboru a v případě víceoborového studia 3 roky praxe v oboru.</a:t>
            </a:r>
          </a:p>
          <a:p>
            <a:endParaRPr lang="cs-CZ" dirty="0"/>
          </a:p>
        </p:txBody>
      </p:sp>
    </p:spTree>
    <p:extLst>
      <p:ext uri="{BB962C8B-B14F-4D97-AF65-F5344CB8AC3E}">
        <p14:creationId xmlns:p14="http://schemas.microsoft.com/office/powerpoint/2010/main" val="1102641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a:t>Jak své služby můžu nazývat?</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a:bodyPr>
          <a:lstStyle/>
          <a:p>
            <a:r>
              <a:rPr lang="cs-CZ" dirty="0"/>
              <a:t>Jak mohu své služby označovat, když při škole provozuji volnou živnost a radím lidem, jak se vyrovnávat se stresem, lépe se učit?</a:t>
            </a:r>
          </a:p>
          <a:p>
            <a:r>
              <a:rPr lang="cs-CZ" dirty="0"/>
              <a:t>Jak mohu své služby označovat, když stejnou živnost provozuji po skončení magisterské psychologie?</a:t>
            </a:r>
          </a:p>
          <a:p>
            <a:r>
              <a:rPr lang="cs-CZ" dirty="0"/>
              <a:t>Jak mohu své služby označovat, když provozuji živnost vázanou - psychologické poradenství a diagnostika? Změní něco, když budu zároveň v </a:t>
            </a:r>
            <a:r>
              <a:rPr lang="cs-CZ" dirty="0" err="1"/>
              <a:t>předatestační</a:t>
            </a:r>
            <a:r>
              <a:rPr lang="cs-CZ" dirty="0"/>
              <a:t> přípravě a mít hotový výcvik?</a:t>
            </a:r>
          </a:p>
          <a:p>
            <a:r>
              <a:rPr lang="cs-CZ" dirty="0"/>
              <a:t>Jak mohu své služby označovat, když jsem klinický psycholog a mohu poskytovat zdravotní služby samostatně?</a:t>
            </a:r>
          </a:p>
        </p:txBody>
      </p:sp>
    </p:spTree>
    <p:extLst>
      <p:ext uri="{BB962C8B-B14F-4D97-AF65-F5344CB8AC3E}">
        <p14:creationId xmlns:p14="http://schemas.microsoft.com/office/powerpoint/2010/main" val="1101560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a:t>Kdo si může říkat psychoterapeut?</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lnSpcReduction="10000"/>
          </a:bodyPr>
          <a:lstStyle/>
          <a:p>
            <a:r>
              <a:rPr lang="cs-CZ" dirty="0"/>
              <a:t>Viz článek: Psychoterapie a právo od prof. Iva Telce, dostupný zde: file:///C:/Temp/142-522-1-PB.pdf </a:t>
            </a:r>
          </a:p>
          <a:p>
            <a:r>
              <a:rPr lang="cs-CZ" dirty="0"/>
              <a:t>Do budoucna lze doporučit výslovné legální vymezení psychoterapie v českém zdravotnickém právu, a to i bez ohledu na úhrady zdravotních výkonů z veřejného zdravotního pojištění. Odbornost je věcí úplně jinou, nežli to, kdo platí zdravotní výkon.  Zejména by se mělo jednat o legální stanovení psychoterapie coby oboru specializačního vzdělávání lékařů, ukončeného atestační zkouškou. </a:t>
            </a:r>
            <a:r>
              <a:rPr lang="cs-CZ" b="1" dirty="0"/>
              <a:t>Důsledkem tohoto kroku by bylo legální zavedení lékařské odbornosti psychoterapeuta a potažmo i psychoterapie jako oboru zdravotní péče pro účely zdravotních služeb</a:t>
            </a:r>
            <a:r>
              <a:rPr lang="cs-CZ" dirty="0"/>
              <a:t>. Současně by se musela vyřešit vzdělávací návaznost na nelékařská zdravotnická povolání, respektive odbornosti atd.; srov. klinického psychologa a obsah jeho specializačního vzdělávání ukončeného atestační zkouškou. Dost dobře nelze nadále setrvávat u „specializace v psychoterapii“ </a:t>
            </a:r>
            <a:r>
              <a:rPr lang="cs-CZ" dirty="0" err="1"/>
              <a:t>sui</a:t>
            </a:r>
            <a:r>
              <a:rPr lang="cs-CZ" dirty="0"/>
              <a:t> </a:t>
            </a:r>
            <a:r>
              <a:rPr lang="cs-CZ" dirty="0" err="1"/>
              <a:t>generis</a:t>
            </a:r>
            <a:r>
              <a:rPr lang="cs-CZ" dirty="0"/>
              <a:t>, sledující účely veřejného zdravotního pojištění, a to navíc jen právní silou vyhlášky. </a:t>
            </a:r>
          </a:p>
          <a:p>
            <a:endParaRPr lang="cs-CZ" dirty="0"/>
          </a:p>
        </p:txBody>
      </p:sp>
    </p:spTree>
    <p:extLst>
      <p:ext uri="{BB962C8B-B14F-4D97-AF65-F5344CB8AC3E}">
        <p14:creationId xmlns:p14="http://schemas.microsoft.com/office/powerpoint/2010/main" val="3782530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a:t>Kdo si může říkat psychoterapeut?</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fontScale="70000" lnSpcReduction="20000"/>
          </a:bodyPr>
          <a:lstStyle/>
          <a:p>
            <a:r>
              <a:rPr lang="cs-CZ" dirty="0"/>
              <a:t>Psychoterapie je už zavedena jako obor specializačního vzdělávání</a:t>
            </a:r>
          </a:p>
          <a:p>
            <a:r>
              <a:rPr lang="cs-CZ" b="1" dirty="0"/>
              <a:t>Nařízení vlády č. 31/2010 Sb. Nařízení vlády o oborech specializačního vzdělávání a označení odbornosti zdravotnických pracovníků se specializovanou způsobilostí</a:t>
            </a:r>
          </a:p>
          <a:p>
            <a:r>
              <a:rPr lang="cs-CZ" dirty="0"/>
              <a:t>Ve znění o 1. 9. 2018 obsahuje v příloze následující:</a:t>
            </a:r>
          </a:p>
          <a:p>
            <a:r>
              <a:rPr lang="cs-CZ" b="1" dirty="0"/>
              <a:t>OBORY SPECIALIZAČNÍHO VZDĚLÁVÁNÍ A OZNAČENÍ ODBORNOSTI SPECIALISTŮ</a:t>
            </a:r>
          </a:p>
          <a:p>
            <a:endParaRPr lang="cs-CZ" b="1" dirty="0"/>
          </a:p>
          <a:p>
            <a:endParaRPr lang="cs-CZ" dirty="0"/>
          </a:p>
          <a:p>
            <a:endParaRPr lang="cs-CZ" dirty="0"/>
          </a:p>
          <a:p>
            <a:endParaRPr lang="cs-CZ" dirty="0"/>
          </a:p>
          <a:p>
            <a:r>
              <a:rPr lang="cs-CZ" b="1" dirty="0"/>
              <a:t>Specializační vzdělávání pro tento obor, ale doposud chybí. </a:t>
            </a:r>
            <a:r>
              <a:rPr lang="cs-CZ" dirty="0"/>
              <a:t>Více k tomu na stránkách Institutu vzdělávání ve zdravotnictví zde: </a:t>
            </a:r>
            <a:r>
              <a:rPr lang="cs-CZ" dirty="0">
                <a:hlinkClick r:id="rId2"/>
              </a:rPr>
              <a:t>https://www.ipvz.cz/o-</a:t>
            </a:r>
            <a:r>
              <a:rPr lang="cs-CZ" dirty="0" err="1">
                <a:hlinkClick r:id="rId2"/>
              </a:rPr>
              <a:t>ipvz</a:t>
            </a:r>
            <a:r>
              <a:rPr lang="cs-CZ" dirty="0">
                <a:hlinkClick r:id="rId2"/>
              </a:rPr>
              <a:t>/kontakty/</a:t>
            </a:r>
            <a:r>
              <a:rPr lang="cs-CZ" dirty="0" err="1">
                <a:hlinkClick r:id="rId2"/>
              </a:rPr>
              <a:t>pedagogicka-pracoviste</a:t>
            </a:r>
            <a:r>
              <a:rPr lang="cs-CZ" dirty="0">
                <a:hlinkClick r:id="rId2"/>
              </a:rPr>
              <a:t>/psychoterapie/</a:t>
            </a:r>
            <a:r>
              <a:rPr lang="cs-CZ" dirty="0" err="1">
                <a:hlinkClick r:id="rId2"/>
              </a:rPr>
              <a:t>podminky</a:t>
            </a:r>
            <a:r>
              <a:rPr lang="cs-CZ" dirty="0">
                <a:hlinkClick r:id="rId2"/>
              </a:rPr>
              <a:t>-pro-</a:t>
            </a:r>
            <a:r>
              <a:rPr lang="cs-CZ" dirty="0" err="1">
                <a:hlinkClick r:id="rId2"/>
              </a:rPr>
              <a:t>prijeti</a:t>
            </a:r>
            <a:r>
              <a:rPr lang="cs-CZ" dirty="0">
                <a:hlinkClick r:id="rId2"/>
              </a:rPr>
              <a:t>-ke-</a:t>
            </a:r>
            <a:r>
              <a:rPr lang="cs-CZ" dirty="0" err="1">
                <a:hlinkClick r:id="rId2"/>
              </a:rPr>
              <a:t>zkousce</a:t>
            </a:r>
            <a:r>
              <a:rPr lang="cs-CZ" dirty="0">
                <a:hlinkClick r:id="rId2"/>
              </a:rPr>
              <a:t>-ze-</a:t>
            </a:r>
            <a:r>
              <a:rPr lang="cs-CZ" dirty="0" err="1">
                <a:hlinkClick r:id="rId2"/>
              </a:rPr>
              <a:t>systematicke</a:t>
            </a:r>
            <a:r>
              <a:rPr lang="cs-CZ" dirty="0">
                <a:hlinkClick r:id="rId2"/>
              </a:rPr>
              <a:t>-psychoterapie</a:t>
            </a:r>
            <a:r>
              <a:rPr lang="cs-CZ" dirty="0"/>
              <a:t>.</a:t>
            </a:r>
          </a:p>
          <a:p>
            <a:r>
              <a:rPr lang="cs-CZ" dirty="0"/>
              <a:t>Psychoterapeutem se tak dnes může nazývat pouze osoba, která absolvovala specializační vzdělávání, které doposud nebylo definováno, takže nikdo? </a:t>
            </a:r>
          </a:p>
        </p:txBody>
      </p:sp>
      <p:pic>
        <p:nvPicPr>
          <p:cNvPr id="4" name="Obrázek 3">
            <a:extLst>
              <a:ext uri="{FF2B5EF4-FFF2-40B4-BE49-F238E27FC236}">
                <a16:creationId xmlns:a16="http://schemas.microsoft.com/office/drawing/2014/main" id="{A5E54068-B8F2-474B-B4A1-82BAEF95E12A}"/>
              </a:ext>
            </a:extLst>
          </p:cNvPr>
          <p:cNvPicPr>
            <a:picLocks noChangeAspect="1"/>
          </p:cNvPicPr>
          <p:nvPr/>
        </p:nvPicPr>
        <p:blipFill>
          <a:blip r:embed="rId3"/>
          <a:stretch>
            <a:fillRect/>
          </a:stretch>
        </p:blipFill>
        <p:spPr>
          <a:xfrm>
            <a:off x="3266769" y="3870480"/>
            <a:ext cx="4467225" cy="1076325"/>
          </a:xfrm>
          <a:prstGeom prst="rect">
            <a:avLst/>
          </a:prstGeom>
        </p:spPr>
      </p:pic>
    </p:spTree>
    <p:extLst>
      <p:ext uri="{BB962C8B-B14F-4D97-AF65-F5344CB8AC3E}">
        <p14:creationId xmlns:p14="http://schemas.microsoft.com/office/powerpoint/2010/main" val="200069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a:t>Co mi hrozí, když své služby </a:t>
            </a:r>
            <a:r>
              <a:rPr lang="cs-CZ" dirty="0" err="1"/>
              <a:t>oznAčím</a:t>
            </a:r>
            <a:r>
              <a:rPr lang="cs-CZ" dirty="0"/>
              <a:t> (Schválně) </a:t>
            </a:r>
            <a:r>
              <a:rPr lang="cs-CZ" dirty="0" err="1"/>
              <a:t>nEsprávně</a:t>
            </a:r>
            <a:endParaRPr lang="cs-CZ" dirty="0"/>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fontScale="92500" lnSpcReduction="20000"/>
          </a:bodyPr>
          <a:lstStyle/>
          <a:p>
            <a:r>
              <a:rPr lang="cs-CZ" dirty="0"/>
              <a:t>Přestupek dle § 65 živnostenského zákona:</a:t>
            </a:r>
          </a:p>
          <a:p>
            <a:r>
              <a:rPr lang="cs-CZ" i="1" dirty="0"/>
              <a:t>(3)</a:t>
            </a:r>
            <a:r>
              <a:rPr lang="cs-CZ" dirty="0"/>
              <a:t> Fyzická osoba se dopustí přestupku dále tím, že provozuje činnost, která je</a:t>
            </a:r>
          </a:p>
          <a:p>
            <a:r>
              <a:rPr lang="cs-CZ" i="1" dirty="0"/>
              <a:t>a)</a:t>
            </a:r>
            <a:r>
              <a:rPr lang="cs-CZ" dirty="0"/>
              <a:t> živností volnou, aniž by pro tuto živnost měla živnostenské oprávnění (pokuta až 500 000 Kč)</a:t>
            </a:r>
            <a:br>
              <a:rPr lang="cs-CZ" dirty="0"/>
            </a:br>
            <a:r>
              <a:rPr lang="cs-CZ" i="1" dirty="0"/>
              <a:t>b)</a:t>
            </a:r>
            <a:r>
              <a:rPr lang="cs-CZ" dirty="0"/>
              <a:t> předmětem živnosti řemeslné nebo vázané, aniž by pro tuto živnost měla živnostenské oprávnění,  (pokuta až 750 000 Kč) nebo  </a:t>
            </a:r>
            <a:br>
              <a:rPr lang="cs-CZ" dirty="0"/>
            </a:br>
            <a:r>
              <a:rPr lang="cs-CZ" i="1" dirty="0"/>
              <a:t>c)</a:t>
            </a:r>
            <a:r>
              <a:rPr lang="cs-CZ" dirty="0"/>
              <a:t> předmětem živnosti koncesované, aniž by pro tuto živnost měla živnostenské oprávnění. (pokuta až 1 000 000 Kč)</a:t>
            </a:r>
          </a:p>
          <a:p>
            <a:pPr marL="0" indent="0">
              <a:buNone/>
            </a:pPr>
            <a:r>
              <a:rPr lang="cs-CZ" dirty="0"/>
              <a:t>Přestupek dle § 114 zákona o zdravotních službách</a:t>
            </a:r>
          </a:p>
          <a:p>
            <a:r>
              <a:rPr lang="cs-CZ" i="1" dirty="0"/>
              <a:t>(1)</a:t>
            </a:r>
            <a:r>
              <a:rPr lang="cs-CZ" dirty="0"/>
              <a:t> Fyzická osoba se dopustí přestupku tím, že</a:t>
            </a:r>
          </a:p>
          <a:p>
            <a:r>
              <a:rPr lang="cs-CZ" i="1" dirty="0"/>
              <a:t>a)</a:t>
            </a:r>
            <a:r>
              <a:rPr lang="cs-CZ" dirty="0"/>
              <a:t> v rozporu s § 11 odst. 2 poskytuje zdravotní služby bez oprávnění k poskytování zdravotních služeb</a:t>
            </a:r>
          </a:p>
          <a:p>
            <a:pPr marL="0" indent="0">
              <a:buNone/>
            </a:pPr>
            <a:r>
              <a:rPr lang="cs-CZ" dirty="0"/>
              <a:t>Trestný čin dle § 251 trestního zákoníku - Neoprávněné podnikání</a:t>
            </a:r>
          </a:p>
          <a:p>
            <a:pPr marL="0" indent="0">
              <a:buNone/>
            </a:pP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332142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F9765-44A0-4938-92F9-98B18A161D44}"/>
              </a:ext>
            </a:extLst>
          </p:cNvPr>
          <p:cNvSpPr>
            <a:spLocks noGrp="1"/>
          </p:cNvSpPr>
          <p:nvPr>
            <p:ph type="title"/>
          </p:nvPr>
        </p:nvSpPr>
        <p:spPr/>
        <p:txBody>
          <a:bodyPr/>
          <a:lstStyle/>
          <a:p>
            <a:r>
              <a:rPr lang="cs-CZ" dirty="0"/>
              <a:t>Svéprávnost</a:t>
            </a:r>
          </a:p>
        </p:txBody>
      </p:sp>
      <p:sp>
        <p:nvSpPr>
          <p:cNvPr id="3" name="Zástupný obsah 2">
            <a:extLst>
              <a:ext uri="{FF2B5EF4-FFF2-40B4-BE49-F238E27FC236}">
                <a16:creationId xmlns:a16="http://schemas.microsoft.com/office/drawing/2014/main" id="{28870160-0FB1-4373-B5D5-59AEF560C6CD}"/>
              </a:ext>
            </a:extLst>
          </p:cNvPr>
          <p:cNvSpPr>
            <a:spLocks noGrp="1"/>
          </p:cNvSpPr>
          <p:nvPr>
            <p:ph idx="1"/>
          </p:nvPr>
        </p:nvSpPr>
        <p:spPr/>
        <p:txBody>
          <a:bodyPr>
            <a:normAutofit fontScale="92500" lnSpcReduction="20000"/>
          </a:bodyPr>
          <a:lstStyle/>
          <a:p>
            <a:r>
              <a:rPr lang="cs-CZ" sz="3200" dirty="0"/>
              <a:t>- Co je to svéprávnost</a:t>
            </a:r>
          </a:p>
          <a:p>
            <a:r>
              <a:rPr lang="cs-CZ" sz="3200" dirty="0"/>
              <a:t>- Kolik lidí v české republice má svéprávnost omezenou?</a:t>
            </a:r>
          </a:p>
          <a:p>
            <a:r>
              <a:rPr lang="cs-CZ" sz="3200" dirty="0"/>
              <a:t>- Jak poznám, že má někdo omezenou svéprávnost?</a:t>
            </a:r>
          </a:p>
          <a:p>
            <a:r>
              <a:rPr lang="cs-CZ" sz="3200" dirty="0"/>
              <a:t>- Jaké dopady má omezení svéprávnosti na člověka </a:t>
            </a:r>
          </a:p>
          <a:p>
            <a:r>
              <a:rPr lang="cs-CZ" sz="3200" dirty="0"/>
              <a:t>Výpovědi lidí, kteří byli omezeni ve svéprávnosti můžete shlédnout v pořadu </a:t>
            </a:r>
            <a:r>
              <a:rPr lang="cs-CZ" sz="3200" i="1" dirty="0"/>
              <a:t>„Pološero - Jak jsem se stal </a:t>
            </a:r>
            <a:r>
              <a:rPr lang="cs-CZ" sz="3200" i="1" dirty="0" err="1"/>
              <a:t>nečlověkem</a:t>
            </a:r>
            <a:r>
              <a:rPr lang="cs-CZ" sz="3200" i="1" dirty="0"/>
              <a:t>“</a:t>
            </a:r>
          </a:p>
          <a:p>
            <a:r>
              <a:rPr lang="cs-CZ" sz="3200" dirty="0">
                <a:hlinkClick r:id="rId2"/>
              </a:rPr>
              <a:t>https://www.ceskatelevize.cz/porady/10318730018-polosero/217562222000008-polosero-jak-jsem-se-stal-neclovekem/</a:t>
            </a:r>
            <a:r>
              <a:rPr lang="cs-CZ" sz="3200" dirty="0"/>
              <a:t> (9:00)</a:t>
            </a:r>
          </a:p>
          <a:p>
            <a:endParaRPr lang="cs-CZ" sz="3200" dirty="0"/>
          </a:p>
        </p:txBody>
      </p:sp>
    </p:spTree>
    <p:extLst>
      <p:ext uri="{BB962C8B-B14F-4D97-AF65-F5344CB8AC3E}">
        <p14:creationId xmlns:p14="http://schemas.microsoft.com/office/powerpoint/2010/main" val="2342086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lstStyle/>
          <a:p>
            <a:r>
              <a:rPr lang="cs-CZ" dirty="0"/>
              <a:t>Spory pacient Zdravotník</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14. 10. 2019</a:t>
            </a:r>
          </a:p>
        </p:txBody>
      </p:sp>
    </p:spTree>
    <p:extLst>
      <p:ext uri="{BB962C8B-B14F-4D97-AF65-F5344CB8AC3E}">
        <p14:creationId xmlns:p14="http://schemas.microsoft.com/office/powerpoint/2010/main" val="912818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err="1"/>
              <a:t>LUMBální</a:t>
            </a:r>
            <a:r>
              <a:rPr lang="cs-CZ" dirty="0"/>
              <a:t> punkce v Sedě</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fontScale="85000" lnSpcReduction="20000"/>
          </a:bodyPr>
          <a:lstStyle/>
          <a:p>
            <a:r>
              <a:rPr lang="cs-CZ" dirty="0"/>
              <a:t>Přítelkyni 22 let měli dělat lumbální punkci, tak jsem si něco o tom přečetl na internetu, než tam šla. Samozřejmě to, co jsem se dočetl, nemusí být žádná pravda, informace z internetu nejsou vždy pravdivé, ale ve zkratce jsem se dočetl, že se dá zákrok provádět dvěma způsoby, a to buď v leže nebo v sedě. Také že se po zákroku může dostavit silná bolest hlavy a další komplikace. Při poloze v sedě se právě šance na takové komplikace zvětšují než při poloze v leže a je to i více bolestivé (nevím proč se tedy vůbec zákrok v poloze v sedě provádí). Tak jsem řekl přítelkyni, aby řekla, že chce zákrok provádět v leže a že chce lokální anestezii. Tak ale když přítelkyně přišla na lůžko, říkala, že bylo kolem ní asi 8 doktorů většina asi studenti medicíny a ti jí řekli, že se má posadit. Když řekla, že chce ležet, tak jí řekli ať si sedne, že vedle to někomu dělali v leže, tak aby ostatní věděli, jak se to dělá. </a:t>
            </a:r>
          </a:p>
          <a:p>
            <a:r>
              <a:rPr lang="cs-CZ" dirty="0"/>
              <a:t>Navíc jí ani nic neumrtvili a nejspíš to ke všemu dělal nějaký ten student, který vpich provedl špatně a zavadil o kost. Celý zákrok byl velmi bolestivý a komplikace se samozřejmě dostavily, takže za 2 týdny další pobyt v nemocnici. U zákroku jsem nebyl, je to jen výpověď přítelkyně. Zajímá mne jestli si pacient může vybrat, jak zákrok bude probíhat například v sedě v leže, a kdyby ano, co musí udělat, aby to např. mé přítelkyní prostě provedli v leže. Dále jestli má právo na to lokální umrtvení aspoň a taky, jak by ho měla dosáhnout když jí řekli, že to budou dělat bez umrtvení. Myslím, že pacienti nejsou jen nějaké pokusné nástroje pro mediky. </a:t>
            </a:r>
          </a:p>
          <a:p>
            <a:endParaRPr lang="cs-CZ" dirty="0"/>
          </a:p>
        </p:txBody>
      </p:sp>
    </p:spTree>
    <p:extLst>
      <p:ext uri="{BB962C8B-B14F-4D97-AF65-F5344CB8AC3E}">
        <p14:creationId xmlns:p14="http://schemas.microsoft.com/office/powerpoint/2010/main" val="39430791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err="1"/>
              <a:t>LUMBální</a:t>
            </a:r>
            <a:r>
              <a:rPr lang="cs-CZ" dirty="0"/>
              <a:t> punkce v Sedě</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pPr marL="0" indent="0">
              <a:buNone/>
            </a:pPr>
            <a:r>
              <a:rPr lang="cs-CZ" dirty="0"/>
              <a:t>§ 28  odst. 3 písm. h) zákona o zdravotních službách</a:t>
            </a:r>
          </a:p>
          <a:p>
            <a:pPr marL="0" indent="0">
              <a:buNone/>
            </a:pPr>
            <a:r>
              <a:rPr lang="cs-CZ" dirty="0"/>
              <a:t>Pacient má právo odmítnout přítomnost osob, které nejsou na poskytování zdravotních služeb přímo zúčastněny, a osob připravujících se na výkon povolání zdravotnického pracovníka.</a:t>
            </a:r>
          </a:p>
          <a:p>
            <a:r>
              <a:rPr lang="cs-CZ" dirty="0"/>
              <a:t>§ 34 odst. 1 zákona o zdravotních službách souhlas s poskytnutím zdravotních služeb (dále jen „souhlas“) se pokládá za svobodný, je-li dán bez jakéhokoliv nátlaku.</a:t>
            </a:r>
          </a:p>
          <a:p>
            <a:endParaRPr lang="cs-CZ" dirty="0"/>
          </a:p>
          <a:p>
            <a:r>
              <a:rPr lang="cs-CZ" dirty="0"/>
              <a:t>Pokud existují alternativy má mezi nimi volit informovaný pacient.</a:t>
            </a:r>
          </a:p>
          <a:p>
            <a:endParaRPr lang="cs-CZ" dirty="0"/>
          </a:p>
        </p:txBody>
      </p:sp>
    </p:spTree>
    <p:extLst>
      <p:ext uri="{BB962C8B-B14F-4D97-AF65-F5344CB8AC3E}">
        <p14:creationId xmlns:p14="http://schemas.microsoft.com/office/powerpoint/2010/main" val="3663078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Úmrtí pacienta a informování pozůstalých</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Mám dotaz ohledně informovanosti pozůstalých a pochopení ze strany lékařského personálu. Můj blízký příbuzný byl delší dobu hospitalizován v nemocnici. V jedné jsme se setkali s velice ohleduplným přístupem, kdy nás (rodinné příslušníky) lékař informoval o zhoršení stavu pacienta, abychom ho ještě viděli, kdyby došlo na nejhorší. Avšak po zlepšení stavu, byl následně bohužel převezen do jiné nemocnice, kde na to, že došlo k úmrtí pacienta přišla až jeho manželka, když ho v nemocnici navštívila. Při dotazu, jak k tomu mohlo dojít, nám lékařský personál řekl, že už na to čekali, že se zhoršil. Samozřejmě nás zajímalo, proč nás neinformovali o zhoršení stavu dříve, abychom se mohli ještě rozloučit. Bylo nám řečeno, že informovat rodinu o zhoršení stavu pacienta není jejich povinností. Přístup lékařského personálu byl natolik necitlivý i v mnoha dalších ohledech, že se obracím na Vaši poradnu a doufám, že se dovolám práva. Když to nepomůže nám, tak snad ostatním. </a:t>
            </a:r>
          </a:p>
          <a:p>
            <a:endParaRPr lang="cs-CZ" dirty="0"/>
          </a:p>
        </p:txBody>
      </p:sp>
    </p:spTree>
    <p:extLst>
      <p:ext uri="{BB962C8B-B14F-4D97-AF65-F5344CB8AC3E}">
        <p14:creationId xmlns:p14="http://schemas.microsoft.com/office/powerpoint/2010/main" val="3054111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Úmrtí pacienta a informování pozůstalých</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 33 odst. 3) zákona o zdravotních službách</a:t>
            </a:r>
          </a:p>
          <a:p>
            <a:r>
              <a:rPr lang="cs-CZ" dirty="0"/>
              <a:t>Jde-li o pacienta, který nemůže s ohledem na svůj zdravotní stav určit osoby podle odstavce 1, mají právo na informace o jeho aktuálním zdravotním stavu a na pořízení výpisů a kopií zdravotnické dokumentace vedené o pacientovi osoby blízké. Pokud pacient dříve vyslovil zákaz sdělovat informace o svém zdravotním stavu určitým osobám blízkým, lze informaci těmto osobám podat pouze v případě, že je to v zájmu ochrany jejich zdraví nebo ochrany zdraví další osoby, a to pouze v nezbytném rozsahu.</a:t>
            </a:r>
          </a:p>
        </p:txBody>
      </p:sp>
    </p:spTree>
    <p:extLst>
      <p:ext uri="{BB962C8B-B14F-4D97-AF65-F5344CB8AC3E}">
        <p14:creationId xmlns:p14="http://schemas.microsoft.com/office/powerpoint/2010/main" val="2852363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Psycholog si o mě něco píše a nechce mi to ukázat</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Chodil jsem přes rok k terapeutovi kvůli úzkostem. Nikam to nevedlo, ztratil jsem v něj důvěru a rozhodl jsem se, že si najdu někoho jiného, protože tento ze mě jen tahal peníze.</a:t>
            </a:r>
          </a:p>
          <a:p>
            <a:r>
              <a:rPr lang="cs-CZ" dirty="0"/>
              <a:t>Při každém sezení si terapeut psal poznámky do notýsku, chtěl jsem si je od něj vyžádat, abych je mohl předat novému terapeutovi, aby věděl, co už se mnou předchozí terapeut zkoušel.</a:t>
            </a:r>
          </a:p>
          <a:p>
            <a:r>
              <a:rPr lang="cs-CZ" dirty="0"/>
              <a:t>Terapeut mi řekl, že mi nic nedá, že maximálně popíše, jakou terapeutickou metodu u mě používal, ale že do zápisku nemůžu nahlédnout, natož si je okopírovat. Jsem přesvědčen, že by mi je měl ukázat, píše se tam přese o mně.</a:t>
            </a:r>
          </a:p>
        </p:txBody>
      </p:sp>
    </p:spTree>
    <p:extLst>
      <p:ext uri="{BB962C8B-B14F-4D97-AF65-F5344CB8AC3E}">
        <p14:creationId xmlns:p14="http://schemas.microsoft.com/office/powerpoint/2010/main" val="2779973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Psycholog si o mě něco píše a nechce mi to ukázat</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a:xfrm>
            <a:off x="1024127" y="2249424"/>
            <a:ext cx="9720073" cy="4023360"/>
          </a:xfrm>
        </p:spPr>
        <p:txBody>
          <a:bodyPr>
            <a:normAutofit/>
          </a:bodyPr>
          <a:lstStyle/>
          <a:p>
            <a:r>
              <a:rPr lang="cs-CZ" dirty="0"/>
              <a:t>§ 65 zákona o zdravotních službách</a:t>
            </a:r>
          </a:p>
          <a:p>
            <a:r>
              <a:rPr lang="cs-CZ" i="1" dirty="0"/>
              <a:t>(1)</a:t>
            </a:r>
            <a:r>
              <a:rPr lang="cs-CZ" dirty="0"/>
              <a:t> Do zdravotnické dokumentace vedené o pacientovi mohou v přítomnosti zaměstnance pověřeného poskytovatelem nahlížet, pořizovat si její výpisy nebo kopie</a:t>
            </a:r>
          </a:p>
          <a:p>
            <a:r>
              <a:rPr lang="cs-CZ" i="1" dirty="0"/>
              <a:t>a)</a:t>
            </a:r>
            <a:r>
              <a:rPr lang="cs-CZ" dirty="0"/>
              <a:t> pacient, zákonný zástupce nebo opatrovník pacienta; do záznamů autorizovaných psychologických metod a popisu léčby psychoterapeutickými prostředky může pacient, zákonný zástupce nebo opatrovník pacienta nahlížet nebo si pořizovat výpisy nebo kopie </a:t>
            </a:r>
            <a:r>
              <a:rPr lang="cs-CZ" b="1" dirty="0"/>
              <a:t>pouze v rozsahu záznamu popisu příznaků onemocnění, diagnózy, popisu terapeutického přístupu a interpretace výsledků testů</a:t>
            </a:r>
            <a:r>
              <a:rPr lang="cs-CZ" dirty="0"/>
              <a:t>,</a:t>
            </a:r>
          </a:p>
          <a:p>
            <a:endParaRPr lang="cs-CZ" dirty="0"/>
          </a:p>
        </p:txBody>
      </p:sp>
    </p:spTree>
    <p:extLst>
      <p:ext uri="{BB962C8B-B14F-4D97-AF65-F5344CB8AC3E}">
        <p14:creationId xmlns:p14="http://schemas.microsoft.com/office/powerpoint/2010/main" val="1573373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normAutofit fontScale="90000"/>
          </a:bodyPr>
          <a:lstStyle/>
          <a:p>
            <a:r>
              <a:rPr lang="cs-CZ" dirty="0"/>
              <a:t>Finanční podpora pro člověka jehož duševní stav stěžuje fungování bez podpory</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14. 10. 2019</a:t>
            </a:r>
          </a:p>
        </p:txBody>
      </p:sp>
    </p:spTree>
    <p:extLst>
      <p:ext uri="{BB962C8B-B14F-4D97-AF65-F5344CB8AC3E}">
        <p14:creationId xmlns:p14="http://schemas.microsoft.com/office/powerpoint/2010/main" val="1077714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3A894-AB73-4990-8219-E4EE16D02A1A}"/>
              </a:ext>
            </a:extLst>
          </p:cNvPr>
          <p:cNvSpPr>
            <a:spLocks noGrp="1"/>
          </p:cNvSpPr>
          <p:nvPr>
            <p:ph type="title"/>
          </p:nvPr>
        </p:nvSpPr>
        <p:spPr/>
        <p:txBody>
          <a:bodyPr/>
          <a:lstStyle/>
          <a:p>
            <a:r>
              <a:rPr lang="cs-CZ" dirty="0" err="1"/>
              <a:t>InValidní</a:t>
            </a:r>
            <a:r>
              <a:rPr lang="cs-CZ" dirty="0"/>
              <a:t> Důchod</a:t>
            </a:r>
          </a:p>
        </p:txBody>
      </p:sp>
      <p:sp>
        <p:nvSpPr>
          <p:cNvPr id="3" name="Zástupný obsah 2">
            <a:extLst>
              <a:ext uri="{FF2B5EF4-FFF2-40B4-BE49-F238E27FC236}">
                <a16:creationId xmlns:a16="http://schemas.microsoft.com/office/drawing/2014/main" id="{701E4E30-1D61-4F3D-9457-60E7FDD624D2}"/>
              </a:ext>
            </a:extLst>
          </p:cNvPr>
          <p:cNvSpPr>
            <a:spLocks noGrp="1"/>
          </p:cNvSpPr>
          <p:nvPr>
            <p:ph idx="1"/>
          </p:nvPr>
        </p:nvSpPr>
        <p:spPr/>
        <p:txBody>
          <a:bodyPr>
            <a:normAutofit fontScale="85000" lnSpcReduction="20000"/>
          </a:bodyPr>
          <a:lstStyle/>
          <a:p>
            <a:pPr marL="0" indent="0">
              <a:buNone/>
            </a:pPr>
            <a:r>
              <a:rPr lang="cs-CZ" sz="3200" b="1" dirty="0"/>
              <a:t>Nárok na invalidní důchod má ten kdo:</a:t>
            </a:r>
          </a:p>
          <a:p>
            <a:pPr marL="0" indent="0">
              <a:buNone/>
            </a:pPr>
            <a:r>
              <a:rPr lang="cs-CZ" sz="3200" dirty="0"/>
              <a:t>- je shledán invalidním postup vychází z</a:t>
            </a:r>
            <a:r>
              <a:rPr lang="cs-CZ" sz="3200" dirty="0">
                <a:hlinkClick r:id="rId2"/>
              </a:rPr>
              <a:t> vyhlášky o posuzování invalidity</a:t>
            </a:r>
            <a:endParaRPr lang="cs-CZ" sz="3200" dirty="0"/>
          </a:p>
          <a:p>
            <a:pPr>
              <a:buFontTx/>
              <a:buChar char="-"/>
            </a:pPr>
            <a:r>
              <a:rPr lang="cs-CZ" sz="3200" dirty="0"/>
              <a:t>má splněnou dobu pojištění, viz </a:t>
            </a:r>
            <a:r>
              <a:rPr lang="cs-CZ" sz="3200" dirty="0">
                <a:hlinkClick r:id="rId3"/>
              </a:rPr>
              <a:t>§ 40 o důchodovém pojištění</a:t>
            </a:r>
            <a:r>
              <a:rPr lang="cs-CZ" sz="3200" dirty="0"/>
              <a:t>:</a:t>
            </a:r>
          </a:p>
          <a:p>
            <a:pPr marL="914400" lvl="2" indent="0">
              <a:buNone/>
            </a:pPr>
            <a:r>
              <a:rPr lang="cs-CZ" b="1" dirty="0"/>
              <a:t>a)</a:t>
            </a:r>
            <a:r>
              <a:rPr lang="cs-CZ" dirty="0"/>
              <a:t> do 20 let méně než jeden rok,</a:t>
            </a:r>
          </a:p>
          <a:p>
            <a:pPr marL="914400" lvl="2" indent="0">
              <a:buNone/>
            </a:pPr>
            <a:r>
              <a:rPr lang="cs-CZ" b="1" dirty="0"/>
              <a:t>b)</a:t>
            </a:r>
            <a:r>
              <a:rPr lang="cs-CZ" dirty="0"/>
              <a:t> od 20 let do 22 let jeden rok,</a:t>
            </a:r>
          </a:p>
          <a:p>
            <a:pPr marL="914400" lvl="2" indent="0">
              <a:buNone/>
            </a:pPr>
            <a:r>
              <a:rPr lang="cs-CZ" b="1" dirty="0"/>
              <a:t>c)</a:t>
            </a:r>
            <a:r>
              <a:rPr lang="cs-CZ" dirty="0"/>
              <a:t> od 22 let do 24 let dva roky,</a:t>
            </a:r>
          </a:p>
          <a:p>
            <a:pPr marL="914400" lvl="2" indent="0">
              <a:buNone/>
            </a:pPr>
            <a:r>
              <a:rPr lang="cs-CZ" b="1" dirty="0"/>
              <a:t>d)</a:t>
            </a:r>
            <a:r>
              <a:rPr lang="cs-CZ" dirty="0"/>
              <a:t> od 24 let do 26 let tři roky,</a:t>
            </a:r>
          </a:p>
          <a:p>
            <a:pPr marL="914400" lvl="2" indent="0">
              <a:buNone/>
            </a:pPr>
            <a:r>
              <a:rPr lang="cs-CZ" b="1" dirty="0"/>
              <a:t>e)</a:t>
            </a:r>
            <a:r>
              <a:rPr lang="cs-CZ" dirty="0"/>
              <a:t> od 26 let do 28 let čtyři roky a</a:t>
            </a:r>
          </a:p>
          <a:p>
            <a:pPr marL="914400" lvl="2" indent="0">
              <a:buNone/>
            </a:pPr>
            <a:r>
              <a:rPr lang="cs-CZ" b="1" dirty="0"/>
              <a:t>f)</a:t>
            </a:r>
            <a:r>
              <a:rPr lang="cs-CZ" dirty="0"/>
              <a:t> nad 28 let pět roků.</a:t>
            </a:r>
            <a:endParaRPr lang="cs-CZ" sz="2400" dirty="0"/>
          </a:p>
          <a:p>
            <a:pPr>
              <a:buFontTx/>
              <a:buChar char="-"/>
            </a:pPr>
            <a:r>
              <a:rPr lang="cs-CZ" sz="3200" dirty="0"/>
              <a:t>dobu pojištění je možno </a:t>
            </a:r>
            <a:r>
              <a:rPr lang="cs-CZ" sz="3200" dirty="0">
                <a:hlinkClick r:id="rId4"/>
              </a:rPr>
              <a:t>doplatit</a:t>
            </a:r>
            <a:r>
              <a:rPr lang="cs-CZ" sz="3200" dirty="0"/>
              <a:t> před podáním žádosti o invalidní důchod, v některých případech tak může být přiznán invalidní důchod i osobám, které by na něj jinak nedosáhly.</a:t>
            </a:r>
          </a:p>
          <a:p>
            <a:endParaRPr lang="cs-CZ" dirty="0"/>
          </a:p>
        </p:txBody>
      </p:sp>
    </p:spTree>
    <p:extLst>
      <p:ext uri="{BB962C8B-B14F-4D97-AF65-F5344CB8AC3E}">
        <p14:creationId xmlns:p14="http://schemas.microsoft.com/office/powerpoint/2010/main" val="2356246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9E105E-9764-4410-AFA7-13B185334937}"/>
              </a:ext>
            </a:extLst>
          </p:cNvPr>
          <p:cNvSpPr>
            <a:spLocks noGrp="1"/>
          </p:cNvSpPr>
          <p:nvPr>
            <p:ph type="title"/>
          </p:nvPr>
        </p:nvSpPr>
        <p:spPr/>
        <p:txBody>
          <a:bodyPr/>
          <a:lstStyle/>
          <a:p>
            <a:r>
              <a:rPr lang="cs-CZ" dirty="0" err="1"/>
              <a:t>InValiDní</a:t>
            </a:r>
            <a:r>
              <a:rPr lang="cs-CZ" dirty="0"/>
              <a:t> </a:t>
            </a:r>
            <a:r>
              <a:rPr lang="cs-CZ" dirty="0" err="1"/>
              <a:t>DůchoD</a:t>
            </a:r>
            <a:endParaRPr lang="cs-CZ" dirty="0"/>
          </a:p>
        </p:txBody>
      </p:sp>
      <p:sp>
        <p:nvSpPr>
          <p:cNvPr id="3" name="Zástupný obsah 2">
            <a:extLst>
              <a:ext uri="{FF2B5EF4-FFF2-40B4-BE49-F238E27FC236}">
                <a16:creationId xmlns:a16="http://schemas.microsoft.com/office/drawing/2014/main" id="{D6E86F46-023F-4097-8B7F-786EC4EB6CF8}"/>
              </a:ext>
            </a:extLst>
          </p:cNvPr>
          <p:cNvSpPr>
            <a:spLocks noGrp="1"/>
          </p:cNvSpPr>
          <p:nvPr>
            <p:ph idx="1"/>
          </p:nvPr>
        </p:nvSpPr>
        <p:spPr/>
        <p:txBody>
          <a:bodyPr/>
          <a:lstStyle/>
          <a:p>
            <a:pPr marL="0" indent="0">
              <a:buNone/>
            </a:pPr>
            <a:r>
              <a:rPr lang="cs-CZ" dirty="0"/>
              <a:t>Invalidní důchod z mládí viz </a:t>
            </a:r>
            <a:r>
              <a:rPr lang="cs-CZ" dirty="0">
                <a:hlinkClick r:id="rId2"/>
              </a:rPr>
              <a:t>§ 42 zákona o důchodovém pojištění</a:t>
            </a:r>
            <a:r>
              <a:rPr lang="cs-CZ" dirty="0"/>
              <a:t>.  Na invalidní důchod pro invaliditu </a:t>
            </a:r>
            <a:r>
              <a:rPr lang="cs-CZ" b="1" dirty="0"/>
              <a:t>třetího stupně </a:t>
            </a:r>
            <a:r>
              <a:rPr lang="cs-CZ" dirty="0"/>
              <a:t>má nárok též osoba, která dosáhla aspoň 18 let věku, má trvalý pobyt na území České republiky a je invalidní pro invaliditu třetího stupně, jestliže tato invalidita vznikla před dosažením 18 let věku a tato osoba nebyla účastna pojištění po potřebnou dobu.</a:t>
            </a:r>
          </a:p>
          <a:p>
            <a:pPr marL="0" indent="0">
              <a:buNone/>
            </a:pPr>
            <a:r>
              <a:rPr lang="cs-CZ" i="1" dirty="0"/>
              <a:t>Pan M. má 25 let, od 17 let trpí depresemi, snaží se studovat, postupně je vyhozen z několika VŠ, pokouší se i pracovat, ale vždy je propuštěn ve zkušební době, protože práci nezvládá. Rozhodne se požádat o invalidní důchod, pokud se mu podaří prokázat, že zdravotní stav byl špatný již před 18. rokem, může dosáhnout na invalidní důchod.   </a:t>
            </a:r>
          </a:p>
        </p:txBody>
      </p:sp>
    </p:spTree>
    <p:extLst>
      <p:ext uri="{BB962C8B-B14F-4D97-AF65-F5344CB8AC3E}">
        <p14:creationId xmlns:p14="http://schemas.microsoft.com/office/powerpoint/2010/main" val="104201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85EF8-C64D-4E36-B458-A1233DC17FB1}"/>
              </a:ext>
            </a:extLst>
          </p:cNvPr>
          <p:cNvSpPr>
            <a:spLocks noGrp="1"/>
          </p:cNvSpPr>
          <p:nvPr>
            <p:ph type="title"/>
          </p:nvPr>
        </p:nvSpPr>
        <p:spPr/>
        <p:txBody>
          <a:bodyPr/>
          <a:lstStyle/>
          <a:p>
            <a:r>
              <a:rPr lang="cs-CZ" dirty="0"/>
              <a:t>Svéprávnost</a:t>
            </a:r>
          </a:p>
        </p:txBody>
      </p:sp>
      <p:sp>
        <p:nvSpPr>
          <p:cNvPr id="3" name="Zástupný obsah 2">
            <a:extLst>
              <a:ext uri="{FF2B5EF4-FFF2-40B4-BE49-F238E27FC236}">
                <a16:creationId xmlns:a16="http://schemas.microsoft.com/office/drawing/2014/main" id="{C699D244-5437-4E17-A7D1-CB32D3643977}"/>
              </a:ext>
            </a:extLst>
          </p:cNvPr>
          <p:cNvSpPr>
            <a:spLocks noGrp="1"/>
          </p:cNvSpPr>
          <p:nvPr>
            <p:ph idx="1"/>
          </p:nvPr>
        </p:nvSpPr>
        <p:spPr/>
        <p:txBody>
          <a:bodyPr/>
          <a:lstStyle/>
          <a:p>
            <a:r>
              <a:rPr lang="cs-CZ" sz="3200" dirty="0"/>
              <a:t>V ČR jsou osoby s duševním onemocněním omezovány ve svéprávnosti dříve ve způsobilosti k právním úkonům.</a:t>
            </a:r>
          </a:p>
          <a:p>
            <a:r>
              <a:rPr lang="cs-CZ" sz="3200" b="1" dirty="0"/>
              <a:t>V ČR je ve svéprávnosti nějak omezeno více jak 40.000 osob. </a:t>
            </a:r>
          </a:p>
          <a:p>
            <a:r>
              <a:rPr lang="cs-CZ" sz="3200" dirty="0">
                <a:hlinkClick r:id="rId2"/>
              </a:rPr>
              <a:t>https://archiv.ihned.cz/c1-66536020-omezeni-v-pravech</a:t>
            </a:r>
            <a:endParaRPr lang="cs-CZ" sz="3200" b="1" dirty="0"/>
          </a:p>
          <a:p>
            <a:endParaRPr lang="cs-CZ" sz="3200" b="1" dirty="0"/>
          </a:p>
          <a:p>
            <a:endParaRPr lang="cs-CZ" sz="3200" dirty="0"/>
          </a:p>
          <a:p>
            <a:endParaRPr lang="cs-CZ" dirty="0"/>
          </a:p>
        </p:txBody>
      </p:sp>
    </p:spTree>
    <p:extLst>
      <p:ext uri="{BB962C8B-B14F-4D97-AF65-F5344CB8AC3E}">
        <p14:creationId xmlns:p14="http://schemas.microsoft.com/office/powerpoint/2010/main" val="4125642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D502D-E771-46DB-8BB4-A869B3725AC0}"/>
              </a:ext>
            </a:extLst>
          </p:cNvPr>
          <p:cNvSpPr>
            <a:spLocks noGrp="1"/>
          </p:cNvSpPr>
          <p:nvPr>
            <p:ph type="title"/>
          </p:nvPr>
        </p:nvSpPr>
        <p:spPr/>
        <p:txBody>
          <a:bodyPr/>
          <a:lstStyle/>
          <a:p>
            <a:r>
              <a:rPr lang="cs-CZ" dirty="0"/>
              <a:t>INVALIDNÍ důchod</a:t>
            </a:r>
          </a:p>
        </p:txBody>
      </p:sp>
      <p:sp>
        <p:nvSpPr>
          <p:cNvPr id="3" name="Zástupný obsah 2">
            <a:extLst>
              <a:ext uri="{FF2B5EF4-FFF2-40B4-BE49-F238E27FC236}">
                <a16:creationId xmlns:a16="http://schemas.microsoft.com/office/drawing/2014/main" id="{81A33051-4727-48F1-A2FD-5F0827AD34AF}"/>
              </a:ext>
            </a:extLst>
          </p:cNvPr>
          <p:cNvSpPr>
            <a:spLocks noGrp="1"/>
          </p:cNvSpPr>
          <p:nvPr>
            <p:ph idx="1"/>
          </p:nvPr>
        </p:nvSpPr>
        <p:spPr/>
        <p:txBody>
          <a:bodyPr>
            <a:normAutofit fontScale="85000" lnSpcReduction="10000"/>
          </a:bodyPr>
          <a:lstStyle/>
          <a:p>
            <a:pPr marL="0" indent="0">
              <a:buNone/>
            </a:pPr>
            <a:r>
              <a:rPr lang="cs-CZ" sz="2800" b="1" dirty="0"/>
              <a:t>Studium a doba pojištění?</a:t>
            </a:r>
          </a:p>
          <a:p>
            <a:pPr marL="0" indent="0">
              <a:buNone/>
            </a:pPr>
            <a:r>
              <a:rPr lang="cs-CZ" dirty="0"/>
              <a:t>Pro účely splnění podmínky potřebné doby pojištění pro nárok na </a:t>
            </a:r>
            <a:r>
              <a:rPr lang="cs-CZ" sz="2800" dirty="0"/>
              <a:t>invalidní důchod</a:t>
            </a:r>
            <a:r>
              <a:rPr lang="cs-CZ" dirty="0"/>
              <a:t> se za dobu pojištění považuje též doba studia na střední nebo vysoké škole v České republice, a to před dosažením 18 let věku, nejdříve však po ukončení povinné školní docházky, a po dosažení věku 18 let po dobu prvních 6 let tohoto studia. </a:t>
            </a:r>
            <a:r>
              <a:rPr lang="cs-CZ" b="1" dirty="0">
                <a:hlinkClick r:id="rId2"/>
              </a:rPr>
              <a:t>https://www.zakonyprolidi.cz/cs/1995-155#p40-3</a:t>
            </a:r>
            <a:endParaRPr lang="cs-CZ" b="1" dirty="0"/>
          </a:p>
          <a:p>
            <a:pPr marL="0" indent="0">
              <a:buNone/>
            </a:pPr>
            <a:r>
              <a:rPr lang="cs-CZ" sz="2800" dirty="0"/>
              <a:t>Pokud tedy mladý dospělý do 24 let., pozbude pracovní schopnost v průběhu studia VŠ, měl by před podáním žádosti o invalidní důchod uvažovat o doplacení doby pojištění, pokud měl v době studia “výpadky“.</a:t>
            </a:r>
          </a:p>
          <a:p>
            <a:pPr marL="0" indent="0">
              <a:buNone/>
            </a:pPr>
            <a:r>
              <a:rPr lang="cs-CZ" sz="2800" dirty="0"/>
              <a:t>Více o dobrovolné účasti na důchodovém pojištění, viz </a:t>
            </a:r>
            <a:r>
              <a:rPr lang="cs-CZ" sz="2800" dirty="0">
                <a:hlinkClick r:id="rId3"/>
              </a:rPr>
              <a:t>zde</a:t>
            </a:r>
            <a:r>
              <a:rPr lang="cs-CZ" sz="2800" dirty="0"/>
              <a:t>.</a:t>
            </a:r>
          </a:p>
          <a:p>
            <a:pPr marL="0" indent="0">
              <a:buNone/>
            </a:pPr>
            <a:r>
              <a:rPr lang="cs-CZ" sz="2800" dirty="0"/>
              <a:t>Nejnižší měsíční pojistné hrazené v roce 2018 činí 28% z částky odpovídající jedné čtvrtině průměrné mzdy platné v roce 2018, tedy  2 099 Kč.</a:t>
            </a:r>
            <a:endParaRPr lang="cs-CZ" sz="3200" dirty="0"/>
          </a:p>
          <a:p>
            <a:endParaRPr lang="cs-CZ" dirty="0"/>
          </a:p>
        </p:txBody>
      </p:sp>
    </p:spTree>
    <p:extLst>
      <p:ext uri="{BB962C8B-B14F-4D97-AF65-F5344CB8AC3E}">
        <p14:creationId xmlns:p14="http://schemas.microsoft.com/office/powerpoint/2010/main" val="26871773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22C0F3-781A-407C-86F2-1180AC515A9B}"/>
              </a:ext>
            </a:extLst>
          </p:cNvPr>
          <p:cNvSpPr>
            <a:spLocks noGrp="1"/>
          </p:cNvSpPr>
          <p:nvPr>
            <p:ph type="title"/>
          </p:nvPr>
        </p:nvSpPr>
        <p:spPr/>
        <p:txBody>
          <a:bodyPr/>
          <a:lstStyle/>
          <a:p>
            <a:r>
              <a:rPr lang="cs-CZ" dirty="0" err="1"/>
              <a:t>INvAlidní</a:t>
            </a:r>
            <a:r>
              <a:rPr lang="cs-CZ" dirty="0"/>
              <a:t> Důchod</a:t>
            </a:r>
          </a:p>
        </p:txBody>
      </p:sp>
      <p:sp>
        <p:nvSpPr>
          <p:cNvPr id="3" name="Zástupný obsah 2">
            <a:extLst>
              <a:ext uri="{FF2B5EF4-FFF2-40B4-BE49-F238E27FC236}">
                <a16:creationId xmlns:a16="http://schemas.microsoft.com/office/drawing/2014/main" id="{1799E8A0-9CB3-4507-8389-4E2BCD1DF46C}"/>
              </a:ext>
            </a:extLst>
          </p:cNvPr>
          <p:cNvSpPr>
            <a:spLocks noGrp="1"/>
          </p:cNvSpPr>
          <p:nvPr>
            <p:ph idx="1"/>
          </p:nvPr>
        </p:nvSpPr>
        <p:spPr/>
        <p:txBody>
          <a:bodyPr/>
          <a:lstStyle/>
          <a:p>
            <a:pPr marL="0" indent="0">
              <a:buNone/>
            </a:pPr>
            <a:r>
              <a:rPr lang="cs-CZ" sz="2400" dirty="0"/>
              <a:t>Zpětná výplata invalidního důchodu, invalidní důchod je možno vyplatit i pět let zpětně. Duševní onemocnění bývá často diagnostikováno se zpožděním od vypuknutí a i po té člověk ihned často nežádá o invalidní důchod.</a:t>
            </a:r>
          </a:p>
          <a:p>
            <a:pPr marL="0" indent="0">
              <a:buNone/>
            </a:pPr>
            <a:r>
              <a:rPr lang="cs-CZ" sz="2400" dirty="0"/>
              <a:t>Invalidní důchod z mládí.</a:t>
            </a:r>
          </a:p>
          <a:p>
            <a:pPr marL="0" indent="0">
              <a:buNone/>
            </a:pPr>
            <a:r>
              <a:rPr lang="cs-CZ" sz="2400" b="1" dirty="0"/>
              <a:t>Invalidní důchod nepředstavuje překážku pro výkon zaměstnání, i člověk s plným invalidním důchodem může pracovat na plný úvazek, pokud najde zaměstnání v němž mu to jeho zdravotní stav dovolí.</a:t>
            </a:r>
          </a:p>
        </p:txBody>
      </p:sp>
    </p:spTree>
    <p:extLst>
      <p:ext uri="{BB962C8B-B14F-4D97-AF65-F5344CB8AC3E}">
        <p14:creationId xmlns:p14="http://schemas.microsoft.com/office/powerpoint/2010/main" val="2510352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D1726F-D15C-4AC8-BCAF-129EE5C7070E}"/>
              </a:ext>
            </a:extLst>
          </p:cNvPr>
          <p:cNvSpPr>
            <a:spLocks noGrp="1"/>
          </p:cNvSpPr>
          <p:nvPr>
            <p:ph type="title"/>
          </p:nvPr>
        </p:nvSpPr>
        <p:spPr/>
        <p:txBody>
          <a:bodyPr/>
          <a:lstStyle/>
          <a:p>
            <a:r>
              <a:rPr lang="cs-CZ" dirty="0"/>
              <a:t>Příspěvek na péči</a:t>
            </a:r>
          </a:p>
        </p:txBody>
      </p:sp>
      <p:sp>
        <p:nvSpPr>
          <p:cNvPr id="3" name="Zástupný obsah 2">
            <a:extLst>
              <a:ext uri="{FF2B5EF4-FFF2-40B4-BE49-F238E27FC236}">
                <a16:creationId xmlns:a16="http://schemas.microsoft.com/office/drawing/2014/main" id="{4DFEB76B-8B84-41C9-BFDD-0ADA5EDD8564}"/>
              </a:ext>
            </a:extLst>
          </p:cNvPr>
          <p:cNvSpPr>
            <a:spLocks noGrp="1"/>
          </p:cNvSpPr>
          <p:nvPr>
            <p:ph idx="1"/>
          </p:nvPr>
        </p:nvSpPr>
        <p:spPr/>
        <p:txBody>
          <a:bodyPr>
            <a:normAutofit fontScale="77500" lnSpcReduction="20000"/>
          </a:bodyPr>
          <a:lstStyle/>
          <a:p>
            <a:pPr marL="0" indent="0">
              <a:buNone/>
            </a:pPr>
            <a:r>
              <a:rPr lang="cs-CZ" dirty="0"/>
              <a:t>Jak psát žádost o přiznání příspěvku na péči, psát ji tak, aby bylo jednoduší ji přijmout než ji zamítnout.</a:t>
            </a:r>
          </a:p>
          <a:p>
            <a:pPr marL="0" indent="0">
              <a:buNone/>
            </a:pPr>
            <a:r>
              <a:rPr lang="cs-CZ" dirty="0"/>
              <a:t>Viz vyhláška, kterou se provádí zákon o sociálních službách: https://www.zakonyprolidi.cz/cs/2006-505?text=soci%C3%A1ln%C3%ADch+slu%C5%BEb%C3%A1ch</a:t>
            </a:r>
          </a:p>
          <a:p>
            <a:pPr marL="0" indent="0">
              <a:buNone/>
            </a:pPr>
            <a:r>
              <a:rPr lang="cs-CZ" b="1" dirty="0"/>
              <a:t>a) Mobilita:</a:t>
            </a:r>
            <a:endParaRPr lang="cs-CZ" dirty="0"/>
          </a:p>
          <a:p>
            <a:pPr marL="0" indent="0">
              <a:buNone/>
            </a:pPr>
            <a:r>
              <a:rPr lang="cs-CZ" dirty="0"/>
              <a:t>Vstávání a usedání, stoj, zaujímat polohy, pohybovat se chůzí krok za krokem, popřípadě i s přerušováním zastávkami, v dosahu alespoň 200 m, a to i po nerovném povrchu, chůzi po schodech v rozsahu jednoho patra směrem nahoru i dolů, používat dopravní prostředky včetně bariérových.</a:t>
            </a:r>
          </a:p>
          <a:p>
            <a:pPr marL="0" indent="0">
              <a:buNone/>
            </a:pPr>
            <a:r>
              <a:rPr lang="cs-CZ" b="1" dirty="0"/>
              <a:t>b) Orientace:</a:t>
            </a:r>
            <a:endParaRPr lang="cs-CZ" dirty="0"/>
          </a:p>
          <a:p>
            <a:pPr marL="0" indent="0">
              <a:buNone/>
            </a:pPr>
            <a:r>
              <a:rPr lang="cs-CZ" dirty="0"/>
              <a:t>Poznávat a rozeznávat zrakem a sluchem, mít přiměřené duševní kompetence, orientovat se časem, místem a osobou, orientovat se v obvyklém prostředí a situacích a přiměřeně v nich reagovat.</a:t>
            </a:r>
          </a:p>
          <a:p>
            <a:pPr marL="0" indent="0">
              <a:buNone/>
            </a:pPr>
            <a:r>
              <a:rPr lang="cs-CZ" b="1" dirty="0"/>
              <a:t>c) Komunikace:</a:t>
            </a:r>
            <a:endParaRPr lang="cs-CZ" dirty="0"/>
          </a:p>
          <a:p>
            <a:pPr marL="0" indent="0">
              <a:buNone/>
            </a:pPr>
            <a:r>
              <a:rPr lang="cs-CZ" dirty="0"/>
              <a:t>Dorozumět se a porozumět, a to mluvenou srozumitelnou řečí a psanou zprávou, porozumět všeobecně používaným základním obrazovým symbolům nebo zvukovým signálům, používat běžné komunikační prostředky.</a:t>
            </a:r>
          </a:p>
          <a:p>
            <a:endParaRPr lang="cs-CZ" dirty="0"/>
          </a:p>
        </p:txBody>
      </p:sp>
    </p:spTree>
    <p:extLst>
      <p:ext uri="{BB962C8B-B14F-4D97-AF65-F5344CB8AC3E}">
        <p14:creationId xmlns:p14="http://schemas.microsoft.com/office/powerpoint/2010/main" val="2671800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379CFA-C082-4C46-8298-1DD392EEA615}"/>
              </a:ext>
            </a:extLst>
          </p:cNvPr>
          <p:cNvSpPr>
            <a:spLocks noGrp="1"/>
          </p:cNvSpPr>
          <p:nvPr>
            <p:ph type="title"/>
          </p:nvPr>
        </p:nvSpPr>
        <p:spPr/>
        <p:txBody>
          <a:bodyPr/>
          <a:lstStyle/>
          <a:p>
            <a:r>
              <a:rPr lang="cs-CZ" dirty="0"/>
              <a:t>Příspěvek na Péči</a:t>
            </a:r>
          </a:p>
        </p:txBody>
      </p:sp>
      <p:sp>
        <p:nvSpPr>
          <p:cNvPr id="3" name="Zástupný obsah 2">
            <a:extLst>
              <a:ext uri="{FF2B5EF4-FFF2-40B4-BE49-F238E27FC236}">
                <a16:creationId xmlns:a16="http://schemas.microsoft.com/office/drawing/2014/main" id="{F70F82D1-8BDE-4354-B821-538B7AE43435}"/>
              </a:ext>
            </a:extLst>
          </p:cNvPr>
          <p:cNvSpPr>
            <a:spLocks noGrp="1"/>
          </p:cNvSpPr>
          <p:nvPr>
            <p:ph idx="1"/>
          </p:nvPr>
        </p:nvSpPr>
        <p:spPr/>
        <p:txBody>
          <a:bodyPr>
            <a:normAutofit fontScale="92500" lnSpcReduction="20000"/>
          </a:bodyPr>
          <a:lstStyle/>
          <a:p>
            <a:pPr marL="0" indent="0">
              <a:buNone/>
            </a:pPr>
            <a:r>
              <a:rPr lang="cs-CZ" sz="2400" b="1" dirty="0"/>
              <a:t>e) Oblékání a obouvání:</a:t>
            </a:r>
            <a:endParaRPr lang="cs-CZ" sz="2400" dirty="0"/>
          </a:p>
          <a:p>
            <a:pPr marL="0" indent="0">
              <a:buNone/>
            </a:pPr>
            <a:r>
              <a:rPr lang="cs-CZ" sz="2400" dirty="0"/>
              <a:t>Vybrat si oblečení a obutí přiměřené okolnostem, oblékat se a obouvat se, svlékat se a zouvat se, manipulovat s oblečením v souvislosti s denním režimem.</a:t>
            </a:r>
          </a:p>
          <a:p>
            <a:pPr marL="0" indent="0">
              <a:buNone/>
            </a:pPr>
            <a:r>
              <a:rPr lang="cs-CZ" sz="2400" b="1" dirty="0"/>
              <a:t>f) Tělesná hygiena:</a:t>
            </a:r>
            <a:endParaRPr lang="cs-CZ" sz="2400" dirty="0"/>
          </a:p>
          <a:p>
            <a:pPr marL="0" indent="0">
              <a:buNone/>
            </a:pPr>
            <a:r>
              <a:rPr lang="cs-CZ" sz="2400" dirty="0"/>
              <a:t>Použít hygienické zařízení, mýt si a osušovat si jednotlivé části těla, provádět celkovou hygienu, česat se, provádět ústní hygienu, holit se.</a:t>
            </a:r>
          </a:p>
          <a:p>
            <a:pPr marL="0" indent="0">
              <a:buNone/>
            </a:pPr>
            <a:r>
              <a:rPr lang="cs-CZ" sz="2400" b="1" dirty="0"/>
              <a:t>g) Výkon fyziologické potřeby:</a:t>
            </a:r>
            <a:endParaRPr lang="cs-CZ" sz="2400" dirty="0"/>
          </a:p>
          <a:p>
            <a:pPr marL="0" indent="0">
              <a:buNone/>
            </a:pPr>
            <a:r>
              <a:rPr lang="cs-CZ" sz="2400" dirty="0"/>
              <a:t>Včas používat WC, vyprázdnit se, provést očistu, používat hygienické pomůcky.</a:t>
            </a:r>
          </a:p>
          <a:p>
            <a:pPr marL="0" indent="0">
              <a:buNone/>
            </a:pPr>
            <a:r>
              <a:rPr lang="cs-CZ" sz="2400" b="1" dirty="0"/>
              <a:t>h) Péče o zdraví:</a:t>
            </a:r>
            <a:endParaRPr lang="cs-CZ" sz="2400" dirty="0"/>
          </a:p>
          <a:p>
            <a:pPr marL="0" indent="0">
              <a:buNone/>
            </a:pPr>
            <a:r>
              <a:rPr lang="cs-CZ" sz="2400" dirty="0"/>
              <a:t>Dodržovat stanovený léčebný režim, provádět stanovená léčebná a ošetřovatelská opatření a používat k tomu potřebné léky, pomůcky.</a:t>
            </a:r>
          </a:p>
          <a:p>
            <a:endParaRPr lang="cs-CZ" dirty="0"/>
          </a:p>
        </p:txBody>
      </p:sp>
    </p:spTree>
    <p:extLst>
      <p:ext uri="{BB962C8B-B14F-4D97-AF65-F5344CB8AC3E}">
        <p14:creationId xmlns:p14="http://schemas.microsoft.com/office/powerpoint/2010/main" val="4197081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B52452-1588-45F0-A287-9C5E11916C21}"/>
              </a:ext>
            </a:extLst>
          </p:cNvPr>
          <p:cNvSpPr>
            <a:spLocks noGrp="1"/>
          </p:cNvSpPr>
          <p:nvPr>
            <p:ph type="title"/>
          </p:nvPr>
        </p:nvSpPr>
        <p:spPr/>
        <p:txBody>
          <a:bodyPr/>
          <a:lstStyle/>
          <a:p>
            <a:r>
              <a:rPr lang="cs-CZ" dirty="0"/>
              <a:t>Příspěvek na Péči</a:t>
            </a:r>
          </a:p>
        </p:txBody>
      </p:sp>
      <p:sp>
        <p:nvSpPr>
          <p:cNvPr id="3" name="Zástupný obsah 2">
            <a:extLst>
              <a:ext uri="{FF2B5EF4-FFF2-40B4-BE49-F238E27FC236}">
                <a16:creationId xmlns:a16="http://schemas.microsoft.com/office/drawing/2014/main" id="{C89AB2FB-3002-4946-8599-566A127D1BD2}"/>
              </a:ext>
            </a:extLst>
          </p:cNvPr>
          <p:cNvSpPr>
            <a:spLocks noGrp="1"/>
          </p:cNvSpPr>
          <p:nvPr>
            <p:ph idx="1"/>
          </p:nvPr>
        </p:nvSpPr>
        <p:spPr/>
        <p:txBody>
          <a:bodyPr>
            <a:normAutofit fontScale="77500" lnSpcReduction="20000"/>
          </a:bodyPr>
          <a:lstStyle/>
          <a:p>
            <a:pPr marL="0" indent="0">
              <a:buNone/>
            </a:pPr>
            <a:r>
              <a:rPr lang="cs-CZ" b="1" dirty="0"/>
              <a:t>i) Osobní aktivity:</a:t>
            </a:r>
            <a:endParaRPr lang="cs-CZ" dirty="0"/>
          </a:p>
          <a:p>
            <a:pPr marL="0" indent="0">
              <a:buNone/>
            </a:pPr>
            <a:r>
              <a:rPr lang="cs-CZ" dirty="0"/>
              <a:t>Vstupovat do vztahů s jinými osobami, stanovit si a dodržet denní program, vykonávat aktivity obvyklé věku a prostředí jako např. vzdělávání, zaměstnání, volnočasové aktivity, vyřizovat své záležitosti.</a:t>
            </a:r>
          </a:p>
          <a:p>
            <a:pPr marL="0" indent="0">
              <a:buNone/>
            </a:pPr>
            <a:r>
              <a:rPr lang="cs-CZ" b="1" dirty="0"/>
              <a:t>j) Péče o domácnost:</a:t>
            </a:r>
            <a:endParaRPr lang="cs-CZ" dirty="0"/>
          </a:p>
          <a:p>
            <a:pPr marL="0" indent="0">
              <a:buNone/>
            </a:pPr>
            <a:r>
              <a:rPr lang="cs-CZ" dirty="0"/>
              <a:t>Nakládat s penězi v rámci osobních příjmů a domácnosti, manipulovat s předměty denní potřeby, obstarat si běžný nákup, ovládat běžné domácí spotřebiče, uvařit si teplé jídlo a nápoj, vykonávat běžné domácí práce, obsluhovat topení a udržovat pořádek.</a:t>
            </a:r>
          </a:p>
          <a:p>
            <a:r>
              <a:rPr lang="cs-CZ" b="1" dirty="0"/>
              <a:t>tři</a:t>
            </a:r>
            <a:r>
              <a:rPr lang="cs-CZ" dirty="0"/>
              <a:t> nebo </a:t>
            </a:r>
            <a:r>
              <a:rPr lang="cs-CZ" b="1" dirty="0"/>
              <a:t>čtyři</a:t>
            </a:r>
            <a:r>
              <a:rPr lang="cs-CZ" dirty="0"/>
              <a:t> nezvládané základní životní potřeby = </a:t>
            </a:r>
            <a:r>
              <a:rPr lang="cs-CZ" b="1" dirty="0"/>
              <a:t>I. stupeň závislosti</a:t>
            </a:r>
            <a:endParaRPr lang="cs-CZ" dirty="0"/>
          </a:p>
          <a:p>
            <a:r>
              <a:rPr lang="cs-CZ" b="1" dirty="0"/>
              <a:t>pět</a:t>
            </a:r>
            <a:r>
              <a:rPr lang="cs-CZ" dirty="0"/>
              <a:t> nebo </a:t>
            </a:r>
            <a:r>
              <a:rPr lang="cs-CZ" b="1" dirty="0"/>
              <a:t>šest</a:t>
            </a:r>
            <a:r>
              <a:rPr lang="cs-CZ" dirty="0"/>
              <a:t> nezvládaných základních životních potřeb = </a:t>
            </a:r>
            <a:r>
              <a:rPr lang="cs-CZ" b="1" dirty="0"/>
              <a:t>II. stupeň závislosti</a:t>
            </a:r>
            <a:endParaRPr lang="cs-CZ" dirty="0"/>
          </a:p>
          <a:p>
            <a:r>
              <a:rPr lang="cs-CZ" b="1" dirty="0"/>
              <a:t>sedm</a:t>
            </a:r>
            <a:r>
              <a:rPr lang="cs-CZ" dirty="0"/>
              <a:t> nebo </a:t>
            </a:r>
            <a:r>
              <a:rPr lang="cs-CZ" b="1" dirty="0"/>
              <a:t>osm</a:t>
            </a:r>
            <a:r>
              <a:rPr lang="cs-CZ" dirty="0"/>
              <a:t> nezvládaných základních životních potřeb = </a:t>
            </a:r>
            <a:r>
              <a:rPr lang="cs-CZ" b="1" dirty="0"/>
              <a:t>III. stupeň závislosti</a:t>
            </a:r>
            <a:endParaRPr lang="cs-CZ" dirty="0"/>
          </a:p>
          <a:p>
            <a:r>
              <a:rPr lang="cs-CZ" b="1" dirty="0"/>
              <a:t>devět</a:t>
            </a:r>
            <a:r>
              <a:rPr lang="cs-CZ" dirty="0"/>
              <a:t> nebo </a:t>
            </a:r>
            <a:r>
              <a:rPr lang="cs-CZ" b="1" dirty="0"/>
              <a:t>deset</a:t>
            </a:r>
            <a:r>
              <a:rPr lang="cs-CZ" dirty="0"/>
              <a:t> nezvládaných základních životních potřeb = </a:t>
            </a:r>
            <a:r>
              <a:rPr lang="cs-CZ" b="1" dirty="0"/>
              <a:t>IV. stupeň závislosti</a:t>
            </a:r>
          </a:p>
          <a:p>
            <a:pPr marL="0" indent="0">
              <a:buNone/>
            </a:pPr>
            <a:r>
              <a:rPr lang="cs-CZ" b="1" dirty="0"/>
              <a:t>Nebojte se odvolávat!</a:t>
            </a:r>
            <a:endParaRPr lang="cs-CZ" dirty="0"/>
          </a:p>
          <a:p>
            <a:endParaRPr lang="cs-CZ" dirty="0"/>
          </a:p>
        </p:txBody>
      </p:sp>
    </p:spTree>
    <p:extLst>
      <p:ext uri="{BB962C8B-B14F-4D97-AF65-F5344CB8AC3E}">
        <p14:creationId xmlns:p14="http://schemas.microsoft.com/office/powerpoint/2010/main" val="34175757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err="1"/>
              <a:t>DříVe</a:t>
            </a:r>
            <a:r>
              <a:rPr lang="cs-CZ" dirty="0"/>
              <a:t> Vyslovené přání</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dirty="0"/>
              <a:t>Co to je dříve vyslovené přání?</a:t>
            </a:r>
          </a:p>
          <a:p>
            <a:pPr marL="0" indent="0">
              <a:buNone/>
            </a:pPr>
            <a:r>
              <a:rPr lang="cs-CZ" dirty="0">
                <a:hlinkClick r:id="rId2"/>
              </a:rPr>
              <a:t>§ 36 odst. 1 ZZS</a:t>
            </a:r>
            <a:endParaRPr lang="cs-CZ" dirty="0"/>
          </a:p>
          <a:p>
            <a:pPr marL="0" indent="0">
              <a:buNone/>
            </a:pPr>
            <a:r>
              <a:rPr lang="cs-CZ" dirty="0"/>
              <a:t>Pacient může pro případ, kdy by se dostal do takového zdravotního stavu, ve kterém nebude schopen vyslovit souhlas nebo nesouhlas s poskytnutím zdravotních služeb a způsobem jejich poskytnutí, tento souhlas nebo nesouhlas předem vyslovit.</a:t>
            </a:r>
          </a:p>
          <a:p>
            <a:pPr marL="0" indent="0">
              <a:buNone/>
            </a:pPr>
            <a:r>
              <a:rPr lang="cs-CZ" b="1" dirty="0"/>
              <a:t>Může se jím být odmítnuta nedobrovolná hospitalizace? </a:t>
            </a:r>
            <a:r>
              <a:rPr lang="cs-CZ" dirty="0"/>
              <a:t>Ne</a:t>
            </a:r>
          </a:p>
          <a:p>
            <a:pPr marL="0" indent="0">
              <a:buNone/>
            </a:pPr>
            <a:r>
              <a:rPr lang="cs-CZ" b="1" dirty="0"/>
              <a:t>Musí být v respektováno při nedobrovolné léčbě? </a:t>
            </a:r>
            <a:r>
              <a:rPr lang="cs-CZ" dirty="0"/>
              <a:t>Odpověď není jistá, případ, kdy by psychiatrický pacient měl k dispozici dříve vyslovené přání sepsané prokazatelně v plné remisi, nebo před propuknutím onemocnění, se dle mých informací nevyskytl, je pak otázka výkladu zákona, zda by takové přání nebýt léčen mělo být respektováno.</a:t>
            </a:r>
          </a:p>
          <a:p>
            <a:endParaRPr lang="cs-CZ" dirty="0"/>
          </a:p>
        </p:txBody>
      </p:sp>
    </p:spTree>
    <p:extLst>
      <p:ext uri="{BB962C8B-B14F-4D97-AF65-F5344CB8AC3E}">
        <p14:creationId xmlns:p14="http://schemas.microsoft.com/office/powerpoint/2010/main" val="2966533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FA3724-A6F1-47A1-A15C-C2FB8D592E7D}"/>
              </a:ext>
            </a:extLst>
          </p:cNvPr>
          <p:cNvSpPr>
            <a:spLocks noGrp="1"/>
          </p:cNvSpPr>
          <p:nvPr>
            <p:ph type="title"/>
          </p:nvPr>
        </p:nvSpPr>
        <p:spPr/>
        <p:txBody>
          <a:bodyPr/>
          <a:lstStyle/>
          <a:p>
            <a:r>
              <a:rPr lang="cs-CZ" dirty="0"/>
              <a:t>Svéprávnost</a:t>
            </a:r>
          </a:p>
        </p:txBody>
      </p:sp>
      <p:sp>
        <p:nvSpPr>
          <p:cNvPr id="3" name="Zástupný obsah 2">
            <a:extLst>
              <a:ext uri="{FF2B5EF4-FFF2-40B4-BE49-F238E27FC236}">
                <a16:creationId xmlns:a16="http://schemas.microsoft.com/office/drawing/2014/main" id="{8BE2760D-FD7B-4974-8B60-5E164B906DB5}"/>
              </a:ext>
            </a:extLst>
          </p:cNvPr>
          <p:cNvSpPr>
            <a:spLocks noGrp="1"/>
          </p:cNvSpPr>
          <p:nvPr>
            <p:ph idx="1"/>
          </p:nvPr>
        </p:nvSpPr>
        <p:spPr/>
        <p:txBody>
          <a:bodyPr/>
          <a:lstStyle/>
          <a:p>
            <a:r>
              <a:rPr lang="cs-CZ" sz="2800" dirty="0"/>
              <a:t>Svéprávností se rozumí schopnost člověka samostatně právně jednat. Právní jednání pod sebou zahrnuje spoustu činností, kterým je společné, že je právo nějak reguluje. Činnosti, které jsou právním jednáním, jsou jednak činnosti každodenní ale i činnosti velmi výjimečné.</a:t>
            </a:r>
          </a:p>
          <a:p>
            <a:r>
              <a:rPr lang="cs-CZ" sz="2800" dirty="0"/>
              <a:t>Právním jednáním je koupě čehokoliv, uzavření manželství, účast u voleb, sepsání závěti …</a:t>
            </a:r>
          </a:p>
          <a:p>
            <a:endParaRPr lang="cs-CZ" dirty="0"/>
          </a:p>
        </p:txBody>
      </p:sp>
    </p:spTree>
    <p:extLst>
      <p:ext uri="{BB962C8B-B14F-4D97-AF65-F5344CB8AC3E}">
        <p14:creationId xmlns:p14="http://schemas.microsoft.com/office/powerpoint/2010/main" val="2808671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err="1"/>
              <a:t>SvÉprávnost</a:t>
            </a:r>
            <a:endParaRPr lang="cs-CZ" dirty="0"/>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fontScale="92500" lnSpcReduction="20000"/>
          </a:bodyPr>
          <a:lstStyle/>
          <a:p>
            <a:r>
              <a:rPr lang="cs-CZ" sz="2400" b="1" dirty="0"/>
              <a:t>§ 55 Občanského zákoníku </a:t>
            </a:r>
            <a:r>
              <a:rPr lang="cs-CZ" sz="2400" b="1" i="1" dirty="0"/>
              <a:t>(1)</a:t>
            </a:r>
            <a:r>
              <a:rPr lang="cs-CZ" sz="2400" i="1" dirty="0"/>
              <a:t> K omezení svéprávnosti lze přistoupit jen v zájmu člověka, jehož se to týká, po jeho zhlédnutí a s plným uznáváním jeho práv a jeho osobní jedinečnosti. Přitom musí být důkladně vzaty v úvahu rozsah i stupeň neschopnosti člověka postarat se o vlastní záležitosti.</a:t>
            </a:r>
          </a:p>
          <a:p>
            <a:r>
              <a:rPr lang="cs-CZ" sz="2400" b="1" i="1" dirty="0"/>
              <a:t>(2)</a:t>
            </a:r>
            <a:r>
              <a:rPr lang="cs-CZ" sz="2400" i="1" dirty="0"/>
              <a:t> Omezit svéprávnost člověka lze jen tehdy, hrozila-li by mu jinak závažná újma a nepostačí-li vzhledem k jeho zájmům mírnější a méně omezující opatření.“</a:t>
            </a:r>
          </a:p>
          <a:p>
            <a:r>
              <a:rPr lang="cs-CZ" sz="2400" b="1" dirty="0"/>
              <a:t>Alternativami k omezení svéprávnosti je:</a:t>
            </a:r>
          </a:p>
          <a:p>
            <a:pPr marL="285750" indent="-285750">
              <a:buFont typeface="Arial" panose="020B0604020202020204" pitchFamily="34" charset="0"/>
              <a:buChar char="•"/>
            </a:pPr>
            <a:r>
              <a:rPr lang="cs-CZ" sz="2400" dirty="0"/>
              <a:t>Smlouva o nápomoci</a:t>
            </a:r>
          </a:p>
          <a:p>
            <a:pPr marL="285750" indent="-285750">
              <a:buFont typeface="Arial" panose="020B0604020202020204" pitchFamily="34" charset="0"/>
              <a:buChar char="•"/>
            </a:pPr>
            <a:r>
              <a:rPr lang="cs-CZ" sz="2400" dirty="0"/>
              <a:t>Zastoupení členem domácnosti</a:t>
            </a:r>
          </a:p>
          <a:p>
            <a:pPr marL="285750" indent="-285750">
              <a:buFont typeface="Arial" panose="020B0604020202020204" pitchFamily="34" charset="0"/>
              <a:buChar char="•"/>
            </a:pPr>
            <a:r>
              <a:rPr lang="cs-CZ" sz="2400" dirty="0"/>
              <a:t>Ustanovení opatrovníka bez omezení svéprávnosti</a:t>
            </a:r>
          </a:p>
          <a:p>
            <a:pPr marL="285750" indent="-285750">
              <a:buFont typeface="Arial" panose="020B0604020202020204" pitchFamily="34" charset="0"/>
              <a:buChar char="•"/>
            </a:pPr>
            <a:r>
              <a:rPr lang="cs-CZ" sz="2400" dirty="0"/>
              <a:t>Předběžné prohlášení</a:t>
            </a:r>
          </a:p>
          <a:p>
            <a:endParaRPr lang="cs-CZ" dirty="0"/>
          </a:p>
        </p:txBody>
      </p:sp>
    </p:spTree>
    <p:extLst>
      <p:ext uri="{BB962C8B-B14F-4D97-AF65-F5344CB8AC3E}">
        <p14:creationId xmlns:p14="http://schemas.microsoft.com/office/powerpoint/2010/main" val="5011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lstStyle/>
          <a:p>
            <a:r>
              <a:rPr lang="cs-CZ" dirty="0"/>
              <a:t>Obživa pomáhajícím Rozhovorem</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14. 10. 2019</a:t>
            </a:r>
          </a:p>
        </p:txBody>
      </p:sp>
    </p:spTree>
    <p:extLst>
      <p:ext uri="{BB962C8B-B14F-4D97-AF65-F5344CB8AC3E}">
        <p14:creationId xmlns:p14="http://schemas.microsoft.com/office/powerpoint/2010/main" val="3801448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a:t>Obživa pomáhajícím Rozhovorem</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fontScale="92500" lnSpcReduction="10000"/>
          </a:bodyPr>
          <a:lstStyle/>
          <a:p>
            <a:r>
              <a:rPr lang="cs-CZ" sz="3200" dirty="0"/>
              <a:t>Kdo všechno bere peníze za to, že si povídá s lidmi a ten rozhovor jim má pomoct:</a:t>
            </a:r>
          </a:p>
          <a:p>
            <a:r>
              <a:rPr lang="cs-CZ" sz="3200" dirty="0"/>
              <a:t>- Psycholog (klinický, školní, manželský a rodinný)</a:t>
            </a:r>
          </a:p>
          <a:p>
            <a:r>
              <a:rPr lang="cs-CZ" sz="3200" dirty="0"/>
              <a:t>- Psychiatr</a:t>
            </a:r>
          </a:p>
          <a:p>
            <a:r>
              <a:rPr lang="cs-CZ" sz="3200" dirty="0"/>
              <a:t>- Kouč</a:t>
            </a:r>
          </a:p>
          <a:p>
            <a:r>
              <a:rPr lang="cs-CZ" sz="3200" dirty="0"/>
              <a:t>Pomáhající rozhovor můžu provádět buďto samostatně jako fyzická osoba nebo jako zaměstnanec osoby, který je oprávněna k poskytování služeb zahrnujících pomáhající rozhovor.</a:t>
            </a:r>
          </a:p>
          <a:p>
            <a:endParaRPr lang="cs-CZ" sz="3200" dirty="0"/>
          </a:p>
        </p:txBody>
      </p:sp>
    </p:spTree>
    <p:extLst>
      <p:ext uri="{BB962C8B-B14F-4D97-AF65-F5344CB8AC3E}">
        <p14:creationId xmlns:p14="http://schemas.microsoft.com/office/powerpoint/2010/main" val="126318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sz="5400" dirty="0"/>
              <a:t>Pomáhající rozhovor jako zdravotní služba</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a:bodyPr>
          <a:lstStyle/>
          <a:p>
            <a:pPr algn="just"/>
            <a:r>
              <a:rPr lang="cs-CZ" sz="2800" b="1" dirty="0"/>
              <a:t>Vyhláška č. 55/2011 Sb., vyhláška o činnostech zdravotnických pracovníků a jiných odborných pracovníků uvádí tyto psychologické pozice:</a:t>
            </a:r>
          </a:p>
          <a:p>
            <a:r>
              <a:rPr lang="cs-CZ" sz="2800" dirty="0"/>
              <a:t>§ 23 Psycholog ve zdravotnictví (musí pracovat pod dozorem)</a:t>
            </a:r>
          </a:p>
          <a:p>
            <a:r>
              <a:rPr lang="cs-CZ" sz="2800" dirty="0"/>
              <a:t>§ 45 Absolvent magisterského jednooborového studijního oboru psychologie (musí pracovat pod dozorem)</a:t>
            </a:r>
          </a:p>
          <a:p>
            <a:r>
              <a:rPr lang="cs-CZ" sz="2800" dirty="0"/>
              <a:t>§ 122 Klinický psycholog</a:t>
            </a:r>
          </a:p>
          <a:p>
            <a:r>
              <a:rPr lang="cs-CZ" sz="2800" dirty="0"/>
              <a:t>§ 123 Dětský klinický psycholog</a:t>
            </a:r>
          </a:p>
          <a:p>
            <a:endParaRPr lang="cs-CZ" sz="3200" dirty="0"/>
          </a:p>
          <a:p>
            <a:endParaRPr lang="cs-CZ" sz="3200" dirty="0"/>
          </a:p>
        </p:txBody>
      </p:sp>
    </p:spTree>
    <p:extLst>
      <p:ext uri="{BB962C8B-B14F-4D97-AF65-F5344CB8AC3E}">
        <p14:creationId xmlns:p14="http://schemas.microsoft.com/office/powerpoint/2010/main" val="1702041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sz="4800" dirty="0"/>
              <a:t>Pomáhající rozhovor jako zdravotní služba</a:t>
            </a:r>
            <a:endParaRPr lang="cs-CZ" dirty="0"/>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fontScale="77500" lnSpcReduction="20000"/>
          </a:bodyPr>
          <a:lstStyle/>
          <a:p>
            <a:r>
              <a:rPr lang="cs-CZ" b="1" dirty="0"/>
              <a:t>Psycholog ve zdravotnictví vykonává činnosti uvedené </a:t>
            </a:r>
            <a:r>
              <a:rPr lang="cs-CZ" dirty="0"/>
              <a:t>v § 3 odst. 1 a dále pod odborným dohledem klinického psychologa nebo dětského klinického psychologa může provádět</a:t>
            </a:r>
          </a:p>
          <a:p>
            <a:r>
              <a:rPr lang="cs-CZ" b="1" dirty="0"/>
              <a:t>a)</a:t>
            </a:r>
            <a:r>
              <a:rPr lang="cs-CZ" dirty="0"/>
              <a:t> klinicko-psychologickou diagnostiku,</a:t>
            </a:r>
          </a:p>
          <a:p>
            <a:r>
              <a:rPr lang="cs-CZ" b="1" dirty="0"/>
              <a:t>b)</a:t>
            </a:r>
            <a:r>
              <a:rPr lang="cs-CZ" dirty="0"/>
              <a:t> psychoterapii a socioterapii,</a:t>
            </a:r>
          </a:p>
          <a:p>
            <a:r>
              <a:rPr lang="cs-CZ" b="1" dirty="0"/>
              <a:t>c)</a:t>
            </a:r>
            <a:r>
              <a:rPr lang="cs-CZ" dirty="0"/>
              <a:t> neodkladnou péči v případě akutních psychických krizí a traumat,</a:t>
            </a:r>
          </a:p>
          <a:p>
            <a:r>
              <a:rPr lang="cs-CZ" b="1" dirty="0"/>
              <a:t>d)</a:t>
            </a:r>
            <a:r>
              <a:rPr lang="cs-CZ" dirty="0"/>
              <a:t> rehabilitaci, reedukaci a resocializaci psychických funkcí,</a:t>
            </a:r>
          </a:p>
          <a:p>
            <a:r>
              <a:rPr lang="cs-CZ" b="1" dirty="0"/>
              <a:t>e)</a:t>
            </a:r>
            <a:r>
              <a:rPr lang="cs-CZ" dirty="0"/>
              <a:t> školení zdravotnických pracovníků v oblasti psychologie zdraví a nemoci,</a:t>
            </a:r>
          </a:p>
          <a:p>
            <a:r>
              <a:rPr lang="cs-CZ" b="1" dirty="0"/>
              <a:t>f)</a:t>
            </a:r>
            <a:r>
              <a:rPr lang="cs-CZ" dirty="0"/>
              <a:t> psychologickou prevenci, výchovu a poradenství ke zdravému způsobu života,</a:t>
            </a:r>
          </a:p>
          <a:p>
            <a:r>
              <a:rPr lang="cs-CZ" b="1" dirty="0"/>
              <a:t>g)</a:t>
            </a:r>
            <a:r>
              <a:rPr lang="cs-CZ" dirty="0"/>
              <a:t> v rozsahu své odborné způsobilosti prevenci psychologických problémů zdravotnických pracovníků,</a:t>
            </a:r>
          </a:p>
          <a:p>
            <a:r>
              <a:rPr lang="cs-CZ" b="1" dirty="0"/>
              <a:t>h)</a:t>
            </a:r>
            <a:r>
              <a:rPr lang="cs-CZ" dirty="0"/>
              <a:t> poradenskou činnost v oblasti péče o psychický stav tělesně i duševně nemocných pacientů, včetně paliativní péče o nevyléčitelně nemocné a přípravy na lékařské zákroky,</a:t>
            </a:r>
          </a:p>
          <a:p>
            <a:r>
              <a:rPr lang="cs-CZ" b="1" dirty="0"/>
              <a:t>i)</a:t>
            </a:r>
            <a:r>
              <a:rPr lang="cs-CZ" dirty="0"/>
              <a:t> odbornou konziliární, posudkovou a dispenzární činnost.</a:t>
            </a:r>
          </a:p>
          <a:p>
            <a:endParaRPr lang="cs-CZ" sz="3200" dirty="0"/>
          </a:p>
        </p:txBody>
      </p:sp>
    </p:spTree>
    <p:extLst>
      <p:ext uri="{BB962C8B-B14F-4D97-AF65-F5344CB8AC3E}">
        <p14:creationId xmlns:p14="http://schemas.microsoft.com/office/powerpoint/2010/main" val="37214369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40102</TotalTime>
  <Words>3580</Words>
  <Application>Microsoft Office PowerPoint</Application>
  <PresentationFormat>Širokoúhlá obrazovka</PresentationFormat>
  <Paragraphs>192</Paragraphs>
  <Slides>35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35</vt:i4>
      </vt:variant>
    </vt:vector>
  </HeadingPairs>
  <TitlesOfParts>
    <vt:vector size="40" baseType="lpstr">
      <vt:lpstr>Arial</vt:lpstr>
      <vt:lpstr>Tw Cen MT</vt:lpstr>
      <vt:lpstr>Tw Cen MT Condensed</vt:lpstr>
      <vt:lpstr>Wingdings 3</vt:lpstr>
      <vt:lpstr>Integrál</vt:lpstr>
      <vt:lpstr>Právo v Klinické psychologii Svéprávnost</vt:lpstr>
      <vt:lpstr>Svéprávnost</vt:lpstr>
      <vt:lpstr>Svéprávnost</vt:lpstr>
      <vt:lpstr>Svéprávnost</vt:lpstr>
      <vt:lpstr>SvÉprávnost</vt:lpstr>
      <vt:lpstr>Obživa pomáhajícím Rozhovorem</vt:lpstr>
      <vt:lpstr>Obživa pomáhajícím Rozhovorem</vt:lpstr>
      <vt:lpstr>Pomáhající rozhovor jako zdravotní služba</vt:lpstr>
      <vt:lpstr>Pomáhající rozhovor jako zdravotní služba</vt:lpstr>
      <vt:lpstr>Pomáhající rozhovor jako zdravotní služba</vt:lpstr>
      <vt:lpstr>Jak Vypadá Kurz Psycholog ve Zdravotnictví?</vt:lpstr>
      <vt:lpstr>Jak Se člověk Stane klinickým psychologem?</vt:lpstr>
      <vt:lpstr>Jak Se člověk Stane klinickým psychologem?</vt:lpstr>
      <vt:lpstr>Jak Se člověk Stane klinickým psychologem?</vt:lpstr>
      <vt:lpstr>ObŽiva Pomáhajícím pohovorem mimo zdravotnictví </vt:lpstr>
      <vt:lpstr>Jak své služby můžu nazývat?</vt:lpstr>
      <vt:lpstr>Kdo si může říkat psychoterapeut?</vt:lpstr>
      <vt:lpstr>Kdo si může říkat psychoterapeut?</vt:lpstr>
      <vt:lpstr>Co mi hrozí, když své služby oznAčím (Schválně) nEsprávně</vt:lpstr>
      <vt:lpstr>Spory pacient Zdravotník</vt:lpstr>
      <vt:lpstr>LUMBální punkce v Sedě</vt:lpstr>
      <vt:lpstr>LUMBální punkce v Sedě</vt:lpstr>
      <vt:lpstr>Úmrtí pacienta a informování pozůstalých</vt:lpstr>
      <vt:lpstr>Úmrtí pacienta a informování pozůstalých</vt:lpstr>
      <vt:lpstr>Psycholog si o mě něco píše a nechce mi to ukázat</vt:lpstr>
      <vt:lpstr>Psycholog si o mě něco píše a nechce mi to ukázat</vt:lpstr>
      <vt:lpstr>Finanční podpora pro člověka jehož duševní stav stěžuje fungování bez podpory</vt:lpstr>
      <vt:lpstr>InValidní Důchod</vt:lpstr>
      <vt:lpstr>InValiDní DůchoD</vt:lpstr>
      <vt:lpstr>INVALIDNÍ důchod</vt:lpstr>
      <vt:lpstr>INvAlidní Důchod</vt:lpstr>
      <vt:lpstr>Příspěvek na péči</vt:lpstr>
      <vt:lpstr>Příspěvek na Péči</vt:lpstr>
      <vt:lpstr>Příspěvek na Péči</vt:lpstr>
      <vt:lpstr>DříVe Vyslovené přání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v Klinické psychologii</dc:title>
  <dc:creator>matej.stritesky@seznam.cz</dc:creator>
  <cp:lastModifiedBy>Matěj Stříteský</cp:lastModifiedBy>
  <cp:revision>26</cp:revision>
  <dcterms:created xsi:type="dcterms:W3CDTF">2019-10-14T12:36:15Z</dcterms:created>
  <dcterms:modified xsi:type="dcterms:W3CDTF">2019-11-11T14:50:51Z</dcterms:modified>
</cp:coreProperties>
</file>