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59" r:id="rId9"/>
    <p:sldId id="266" r:id="rId10"/>
    <p:sldId id="268" r:id="rId11"/>
    <p:sldId id="277" r:id="rId12"/>
    <p:sldId id="271" r:id="rId13"/>
    <p:sldId id="272" r:id="rId14"/>
    <p:sldId id="274" r:id="rId15"/>
    <p:sldId id="279" r:id="rId16"/>
    <p:sldId id="280" r:id="rId17"/>
    <p:sldId id="281" r:id="rId18"/>
    <p:sldId id="283" r:id="rId19"/>
    <p:sldId id="29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5" d="100"/>
          <a:sy n="105" d="100"/>
        </p:scale>
        <p:origin x="3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1EFA6-B64C-2543-A67F-70CEB21B81D8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A5446-B292-C542-9F89-B0FF1EC0D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1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Etika v psychologii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úvod – cíle předmětu, požadavky</a:t>
            </a:r>
          </a:p>
          <a:p>
            <a:r>
              <a:rPr lang="cs-CZ" smtClean="0"/>
              <a:t>základní principy etiky v psychologii</a:t>
            </a:r>
          </a:p>
          <a:p>
            <a:r>
              <a:rPr lang="cs-CZ" smtClean="0"/>
              <a:t>vznik etických problémů a dilemat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cs-CZ" b="1" smtClean="0">
                <a:latin typeface="Bookman Old Style" panose="02050604050505020204" pitchFamily="18" charset="0"/>
              </a:rPr>
              <a:t>etický problém </a:t>
            </a:r>
            <a:r>
              <a:rPr lang="cs-CZ" smtClean="0">
                <a:latin typeface="Bookman Old Style" panose="02050604050505020204" pitchFamily="18" charset="0"/>
              </a:rPr>
              <a:t>– složitá situace, která vyžaduje řešení a morální rozhodování; </a:t>
            </a:r>
            <a:br>
              <a:rPr lang="cs-CZ" smtClean="0">
                <a:latin typeface="Bookman Old Style" panose="02050604050505020204" pitchFamily="18" charset="0"/>
              </a:rPr>
            </a:br>
            <a:r>
              <a:rPr lang="cs-CZ" smtClean="0">
                <a:latin typeface="Bookman Old Style" panose="02050604050505020204" pitchFamily="18" charset="0"/>
              </a:rPr>
              <a:t>je zřejmé, jaké je správné řešení, ale </a:t>
            </a:r>
            <a:br>
              <a:rPr lang="cs-CZ" smtClean="0">
                <a:latin typeface="Bookman Old Style" panose="02050604050505020204" pitchFamily="18" charset="0"/>
              </a:rPr>
            </a:br>
            <a:r>
              <a:rPr lang="cs-CZ" smtClean="0">
                <a:latin typeface="Bookman Old Style" panose="02050604050505020204" pitchFamily="18" charset="0"/>
              </a:rPr>
              <a:t>z nějakého důvodu (osobní hodnoty, kontext atd.) je obtížné se </a:t>
            </a:r>
            <a:r>
              <a:rPr lang="cs-CZ" smtClean="0">
                <a:latin typeface="Bookman Old Style" panose="02050604050505020204" pitchFamily="18" charset="0"/>
              </a:rPr>
              <a:t>rozhodnout</a:t>
            </a:r>
            <a:endParaRPr lang="cs-CZ" smtClean="0"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</a:pPr>
            <a:r>
              <a:rPr lang="cs-CZ" b="1" smtClean="0">
                <a:latin typeface="Bookman Old Style" panose="02050604050505020204" pitchFamily="18" charset="0"/>
              </a:rPr>
              <a:t>etické dilema </a:t>
            </a:r>
            <a:r>
              <a:rPr lang="cs-CZ" smtClean="0">
                <a:latin typeface="Bookman Old Style" panose="02050604050505020204" pitchFamily="18" charset="0"/>
              </a:rPr>
              <a:t>– volba mezi dvěma nevhodnými, nechtěnými možnostmi; konflikt morálních principů; není zřejmé, která volba bude lepší, správná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>
                <a:latin typeface="Bookman Old Style" panose="02050604050505020204" pitchFamily="18" charset="0"/>
              </a:rPr>
              <a:t>neznalost</a:t>
            </a:r>
            <a:r>
              <a:rPr lang="cs-CZ" smtClean="0">
                <a:latin typeface="Bookman Old Style" panose="02050604050505020204" pitchFamily="18" charset="0"/>
              </a:rPr>
              <a:t> etických zásad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činnost mimo oblast své </a:t>
            </a:r>
            <a:r>
              <a:rPr lang="cs-CZ" b="1" smtClean="0">
                <a:latin typeface="Bookman Old Style" panose="02050604050505020204" pitchFamily="18" charset="0"/>
              </a:rPr>
              <a:t>kompetence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necitlivost</a:t>
            </a:r>
            <a:r>
              <a:rPr lang="cs-CZ" smtClean="0">
                <a:latin typeface="Bookman Old Style" panose="02050604050505020204" pitchFamily="18" charset="0"/>
              </a:rPr>
              <a:t> vůči potřebám klientů nebo dynamice situace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využívání</a:t>
            </a:r>
            <a:r>
              <a:rPr lang="cs-CZ" smtClean="0">
                <a:latin typeface="Bookman Old Style" panose="02050604050505020204" pitchFamily="18" charset="0"/>
              </a:rPr>
              <a:t> klientů 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nezodpovědnost</a:t>
            </a:r>
            <a:r>
              <a:rPr lang="cs-CZ" smtClean="0">
                <a:latin typeface="Bookman Old Style" panose="02050604050505020204" pitchFamily="18" charset="0"/>
              </a:rPr>
              <a:t>, nedbalost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hledání </a:t>
            </a:r>
            <a:r>
              <a:rPr lang="cs-CZ" b="1" smtClean="0">
                <a:latin typeface="Bookman Old Style" panose="02050604050505020204" pitchFamily="18" charset="0"/>
              </a:rPr>
              <a:t>odplaty</a:t>
            </a:r>
            <a:r>
              <a:rPr lang="cs-CZ" smtClean="0">
                <a:latin typeface="Bookman Old Style" panose="02050604050505020204" pitchFamily="18" charset="0"/>
              </a:rPr>
              <a:t> za domnělé křivdy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strach</a:t>
            </a:r>
          </a:p>
          <a:p>
            <a:r>
              <a:rPr lang="cs-CZ" smtClean="0">
                <a:latin typeface="Bookman Old Style" panose="02050604050505020204" pitchFamily="18" charset="0"/>
              </a:rPr>
              <a:t>výjimečné „</a:t>
            </a:r>
            <a:r>
              <a:rPr lang="cs-CZ" b="1" smtClean="0">
                <a:latin typeface="Bookman Old Style" panose="02050604050505020204" pitchFamily="18" charset="0"/>
              </a:rPr>
              <a:t>uklouznutí</a:t>
            </a:r>
            <a:r>
              <a:rPr lang="cs-CZ" smtClean="0">
                <a:latin typeface="Bookman Old Style" panose="02050604050505020204" pitchFamily="18" charset="0"/>
              </a:rPr>
              <a:t>“ </a:t>
            </a:r>
          </a:p>
          <a:p>
            <a:r>
              <a:rPr lang="cs-CZ" b="1" smtClean="0">
                <a:latin typeface="Bookman Old Style" panose="02050604050505020204" pitchFamily="18" charset="0"/>
              </a:rPr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nemluvíme</a:t>
            </a:r>
            <a:r>
              <a:rPr lang="cs-CZ" smtClean="0"/>
              <a:t> o etice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neznáme</a:t>
            </a:r>
            <a:r>
              <a:rPr lang="cs-CZ" smtClean="0"/>
              <a:t> zákon, etickou zásadu nebo kodex, který to zakazuje</a:t>
            </a:r>
          </a:p>
          <a:p>
            <a:r>
              <a:rPr lang="cs-CZ" smtClean="0"/>
              <a:t>není to neetické, pokud to </a:t>
            </a:r>
            <a:r>
              <a:rPr lang="cs-CZ" b="1" smtClean="0"/>
              <a:t>kolegové</a:t>
            </a:r>
            <a:r>
              <a:rPr lang="cs-CZ" smtClean="0"/>
              <a:t> dělají taky</a:t>
            </a:r>
          </a:p>
          <a:p>
            <a:r>
              <a:rPr lang="cs-CZ" smtClean="0"/>
              <a:t>není to neetické, pokud si </a:t>
            </a:r>
            <a:r>
              <a:rPr lang="cs-CZ" b="1" smtClean="0"/>
              <a:t>nikdo</a:t>
            </a:r>
            <a:r>
              <a:rPr lang="cs-CZ" smtClean="0"/>
              <a:t> </a:t>
            </a:r>
            <a:r>
              <a:rPr lang="cs-CZ" b="1" smtClean="0"/>
              <a:t>nestěžoval</a:t>
            </a:r>
          </a:p>
          <a:p>
            <a:r>
              <a:rPr lang="cs-CZ" smtClean="0"/>
              <a:t>není to neetické, pokud si to </a:t>
            </a:r>
            <a:r>
              <a:rPr lang="cs-CZ" b="1" smtClean="0"/>
              <a:t>klient přál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</a:t>
            </a:r>
            <a:r>
              <a:rPr lang="cs-CZ" b="1" smtClean="0"/>
              <a:t>za to může klient</a:t>
            </a:r>
          </a:p>
          <a:p>
            <a:r>
              <a:rPr lang="cs-CZ" smtClean="0"/>
              <a:t>není to neetické, pokud jste se ten den </a:t>
            </a:r>
            <a:r>
              <a:rPr lang="cs-CZ" b="1" smtClean="0"/>
              <a:t>necítil úplně ve své kůži</a:t>
            </a:r>
          </a:p>
          <a:p>
            <a:r>
              <a:rPr lang="cs-CZ" smtClean="0"/>
              <a:t>není to neetické, pokud vám někdo řekl, že jedna </a:t>
            </a:r>
            <a:r>
              <a:rPr lang="cs-CZ" b="1" smtClean="0"/>
              <a:t>etická komise </a:t>
            </a:r>
            <a:r>
              <a:rPr lang="cs-CZ" smtClean="0"/>
              <a:t>kdesi a kdysi řekla, že to je v pořádku</a:t>
            </a:r>
          </a:p>
          <a:p>
            <a:r>
              <a:rPr lang="cs-CZ" smtClean="0"/>
              <a:t>není to neetické, pokud víte, že zákony a etické kodexy píšou lidé, kteří nemají tušení, jak </a:t>
            </a:r>
            <a:r>
              <a:rPr lang="cs-CZ" b="1" smtClean="0"/>
              <a:t>tvrdá je realita </a:t>
            </a:r>
            <a:r>
              <a:rPr lang="cs-CZ" smtClean="0"/>
              <a:t>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</a:t>
            </a:r>
            <a:r>
              <a:rPr lang="cs-CZ" b="1" smtClean="0"/>
              <a:t>lidé z etických komisí</a:t>
            </a:r>
            <a:r>
              <a:rPr lang="cs-CZ" smtClean="0"/>
              <a:t> nebo z vedení vaší instituce sami nepoctiví, hloupí, extremističtí, zcela jiní než vy, nebo se proti vám spikli</a:t>
            </a:r>
          </a:p>
          <a:p>
            <a:pPr lvl="0"/>
            <a:r>
              <a:rPr lang="cs-CZ" smtClean="0"/>
              <a:t>není to neetické, pokud je to </a:t>
            </a:r>
            <a:r>
              <a:rPr lang="cs-CZ" b="1" smtClean="0"/>
              <a:t>pohodlnější</a:t>
            </a:r>
            <a:r>
              <a:rPr lang="cs-CZ" smtClean="0"/>
              <a:t> než to dělat jiným způsobem</a:t>
            </a:r>
          </a:p>
          <a:p>
            <a:pPr lvl="0"/>
            <a:r>
              <a:rPr lang="cs-CZ" smtClean="0"/>
              <a:t>není to neetické, pokud na to </a:t>
            </a:r>
            <a:r>
              <a:rPr lang="cs-CZ" b="1" smtClean="0"/>
              <a:t>nikdo</a:t>
            </a:r>
            <a:r>
              <a:rPr lang="cs-CZ" smtClean="0"/>
              <a:t> </a:t>
            </a:r>
            <a:r>
              <a:rPr lang="cs-CZ" b="1" smtClean="0"/>
              <a:t>nepřijde</a:t>
            </a:r>
            <a:r>
              <a:rPr lang="cs-CZ" smtClean="0"/>
              <a:t> – nebo když přijde, tak z toho nejspíš </a:t>
            </a:r>
            <a:r>
              <a:rPr lang="cs-CZ" b="1" smtClean="0"/>
              <a:t>nic</a:t>
            </a:r>
            <a:r>
              <a:rPr lang="cs-CZ" smtClean="0"/>
              <a:t> </a:t>
            </a:r>
            <a:r>
              <a:rPr lang="cs-CZ" b="1" smtClean="0"/>
              <a:t>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</a:t>
            </a:r>
            <a:r>
              <a:rPr lang="cs-CZ" b="1" smtClean="0"/>
              <a:t>ostatní etické zásady </a:t>
            </a:r>
          </a:p>
          <a:p>
            <a:pPr lvl="0"/>
            <a:r>
              <a:rPr lang="cs-CZ" smtClean="0"/>
              <a:t>není to neetické, pokud nemáte v </a:t>
            </a:r>
            <a:r>
              <a:rPr lang="cs-CZ" b="1" smtClean="0"/>
              <a:t>úmyslu</a:t>
            </a:r>
            <a:r>
              <a:rPr lang="cs-CZ" smtClean="0"/>
              <a:t> nikomu </a:t>
            </a:r>
            <a:r>
              <a:rPr lang="cs-CZ" b="1" smtClean="0"/>
              <a:t>ublížit</a:t>
            </a:r>
          </a:p>
          <a:p>
            <a:r>
              <a:rPr lang="cs-CZ" smtClean="0"/>
              <a:t>není to neetické, pokud </a:t>
            </a:r>
            <a:r>
              <a:rPr lang="cs-CZ" b="1" smtClean="0"/>
              <a:t>nikdo nedokáže</a:t>
            </a:r>
            <a:r>
              <a:rPr lang="cs-CZ" smtClean="0"/>
              <a:t>, že přesně to, co jste udělali, bylo jedinou příčinou poškození klienta </a:t>
            </a:r>
          </a:p>
          <a:p>
            <a:pPr lvl="0"/>
            <a:r>
              <a:rPr lang="cs-CZ" smtClean="0"/>
              <a:t>není to neetické, pokud se to nechystáte udělat </a:t>
            </a:r>
            <a:r>
              <a:rPr lang="cs-CZ" b="1" smtClean="0"/>
              <a:t>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to vede k </a:t>
            </a:r>
            <a:r>
              <a:rPr lang="cs-CZ" b="1" smtClean="0"/>
              <a:t>vyššímu příjmu </a:t>
            </a:r>
            <a:r>
              <a:rPr lang="cs-CZ" smtClean="0"/>
              <a:t>nebo větší </a:t>
            </a:r>
            <a:r>
              <a:rPr lang="cs-CZ" b="1" smtClean="0"/>
              <a:t>prestiži</a:t>
            </a:r>
          </a:p>
          <a:p>
            <a:pPr lvl="0"/>
            <a:r>
              <a:rPr lang="cs-CZ" smtClean="0"/>
              <a:t>není to neetické, pokud vám to </a:t>
            </a:r>
            <a:r>
              <a:rPr lang="cs-CZ" b="1" smtClean="0"/>
              <a:t>nikdo nedokáže</a:t>
            </a:r>
          </a:p>
          <a:p>
            <a:pPr lvl="0"/>
            <a:r>
              <a:rPr lang="cs-CZ" smtClean="0"/>
              <a:t>není to neetické, pokud jste </a:t>
            </a:r>
            <a:r>
              <a:rPr lang="cs-CZ" b="1" smtClean="0"/>
              <a:t>důležitým člověkem </a:t>
            </a:r>
          </a:p>
          <a:p>
            <a:r>
              <a:rPr lang="cs-CZ" smtClean="0"/>
              <a:t>není to neetické, pokud jste příliš </a:t>
            </a:r>
            <a:r>
              <a:rPr lang="cs-CZ" b="1" smtClean="0"/>
              <a:t>zaneprázdnění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seminář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smtClean="0"/>
              <a:t>zadání: </a:t>
            </a:r>
          </a:p>
          <a:p>
            <a:pPr>
              <a:buNone/>
            </a:pPr>
            <a:endParaRPr lang="cs-CZ" b="1" smtClean="0"/>
          </a:p>
          <a:p>
            <a:pPr>
              <a:buNone/>
            </a:pPr>
            <a:r>
              <a:rPr lang="cs-CZ" smtClean="0"/>
              <a:t>	ve dvojicích identifikujte</a:t>
            </a:r>
          </a:p>
          <a:p>
            <a:pPr>
              <a:buNone/>
            </a:pPr>
            <a:r>
              <a:rPr lang="cs-CZ" smtClean="0"/>
              <a:t>u svých popisů problémů/dilemat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1) zda jde o etický </a:t>
            </a:r>
            <a:r>
              <a:rPr lang="cs-CZ" b="1" smtClean="0"/>
              <a:t>problém či dilema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2) které </a:t>
            </a:r>
            <a:r>
              <a:rPr lang="cs-CZ" b="1" smtClean="0"/>
              <a:t>principy</a:t>
            </a:r>
            <a:r>
              <a:rPr lang="cs-CZ" smtClean="0"/>
              <a:t> se v něm objevují /střetávají</a:t>
            </a:r>
            <a:r>
              <a:rPr lang="cs-CZ" smtClean="0"/>
              <a:t>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Pozn: cílem tohoto úkolu </a:t>
            </a:r>
            <a:r>
              <a:rPr lang="cs-CZ" b="1" smtClean="0"/>
              <a:t>není nalézt řešení </a:t>
            </a:r>
            <a:r>
              <a:rPr lang="cs-CZ" smtClean="0"/>
              <a:t>problému/dilematu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1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Cíle</a:t>
            </a:r>
            <a:r>
              <a:rPr lang="en-US"/>
              <a:t>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seznámit se s </a:t>
            </a:r>
            <a:r>
              <a:rPr lang="cs-CZ" sz="1600" b="1">
                <a:latin typeface="Bookman Old Style" panose="02050604050505020204" pitchFamily="18" charset="0"/>
              </a:rPr>
              <a:t>etickými problémy a dilematy v různých oblastech praxe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zvýšit </a:t>
            </a:r>
            <a:r>
              <a:rPr lang="cs-CZ" sz="1600" b="1">
                <a:latin typeface="Bookman Old Style" panose="02050604050505020204" pitchFamily="18" charset="0"/>
              </a:rPr>
              <a:t>vnímavost k etickým otázkám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seznámit se s </a:t>
            </a:r>
            <a:r>
              <a:rPr lang="cs-CZ" sz="1600" b="1">
                <a:latin typeface="Bookman Old Style" panose="02050604050505020204" pitchFamily="18" charset="0"/>
              </a:rPr>
              <a:t>etickými profesními standardy </a:t>
            </a:r>
            <a:r>
              <a:rPr lang="cs-CZ" sz="1600">
                <a:latin typeface="Bookman Old Style" panose="02050604050505020204" pitchFamily="18" charset="0"/>
              </a:rPr>
              <a:t>a naučit se vzniku etických problémů předcházet</a:t>
            </a:r>
          </a:p>
          <a:p>
            <a:pPr>
              <a:lnSpc>
                <a:spcPct val="170000"/>
              </a:lnSpc>
            </a:pPr>
            <a:r>
              <a:rPr lang="cs-CZ" sz="1600" smtClean="0">
                <a:latin typeface="Bookman Old Style" panose="02050604050505020204" pitchFamily="18" charset="0"/>
              </a:rPr>
              <a:t>porozumět </a:t>
            </a:r>
            <a:r>
              <a:rPr lang="cs-CZ" sz="1600" b="1">
                <a:latin typeface="Bookman Old Style" panose="02050604050505020204" pitchFamily="18" charset="0"/>
              </a:rPr>
              <a:t>modelům etického rozhodování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rozvíjet poznání </a:t>
            </a:r>
            <a:r>
              <a:rPr lang="cs-CZ" sz="1600" b="1">
                <a:latin typeface="Bookman Old Style" panose="02050604050505020204" pitchFamily="18" charset="0"/>
              </a:rPr>
              <a:t>vlastních hodnot </a:t>
            </a:r>
            <a:r>
              <a:rPr lang="cs-CZ" sz="1600">
                <a:latin typeface="Bookman Old Style" panose="02050604050505020204" pitchFamily="18" charset="0"/>
              </a:rPr>
              <a:t>a schopnost činit </a:t>
            </a:r>
            <a:r>
              <a:rPr lang="cs-CZ" sz="1600" b="1">
                <a:latin typeface="Bookman Old Style" panose="02050604050505020204" pitchFamily="18" charset="0"/>
              </a:rPr>
              <a:t>odůvodněná rozhodnutí </a:t>
            </a:r>
            <a:r>
              <a:rPr lang="cs-CZ" sz="1600">
                <a:latin typeface="Bookman Old Style" panose="02050604050505020204" pitchFamily="18" charset="0"/>
              </a:rPr>
              <a:t>při etickém rozhodování</a:t>
            </a:r>
          </a:p>
          <a:p>
            <a:pPr>
              <a:lnSpc>
                <a:spcPct val="170000"/>
              </a:lnSpc>
            </a:pPr>
            <a:r>
              <a:rPr lang="cs-CZ" sz="1600" smtClean="0">
                <a:latin typeface="Bookman Old Style" panose="02050604050505020204" pitchFamily="18" charset="0"/>
              </a:rPr>
              <a:t>rozvíjet </a:t>
            </a:r>
            <a:r>
              <a:rPr lang="cs-CZ" sz="1600">
                <a:latin typeface="Bookman Old Style" panose="02050604050505020204" pitchFamily="18" charset="0"/>
              </a:rPr>
              <a:t>schopnost </a:t>
            </a:r>
            <a:r>
              <a:rPr lang="cs-CZ" sz="1600" b="1">
                <a:latin typeface="Bookman Old Style" panose="02050604050505020204" pitchFamily="18" charset="0"/>
              </a:rPr>
              <a:t>kriticky uvažovat </a:t>
            </a:r>
            <a:r>
              <a:rPr lang="cs-CZ" sz="1600">
                <a:latin typeface="Bookman Old Style" panose="02050604050505020204" pitchFamily="18" charset="0"/>
              </a:rPr>
              <a:t>o etických otázkách v psychologii </a:t>
            </a:r>
          </a:p>
          <a:p>
            <a:pPr>
              <a:lnSpc>
                <a:spcPct val="170000"/>
              </a:lnSpc>
            </a:pPr>
            <a:r>
              <a:rPr lang="cs-CZ" sz="1600">
                <a:latin typeface="Bookman Old Style" panose="02050604050505020204" pitchFamily="18" charset="0"/>
              </a:rPr>
              <a:t>rozvíjet </a:t>
            </a:r>
            <a:r>
              <a:rPr lang="cs-CZ" sz="1600" b="1">
                <a:latin typeface="Bookman Old Style" panose="02050604050505020204" pitchFamily="18" charset="0"/>
              </a:rPr>
              <a:t>etické chování </a:t>
            </a:r>
            <a:r>
              <a:rPr lang="cs-CZ" sz="1600">
                <a:latin typeface="Bookman Old Style" panose="02050604050505020204" pitchFamily="18" charset="0"/>
              </a:rPr>
              <a:t>v psychologické praxi a výzkumu</a:t>
            </a:r>
            <a:br>
              <a:rPr lang="cs-CZ" sz="1600">
                <a:latin typeface="Bookman Old Style" panose="02050604050505020204" pitchFamily="18" charset="0"/>
              </a:rPr>
            </a:br>
            <a:endParaRPr lang="en-US" sz="16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1" smtClean="0"/>
              <a:t>Osnova</a:t>
            </a:r>
            <a:endParaRPr lang="cs-CZ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628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Úvod: význam a uplatnění etiky v~psychologii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Základní koncepty etiky; etické diskurzy a dimenze; etické problémy a jejich vznik/původ, etická dilemata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Vybrané etické teorie: konsekvenční, deontologické, společensky/charakterově založené teorie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Základní etické principy respektu, kompetence, zodpovědnosti a integrity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Etické uvažování a rozhodování, řešení etických problémů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Možnosti regulace psychologické činnosti: zákony a vyhlášky, profesní etické kodexy, etické komise, možné preventivní prostředky a sankce, situace v ČR a zahraničí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psychodiagnostice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klinické psychologii a psychoterapii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poradenské psychologii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pracovní psychologii</a:t>
            </a:r>
          </a:p>
          <a:p>
            <a:pPr>
              <a:lnSpc>
                <a:spcPct val="170000"/>
              </a:lnSpc>
            </a:pPr>
            <a:r>
              <a:rPr lang="cs-CZ" sz="1400" noProof="1" smtClean="0">
                <a:latin typeface="Bookman Old Style" panose="02050604050505020204" pitchFamily="18" charset="0"/>
              </a:rPr>
              <a:t>Etika v psychologickém výzkumu</a:t>
            </a:r>
            <a:endParaRPr lang="cs-CZ" sz="1400" noProof="1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povinná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81119" r="-81119"/>
          <a:stretch>
            <a:fillRect/>
          </a:stretch>
        </p:blipFill>
        <p:spPr>
          <a:xfrm>
            <a:off x="2915817" y="1844824"/>
            <a:ext cx="7659054" cy="4327693"/>
          </a:xfrm>
        </p:spPr>
      </p:pic>
      <p:pic>
        <p:nvPicPr>
          <p:cNvPr id="3" name="Picture 2" descr="ev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44273"/>
            <a:ext cx="3096344" cy="458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doporučená</a:t>
            </a:r>
          </a:p>
        </p:txBody>
      </p:sp>
      <p:pic>
        <p:nvPicPr>
          <p:cNvPr id="10" name="Picture 9" descr="kopriv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3185086" cy="4581128"/>
          </a:xfrm>
          <a:prstGeom prst="rect">
            <a:avLst/>
          </a:prstGeom>
        </p:spPr>
      </p:pic>
      <p:pic>
        <p:nvPicPr>
          <p:cNvPr id="11" name="Picture 10" descr="pomahaji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2794000" cy="44196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noProof="1" smtClean="0">
                <a:latin typeface="Bookman Old Style" panose="02050604050505020204" pitchFamily="18" charset="0"/>
              </a:rPr>
              <a:t>Podmínkou</a:t>
            </a:r>
            <a:r>
              <a:rPr lang="en-US" smtClean="0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úspěšného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ukončení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předmětu</a:t>
            </a:r>
            <a:r>
              <a:rPr lang="en-US">
                <a:latin typeface="Bookman Old Style" panose="02050604050505020204" pitchFamily="18" charset="0"/>
              </a:rPr>
              <a:t> je</a:t>
            </a:r>
          </a:p>
          <a:p>
            <a:pPr>
              <a:lnSpc>
                <a:spcPct val="150000"/>
              </a:lnSpc>
            </a:pPr>
            <a:r>
              <a:rPr lang="en-US">
                <a:latin typeface="Bookman Old Style" panose="02050604050505020204" pitchFamily="18" charset="0"/>
              </a:rPr>
              <a:t>1) 80% </a:t>
            </a:r>
            <a:r>
              <a:rPr lang="en-US" b="1">
                <a:latin typeface="Bookman Old Style" panose="02050604050505020204" pitchFamily="18" charset="0"/>
              </a:rPr>
              <a:t>(</a:t>
            </a:r>
            <a:r>
              <a:rPr lang="en-US" b="1" err="1">
                <a:latin typeface="Bookman Old Style" panose="02050604050505020204" pitchFamily="18" charset="0"/>
              </a:rPr>
              <a:t>aktivní</a:t>
            </a:r>
            <a:r>
              <a:rPr lang="en-US" b="1">
                <a:latin typeface="Bookman Old Style" panose="02050604050505020204" pitchFamily="18" charset="0"/>
              </a:rPr>
              <a:t>) </a:t>
            </a:r>
            <a:r>
              <a:rPr lang="en-US" b="1" err="1">
                <a:latin typeface="Bookman Old Style" panose="02050604050505020204" pitchFamily="18" charset="0"/>
              </a:rPr>
              <a:t>účast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>
                <a:latin typeface="Bookman Old Style" panose="02050604050505020204" pitchFamily="18" charset="0"/>
              </a:rPr>
              <a:t>na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 smtClean="0">
                <a:latin typeface="Bookman Old Style" panose="02050604050505020204" pitchFamily="18" charset="0"/>
              </a:rPr>
              <a:t>seminářích</a:t>
            </a:r>
            <a:r>
              <a:rPr lang="en-US" b="1" smtClean="0">
                <a:latin typeface="Bookman Old Style" panose="02050604050505020204" pitchFamily="18" charset="0"/>
              </a:rPr>
              <a:t> </a:t>
            </a:r>
            <a:r>
              <a:rPr lang="en-US" smtClean="0">
                <a:latin typeface="Bookman Old Style" panose="02050604050505020204" pitchFamily="18" charset="0"/>
              </a:rPr>
              <a:t>+ </a:t>
            </a:r>
            <a:r>
              <a:rPr lang="en-US" err="1" smtClean="0">
                <a:latin typeface="Bookman Old Style" panose="02050604050505020204" pitchFamily="18" charset="0"/>
              </a:rPr>
              <a:t>plnění</a:t>
            </a:r>
            <a:r>
              <a:rPr lang="en-US" smtClean="0">
                <a:latin typeface="Bookman Old Style" panose="02050604050505020204" pitchFamily="18" charset="0"/>
              </a:rPr>
              <a:t> </a:t>
            </a:r>
            <a:r>
              <a:rPr lang="en-US" err="1" smtClean="0">
                <a:latin typeface="Bookman Old Style" panose="02050604050505020204" pitchFamily="18" charset="0"/>
              </a:rPr>
              <a:t>průběžných</a:t>
            </a:r>
            <a:r>
              <a:rPr lang="en-US" smtClean="0">
                <a:latin typeface="Bookman Old Style" panose="02050604050505020204" pitchFamily="18" charset="0"/>
              </a:rPr>
              <a:t> </a:t>
            </a:r>
            <a:r>
              <a:rPr lang="en-US" err="1" smtClean="0">
                <a:latin typeface="Bookman Old Style" panose="02050604050505020204" pitchFamily="18" charset="0"/>
              </a:rPr>
              <a:t>úkolů</a:t>
            </a:r>
            <a:endParaRPr lang="en-US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latin typeface="Bookman Old Style" panose="02050604050505020204" pitchFamily="18" charset="0"/>
              </a:rPr>
              <a:t>2) </a:t>
            </a:r>
            <a:r>
              <a:rPr lang="en-US" b="1" err="1">
                <a:latin typeface="Bookman Old Style" panose="02050604050505020204" pitchFamily="18" charset="0"/>
              </a:rPr>
              <a:t>domácí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>
                <a:latin typeface="Bookman Old Style" panose="02050604050505020204" pitchFamily="18" charset="0"/>
              </a:rPr>
              <a:t>seminární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>
                <a:latin typeface="Bookman Old Style" panose="02050604050505020204" pitchFamily="18" charset="0"/>
              </a:rPr>
              <a:t>práce</a:t>
            </a:r>
            <a:endParaRPr lang="en-US" b="1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latin typeface="Bookman Old Style" panose="02050604050505020204" pitchFamily="18" charset="0"/>
              </a:rPr>
              <a:t>3) 75 % </a:t>
            </a:r>
            <a:r>
              <a:rPr lang="en-US" err="1">
                <a:latin typeface="Bookman Old Style" panose="02050604050505020204" pitchFamily="18" charset="0"/>
              </a:rPr>
              <a:t>bodů</a:t>
            </a:r>
            <a:r>
              <a:rPr lang="en-US">
                <a:latin typeface="Bookman Old Style" panose="02050604050505020204" pitchFamily="18" charset="0"/>
              </a:rPr>
              <a:t> v </a:t>
            </a:r>
            <a:r>
              <a:rPr lang="en-US" b="1" err="1">
                <a:latin typeface="Bookman Old Style" panose="02050604050505020204" pitchFamily="18" charset="0"/>
              </a:rPr>
              <a:t>závěrečném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>
                <a:latin typeface="Bookman Old Style" panose="02050604050505020204" pitchFamily="18" charset="0"/>
              </a:rPr>
              <a:t>písemném</a:t>
            </a:r>
            <a:r>
              <a:rPr lang="en-US" b="1">
                <a:latin typeface="Bookman Old Style" panose="02050604050505020204" pitchFamily="18" charset="0"/>
              </a:rPr>
              <a:t> </a:t>
            </a:r>
            <a:r>
              <a:rPr lang="en-US" b="1" err="1">
                <a:latin typeface="Bookman Old Style" panose="02050604050505020204" pitchFamily="18" charset="0"/>
              </a:rPr>
              <a:t>testu</a:t>
            </a:r>
            <a:endParaRPr lang="en-US" b="1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Domácí 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>
                <a:latin typeface="Bookman Old Style" panose="02050604050505020204" pitchFamily="18" charset="0"/>
              </a:rPr>
              <a:t>analýza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etického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dilematu</a:t>
            </a:r>
            <a:r>
              <a:rPr lang="en-US">
                <a:latin typeface="Bookman Old Style" panose="02050604050505020204" pitchFamily="18" charset="0"/>
              </a:rPr>
              <a:t> (</a:t>
            </a:r>
            <a:r>
              <a:rPr lang="en-US" err="1">
                <a:latin typeface="Bookman Old Style" panose="02050604050505020204" pitchFamily="18" charset="0"/>
              </a:rPr>
              <a:t>dle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vlastní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volby</a:t>
            </a:r>
            <a:r>
              <a:rPr lang="en-US">
                <a:latin typeface="Bookman Old Style" panose="02050604050505020204" pitchFamily="18" charset="0"/>
              </a:rPr>
              <a:t>)</a:t>
            </a:r>
          </a:p>
          <a:p>
            <a:r>
              <a:rPr lang="en-US" err="1">
                <a:latin typeface="Bookman Old Style" panose="02050604050505020204" pitchFamily="18" charset="0"/>
              </a:rPr>
              <a:t>rozsah</a:t>
            </a:r>
            <a:r>
              <a:rPr lang="en-US">
                <a:latin typeface="Bookman Old Style" panose="02050604050505020204" pitchFamily="18" charset="0"/>
              </a:rPr>
              <a:t> 2-5 </a:t>
            </a:r>
            <a:r>
              <a:rPr lang="en-US" err="1">
                <a:latin typeface="Bookman Old Style" panose="02050604050505020204" pitchFamily="18" charset="0"/>
              </a:rPr>
              <a:t>normostran</a:t>
            </a:r>
            <a:endParaRPr lang="en-US">
              <a:latin typeface="Bookman Old Style" panose="02050604050505020204" pitchFamily="18" charset="0"/>
            </a:endParaRPr>
          </a:p>
          <a:p>
            <a:r>
              <a:rPr lang="en-US" err="1">
                <a:latin typeface="Bookman Old Style" panose="02050604050505020204" pitchFamily="18" charset="0"/>
              </a:rPr>
              <a:t>podrobnější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zadání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včetně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osnovy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práce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ve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studijních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materiálech</a:t>
            </a:r>
            <a:r>
              <a:rPr lang="en-US">
                <a:latin typeface="Bookman Old Style" panose="02050604050505020204" pitchFamily="18" charset="0"/>
              </a:rPr>
              <a:t> v </a:t>
            </a:r>
            <a:r>
              <a:rPr lang="en-US" err="1">
                <a:latin typeface="Bookman Old Style" panose="02050604050505020204" pitchFamily="18" charset="0"/>
              </a:rPr>
              <a:t>ISu</a:t>
            </a:r>
            <a:endParaRPr lang="en-US">
              <a:latin typeface="Bookman Old Style" panose="02050604050505020204" pitchFamily="18" charset="0"/>
            </a:endParaRPr>
          </a:p>
          <a:p>
            <a:r>
              <a:rPr lang="en-US" err="1">
                <a:latin typeface="Bookman Old Style" panose="02050604050505020204" pitchFamily="18" charset="0"/>
              </a:rPr>
              <a:t>termín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err="1">
                <a:latin typeface="Bookman Old Style" panose="02050604050505020204" pitchFamily="18" charset="0"/>
              </a:rPr>
              <a:t>odevzdání</a:t>
            </a:r>
            <a:r>
              <a:rPr lang="en-US">
                <a:latin typeface="Bookman Old Style" panose="02050604050505020204" pitchFamily="18" charset="0"/>
              </a:rPr>
              <a:t> </a:t>
            </a:r>
            <a:r>
              <a:rPr lang="en-US" b="1" u="sng" smtClean="0">
                <a:latin typeface="Bookman Old Style" panose="02050604050505020204" pitchFamily="18" charset="0"/>
              </a:rPr>
              <a:t>15. </a:t>
            </a:r>
            <a:r>
              <a:rPr lang="en-US" b="1" u="sng" err="1">
                <a:latin typeface="Bookman Old Style" panose="02050604050505020204" pitchFamily="18" charset="0"/>
              </a:rPr>
              <a:t>dubna</a:t>
            </a:r>
            <a:r>
              <a:rPr lang="en-US" b="1" u="sng">
                <a:latin typeface="Bookman Old Style" panose="02050604050505020204" pitchFamily="18" charset="0"/>
              </a:rPr>
              <a:t> </a:t>
            </a:r>
            <a:r>
              <a:rPr lang="cs-CZ" b="1" u="sng" smtClean="0">
                <a:latin typeface="Bookman Old Style" panose="02050604050505020204" pitchFamily="18" charset="0"/>
              </a:rPr>
              <a:t>2020</a:t>
            </a:r>
            <a:r>
              <a:rPr lang="en-US" b="1" u="sng" smtClean="0">
                <a:latin typeface="Bookman Old Style" panose="02050604050505020204" pitchFamily="18" charset="0"/>
              </a:rPr>
              <a:t> </a:t>
            </a:r>
            <a:endParaRPr lang="en-US" b="1" u="sng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>
                <a:latin typeface="Bookman Old Style" panose="02050604050505020204" pitchFamily="18" charset="0"/>
              </a:rPr>
              <a:t>   </a:t>
            </a:r>
            <a:r>
              <a:rPr lang="en-US" smtClean="0">
                <a:latin typeface="Bookman Old Style" panose="02050604050505020204" pitchFamily="18" charset="0"/>
              </a:rPr>
              <a:t>(</a:t>
            </a:r>
            <a:r>
              <a:rPr lang="cs-CZ" smtClean="0">
                <a:latin typeface="Bookman Old Style" panose="02050604050505020204" pitchFamily="18" charset="0"/>
              </a:rPr>
              <a:t>odpovědník </a:t>
            </a:r>
            <a:r>
              <a:rPr lang="en-US" smtClean="0">
                <a:latin typeface="Bookman Old Style" panose="02050604050505020204" pitchFamily="18" charset="0"/>
              </a:rPr>
              <a:t>v </a:t>
            </a:r>
            <a:r>
              <a:rPr lang="en-US">
                <a:latin typeface="Bookman Old Style" panose="02050604050505020204" pitchFamily="18" charset="0"/>
              </a:rPr>
              <a:t>IS)</a:t>
            </a:r>
          </a:p>
        </p:txBody>
      </p:sp>
    </p:spTree>
    <p:extLst>
      <p:ext uri="{BB962C8B-B14F-4D97-AF65-F5344CB8AC3E}">
        <p14:creationId xmlns:p14="http://schemas.microsoft.com/office/powerpoint/2010/main" val="18928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mrav</a:t>
            </a:r>
          </a:p>
          <a:p>
            <a:endParaRPr lang="cs-CZ" smtClean="0"/>
          </a:p>
          <a:p>
            <a:r>
              <a:rPr lang="cs-CZ" b="1" smtClean="0"/>
              <a:t>disciplína filozofie</a:t>
            </a:r>
            <a:r>
              <a:rPr lang="cs-CZ" smtClean="0"/>
              <a:t>, zabývající se morálkou, principy správného a nesprávného jednání (v situacích, kde je možnost svobodného rozhodnutí)</a:t>
            </a:r>
          </a:p>
          <a:p>
            <a:endParaRPr lang="cs-CZ" smtClean="0"/>
          </a:p>
          <a:p>
            <a:r>
              <a:rPr lang="cs-CZ" smtClean="0"/>
              <a:t>hodnotí 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700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ne(po)škodit, neublížit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respektovat autonomii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činit dobro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spravedlnost</a:t>
            </a: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endParaRPr lang="cs-CZ" smtClean="0">
              <a:latin typeface="Bookman Old Style" panose="02050604050505020204" pitchFamily="18" charset="0"/>
            </a:endParaRP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důvěryhodnost, spolehlivost, oddanost klientovi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důstojnost klienta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laskavost a soucit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usilovat o nejvyšší kvalitu</a:t>
            </a:r>
          </a:p>
          <a:p>
            <a:pPr>
              <a:lnSpc>
                <a:spcPct val="160000"/>
              </a:lnSpc>
            </a:pPr>
            <a:r>
              <a:rPr lang="cs-CZ" smtClean="0">
                <a:latin typeface="Bookman Old Style" panose="02050604050505020204" pitchFamily="18" charset="0"/>
              </a:rPr>
              <a:t>přijetí zodpovědnosti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850</Words>
  <Application>Microsoft Office PowerPoint</Application>
  <PresentationFormat>Předvádění na obrazovce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Bookman Old Style</vt:lpstr>
      <vt:lpstr>Calibri</vt:lpstr>
      <vt:lpstr>Rockwell</vt:lpstr>
      <vt:lpstr>Wingdings 2</vt:lpstr>
      <vt:lpstr>Lití písma</vt:lpstr>
      <vt:lpstr>Etika v psychologii</vt:lpstr>
      <vt:lpstr>Cíle předmětu</vt:lpstr>
      <vt:lpstr>Osnova</vt:lpstr>
      <vt:lpstr>Literatura - povinná</vt:lpstr>
      <vt:lpstr>Literatura - doporučená</vt:lpstr>
      <vt:lpstr>Hodnocení</vt:lpstr>
      <vt:lpstr>Domácí seminární práce</vt:lpstr>
      <vt:lpstr>etika</vt:lpstr>
      <vt:lpstr>základní principy etiky</vt:lpstr>
      <vt:lpstr>základní principy etiky</vt:lpstr>
      <vt:lpstr>etický problém vs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  <vt:lpstr>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47</cp:revision>
  <dcterms:created xsi:type="dcterms:W3CDTF">2010-09-28T19:07:36Z</dcterms:created>
  <dcterms:modified xsi:type="dcterms:W3CDTF">2020-02-24T09:03:56Z</dcterms:modified>
</cp:coreProperties>
</file>