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2"/>
  </p:notesMasterIdLst>
  <p:sldIdLst>
    <p:sldId id="256" r:id="rId2"/>
    <p:sldId id="257" r:id="rId3"/>
    <p:sldId id="272" r:id="rId4"/>
    <p:sldId id="273" r:id="rId5"/>
    <p:sldId id="258" r:id="rId6"/>
    <p:sldId id="259" r:id="rId7"/>
    <p:sldId id="271" r:id="rId8"/>
    <p:sldId id="283" r:id="rId9"/>
    <p:sldId id="260" r:id="rId10"/>
    <p:sldId id="274" r:id="rId11"/>
    <p:sldId id="261" r:id="rId12"/>
    <p:sldId id="280" r:id="rId13"/>
    <p:sldId id="275" r:id="rId14"/>
    <p:sldId id="281" r:id="rId15"/>
    <p:sldId id="276" r:id="rId16"/>
    <p:sldId id="277" r:id="rId17"/>
    <p:sldId id="278" r:id="rId18"/>
    <p:sldId id="282" r:id="rId19"/>
    <p:sldId id="279" r:id="rId20"/>
    <p:sldId id="270" r:id="rId21"/>
  </p:sldIdLst>
  <p:sldSz cx="9144000" cy="5143500" type="screen16x9"/>
  <p:notesSz cx="6858000" cy="9144000"/>
  <p:embeddedFontLst>
    <p:embeddedFont>
      <p:font typeface="Old Standard TT" panose="020B0604020202020204" charset="-18"/>
      <p:regular r:id="rId23"/>
      <p:bold r:id="rId24"/>
      <p: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754"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6680358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08252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61d208f3d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61d208f3d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057241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920526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5578764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322991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64426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394750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278023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717502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51659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61d208f3d0_1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61d208f3d0_1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29300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61cdc62f28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61cdc62f28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86280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61cdc62f28_0_6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61cdc62f28_0_6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42192405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61cdc62f28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61cdc62f28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971798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61cdc62f28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61cdc62f28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24477964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61d208f3d0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61d208f3d0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535447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61cdc62f28_0_4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61cdc62f28_0_4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706508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r>
              <a:rPr lang="cs-CZ" dirty="0"/>
              <a:t>Evoluční hledisko</a:t>
            </a:r>
          </a:p>
        </p:txBody>
      </p:sp>
    </p:spTree>
    <p:extLst>
      <p:ext uri="{BB962C8B-B14F-4D97-AF65-F5344CB8AC3E}">
        <p14:creationId xmlns:p14="http://schemas.microsoft.com/office/powerpoint/2010/main" val="13339840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a:xfrm>
            <a:off x="381000" y="685800"/>
            <a:ext cx="6096000" cy="3429000"/>
          </a:xfrm>
        </p:spPr>
      </p:sp>
      <p:sp>
        <p:nvSpPr>
          <p:cNvPr id="3" name="Zástupný symbol pro poznámky 2"/>
          <p:cNvSpPr>
            <a:spLocks noGrp="1"/>
          </p:cNvSpPr>
          <p:nvPr>
            <p:ph type="body" idx="1"/>
          </p:nvPr>
        </p:nvSpPr>
        <p:spPr/>
        <p:txBody>
          <a:bodyPr/>
          <a:lstStyle/>
          <a:p>
            <a:r>
              <a:rPr lang="cs-CZ" dirty="0"/>
              <a:t>Evoluční hledisko</a:t>
            </a:r>
          </a:p>
        </p:txBody>
      </p:sp>
    </p:spTree>
    <p:extLst>
      <p:ext uri="{BB962C8B-B14F-4D97-AF65-F5344CB8AC3E}">
        <p14:creationId xmlns:p14="http://schemas.microsoft.com/office/powerpoint/2010/main" val="1265362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61d208f3d0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61d208f3d0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4876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11" name="Google Shape;11;p2"/>
          <p:cNvCxnSpPr/>
          <p:nvPr/>
        </p:nvCxnSpPr>
        <p:spPr>
          <a:xfrm>
            <a:off x="641934" y="3597500"/>
            <a:ext cx="390300" cy="0"/>
          </a:xfrm>
          <a:prstGeom prst="straightConnector1">
            <a:avLst/>
          </a:prstGeom>
          <a:noFill/>
          <a:ln w="28575" cap="flat" cmpd="sng">
            <a:solidFill>
              <a:schemeClr val="accent1"/>
            </a:solidFill>
            <a:prstDash val="solid"/>
            <a:round/>
            <a:headEnd type="none" w="sm" len="sm"/>
            <a:tailEnd type="none" w="sm" len="sm"/>
          </a:ln>
        </p:spPr>
      </p:cxnSp>
      <p:sp>
        <p:nvSpPr>
          <p:cNvPr id="12" name="Google Shape;12;p2"/>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4200"/>
              <a:buNone/>
              <a:defRPr sz="4200">
                <a:solidFill>
                  <a:schemeClr val="accent1"/>
                </a:solidFill>
              </a:defRPr>
            </a:lvl1pPr>
            <a:lvl2pPr lvl="1" rtl="0">
              <a:spcBef>
                <a:spcPts val="0"/>
              </a:spcBef>
              <a:spcAft>
                <a:spcPts val="0"/>
              </a:spcAft>
              <a:buClr>
                <a:schemeClr val="accent1"/>
              </a:buClr>
              <a:buSzPts val="4200"/>
              <a:buNone/>
              <a:defRPr sz="4200">
                <a:solidFill>
                  <a:schemeClr val="accent1"/>
                </a:solidFill>
              </a:defRPr>
            </a:lvl2pPr>
            <a:lvl3pPr lvl="2" rtl="0">
              <a:spcBef>
                <a:spcPts val="0"/>
              </a:spcBef>
              <a:spcAft>
                <a:spcPts val="0"/>
              </a:spcAft>
              <a:buClr>
                <a:schemeClr val="accent1"/>
              </a:buClr>
              <a:buSzPts val="4200"/>
              <a:buNone/>
              <a:defRPr sz="4200">
                <a:solidFill>
                  <a:schemeClr val="accent1"/>
                </a:solidFill>
              </a:defRPr>
            </a:lvl3pPr>
            <a:lvl4pPr lvl="3" rtl="0">
              <a:spcBef>
                <a:spcPts val="0"/>
              </a:spcBef>
              <a:spcAft>
                <a:spcPts val="0"/>
              </a:spcAft>
              <a:buClr>
                <a:schemeClr val="accent1"/>
              </a:buClr>
              <a:buSzPts val="4200"/>
              <a:buNone/>
              <a:defRPr sz="4200">
                <a:solidFill>
                  <a:schemeClr val="accent1"/>
                </a:solidFill>
              </a:defRPr>
            </a:lvl4pPr>
            <a:lvl5pPr lvl="4" rtl="0">
              <a:spcBef>
                <a:spcPts val="0"/>
              </a:spcBef>
              <a:spcAft>
                <a:spcPts val="0"/>
              </a:spcAft>
              <a:buClr>
                <a:schemeClr val="accent1"/>
              </a:buClr>
              <a:buSzPts val="4200"/>
              <a:buNone/>
              <a:defRPr sz="4200">
                <a:solidFill>
                  <a:schemeClr val="accent1"/>
                </a:solidFill>
              </a:defRPr>
            </a:lvl5pPr>
            <a:lvl6pPr lvl="5" rtl="0">
              <a:spcBef>
                <a:spcPts val="0"/>
              </a:spcBef>
              <a:spcAft>
                <a:spcPts val="0"/>
              </a:spcAft>
              <a:buClr>
                <a:schemeClr val="accent1"/>
              </a:buClr>
              <a:buSzPts val="4200"/>
              <a:buNone/>
              <a:defRPr sz="4200">
                <a:solidFill>
                  <a:schemeClr val="accent1"/>
                </a:solidFill>
              </a:defRPr>
            </a:lvl6pPr>
            <a:lvl7pPr lvl="6" rtl="0">
              <a:spcBef>
                <a:spcPts val="0"/>
              </a:spcBef>
              <a:spcAft>
                <a:spcPts val="0"/>
              </a:spcAft>
              <a:buClr>
                <a:schemeClr val="accent1"/>
              </a:buClr>
              <a:buSzPts val="4200"/>
              <a:buNone/>
              <a:defRPr sz="4200">
                <a:solidFill>
                  <a:schemeClr val="accent1"/>
                </a:solidFill>
              </a:defRPr>
            </a:lvl7pPr>
            <a:lvl8pPr lvl="7" rtl="0">
              <a:spcBef>
                <a:spcPts val="0"/>
              </a:spcBef>
              <a:spcAft>
                <a:spcPts val="0"/>
              </a:spcAft>
              <a:buClr>
                <a:schemeClr val="accent1"/>
              </a:buClr>
              <a:buSzPts val="4200"/>
              <a:buNone/>
              <a:defRPr sz="4200">
                <a:solidFill>
                  <a:schemeClr val="accent1"/>
                </a:solidFill>
              </a:defRPr>
            </a:lvl8pPr>
            <a:lvl9pPr lvl="8" rtl="0">
              <a:spcBef>
                <a:spcPts val="0"/>
              </a:spcBef>
              <a:spcAft>
                <a:spcPts val="0"/>
              </a:spcAft>
              <a:buClr>
                <a:schemeClr val="accent1"/>
              </a:buClr>
              <a:buSzPts val="4200"/>
              <a:buNone/>
              <a:defRPr sz="4200">
                <a:solidFill>
                  <a:schemeClr val="accent1"/>
                </a:solidFill>
              </a:defRPr>
            </a:lvl9pPr>
          </a:lstStyle>
          <a:p>
            <a:endParaRPr/>
          </a:p>
        </p:txBody>
      </p:sp>
      <p:sp>
        <p:nvSpPr>
          <p:cNvPr id="13" name="Google Shape;13;p2"/>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2"/>
              </a:buClr>
              <a:buSzPts val="2400"/>
              <a:buNone/>
              <a:defRPr sz="2400">
                <a:solidFill>
                  <a:schemeClr val="accent2"/>
                </a:solidFill>
              </a:defRPr>
            </a:lvl1pPr>
            <a:lvl2pPr lvl="1" rtl="0">
              <a:lnSpc>
                <a:spcPct val="100000"/>
              </a:lnSpc>
              <a:spcBef>
                <a:spcPts val="0"/>
              </a:spcBef>
              <a:spcAft>
                <a:spcPts val="0"/>
              </a:spcAft>
              <a:buClr>
                <a:schemeClr val="accent2"/>
              </a:buClr>
              <a:buSzPts val="2400"/>
              <a:buNone/>
              <a:defRPr sz="2400">
                <a:solidFill>
                  <a:schemeClr val="accent2"/>
                </a:solidFill>
              </a:defRPr>
            </a:lvl2pPr>
            <a:lvl3pPr lvl="2" rtl="0">
              <a:lnSpc>
                <a:spcPct val="100000"/>
              </a:lnSpc>
              <a:spcBef>
                <a:spcPts val="0"/>
              </a:spcBef>
              <a:spcAft>
                <a:spcPts val="0"/>
              </a:spcAft>
              <a:buClr>
                <a:schemeClr val="accent2"/>
              </a:buClr>
              <a:buSzPts val="2400"/>
              <a:buNone/>
              <a:defRPr sz="2400">
                <a:solidFill>
                  <a:schemeClr val="accent2"/>
                </a:solidFill>
              </a:defRPr>
            </a:lvl3pPr>
            <a:lvl4pPr lvl="3" rtl="0">
              <a:lnSpc>
                <a:spcPct val="100000"/>
              </a:lnSpc>
              <a:spcBef>
                <a:spcPts val="0"/>
              </a:spcBef>
              <a:spcAft>
                <a:spcPts val="0"/>
              </a:spcAft>
              <a:buClr>
                <a:schemeClr val="accent2"/>
              </a:buClr>
              <a:buSzPts val="2400"/>
              <a:buNone/>
              <a:defRPr sz="2400">
                <a:solidFill>
                  <a:schemeClr val="accent2"/>
                </a:solidFill>
              </a:defRPr>
            </a:lvl4pPr>
            <a:lvl5pPr lvl="4" rtl="0">
              <a:lnSpc>
                <a:spcPct val="100000"/>
              </a:lnSpc>
              <a:spcBef>
                <a:spcPts val="0"/>
              </a:spcBef>
              <a:spcAft>
                <a:spcPts val="0"/>
              </a:spcAft>
              <a:buClr>
                <a:schemeClr val="accent2"/>
              </a:buClr>
              <a:buSzPts val="2400"/>
              <a:buNone/>
              <a:defRPr sz="2400">
                <a:solidFill>
                  <a:schemeClr val="accent2"/>
                </a:solidFill>
              </a:defRPr>
            </a:lvl5pPr>
            <a:lvl6pPr lvl="5" rtl="0">
              <a:lnSpc>
                <a:spcPct val="100000"/>
              </a:lnSpc>
              <a:spcBef>
                <a:spcPts val="0"/>
              </a:spcBef>
              <a:spcAft>
                <a:spcPts val="0"/>
              </a:spcAft>
              <a:buClr>
                <a:schemeClr val="accent2"/>
              </a:buClr>
              <a:buSzPts val="2400"/>
              <a:buNone/>
              <a:defRPr sz="2400">
                <a:solidFill>
                  <a:schemeClr val="accent2"/>
                </a:solidFill>
              </a:defRPr>
            </a:lvl6pPr>
            <a:lvl7pPr lvl="6" rtl="0">
              <a:lnSpc>
                <a:spcPct val="100000"/>
              </a:lnSpc>
              <a:spcBef>
                <a:spcPts val="0"/>
              </a:spcBef>
              <a:spcAft>
                <a:spcPts val="0"/>
              </a:spcAft>
              <a:buClr>
                <a:schemeClr val="accent2"/>
              </a:buClr>
              <a:buSzPts val="2400"/>
              <a:buNone/>
              <a:defRPr sz="2400">
                <a:solidFill>
                  <a:schemeClr val="accent2"/>
                </a:solidFill>
              </a:defRPr>
            </a:lvl7pPr>
            <a:lvl8pPr lvl="7" rtl="0">
              <a:lnSpc>
                <a:spcPct val="100000"/>
              </a:lnSpc>
              <a:spcBef>
                <a:spcPts val="0"/>
              </a:spcBef>
              <a:spcAft>
                <a:spcPts val="0"/>
              </a:spcAft>
              <a:buClr>
                <a:schemeClr val="accent2"/>
              </a:buClr>
              <a:buSzPts val="2400"/>
              <a:buNone/>
              <a:defRPr sz="2400">
                <a:solidFill>
                  <a:schemeClr val="accent2"/>
                </a:solidFill>
              </a:defRPr>
            </a:lvl8pPr>
            <a:lvl9pPr lvl="8" rtl="0">
              <a:lnSpc>
                <a:spcPct val="100000"/>
              </a:lnSpc>
              <a:spcBef>
                <a:spcPts val="0"/>
              </a:spcBef>
              <a:spcAft>
                <a:spcPts val="0"/>
              </a:spcAft>
              <a:buClr>
                <a:schemeClr val="accent2"/>
              </a:buClr>
              <a:buSzPts val="2400"/>
              <a:buNone/>
              <a:defRPr sz="2400">
                <a:solidFill>
                  <a:schemeClr val="accent2"/>
                </a:solidFill>
              </a:defRPr>
            </a:lvl9pPr>
          </a:lstStyle>
          <a:p>
            <a:endParaRPr/>
          </a:p>
        </p:txBody>
      </p:sp>
      <p:sp>
        <p:nvSpPr>
          <p:cNvPr id="14" name="Google Shape;14;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039650"/>
            <a:ext cx="8520600" cy="2106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14000"/>
              <a:buNone/>
              <a:defRPr sz="14000" b="1"/>
            </a:lvl1pPr>
            <a:lvl2pPr lvl="1" algn="ctr" rtl="0">
              <a:spcBef>
                <a:spcPts val="0"/>
              </a:spcBef>
              <a:spcAft>
                <a:spcPts val="0"/>
              </a:spcAft>
              <a:buSzPts val="14000"/>
              <a:buNone/>
              <a:defRPr sz="14000" b="1"/>
            </a:lvl2pPr>
            <a:lvl3pPr lvl="2" algn="ctr" rtl="0">
              <a:spcBef>
                <a:spcPts val="0"/>
              </a:spcBef>
              <a:spcAft>
                <a:spcPts val="0"/>
              </a:spcAft>
              <a:buSzPts val="14000"/>
              <a:buNone/>
              <a:defRPr sz="14000" b="1"/>
            </a:lvl3pPr>
            <a:lvl4pPr lvl="3" algn="ctr" rtl="0">
              <a:spcBef>
                <a:spcPts val="0"/>
              </a:spcBef>
              <a:spcAft>
                <a:spcPts val="0"/>
              </a:spcAft>
              <a:buSzPts val="14000"/>
              <a:buNone/>
              <a:defRPr sz="14000" b="1"/>
            </a:lvl4pPr>
            <a:lvl5pPr lvl="4" algn="ctr" rtl="0">
              <a:spcBef>
                <a:spcPts val="0"/>
              </a:spcBef>
              <a:spcAft>
                <a:spcPts val="0"/>
              </a:spcAft>
              <a:buSzPts val="14000"/>
              <a:buNone/>
              <a:defRPr sz="14000" b="1"/>
            </a:lvl5pPr>
            <a:lvl6pPr lvl="5" algn="ctr" rtl="0">
              <a:spcBef>
                <a:spcPts val="0"/>
              </a:spcBef>
              <a:spcAft>
                <a:spcPts val="0"/>
              </a:spcAft>
              <a:buSzPts val="14000"/>
              <a:buNone/>
              <a:defRPr sz="14000" b="1"/>
            </a:lvl6pPr>
            <a:lvl7pPr lvl="6" algn="ctr" rtl="0">
              <a:spcBef>
                <a:spcPts val="0"/>
              </a:spcBef>
              <a:spcAft>
                <a:spcPts val="0"/>
              </a:spcAft>
              <a:buSzPts val="14000"/>
              <a:buNone/>
              <a:defRPr sz="14000" b="1"/>
            </a:lvl7pPr>
            <a:lvl8pPr lvl="7" algn="ctr" rtl="0">
              <a:spcBef>
                <a:spcPts val="0"/>
              </a:spcBef>
              <a:spcAft>
                <a:spcPts val="0"/>
              </a:spcAft>
              <a:buSzPts val="14000"/>
              <a:buNone/>
              <a:defRPr sz="14000" b="1"/>
            </a:lvl8pPr>
            <a:lvl9pPr lvl="8" algn="ctr" rtl="0">
              <a:spcBef>
                <a:spcPts val="0"/>
              </a:spcBef>
              <a:spcAft>
                <a:spcPts val="0"/>
              </a:spcAft>
              <a:buSzPts val="14000"/>
              <a:buNone/>
              <a:defRPr sz="14000" b="1"/>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rtl="0">
              <a:spcBef>
                <a:spcPts val="0"/>
              </a:spcBef>
              <a:spcAft>
                <a:spcPts val="0"/>
              </a:spcAft>
              <a:buSzPts val="1800"/>
              <a:buChar char="●"/>
              <a:defRPr/>
            </a:lvl1pPr>
            <a:lvl2pPr marL="914400" lvl="1" indent="-317500" algn="ctr" rtl="0">
              <a:spcBef>
                <a:spcPts val="1600"/>
              </a:spcBef>
              <a:spcAft>
                <a:spcPts val="0"/>
              </a:spcAft>
              <a:buSzPts val="1400"/>
              <a:buChar char="○"/>
              <a:defRPr/>
            </a:lvl2pPr>
            <a:lvl3pPr marL="1371600" lvl="2" indent="-317500" algn="ctr" rtl="0">
              <a:spcBef>
                <a:spcPts val="1600"/>
              </a:spcBef>
              <a:spcAft>
                <a:spcPts val="0"/>
              </a:spcAft>
              <a:buSzPts val="1400"/>
              <a:buChar char="■"/>
              <a:defRPr/>
            </a:lvl3pPr>
            <a:lvl4pPr marL="1828800" lvl="3" indent="-317500" algn="ctr" rtl="0">
              <a:spcBef>
                <a:spcPts val="1600"/>
              </a:spcBef>
              <a:spcAft>
                <a:spcPts val="0"/>
              </a:spcAft>
              <a:buSzPts val="1400"/>
              <a:buChar char="●"/>
              <a:defRPr/>
            </a:lvl4pPr>
            <a:lvl5pPr marL="2286000" lvl="4" indent="-317500" algn="ctr" rtl="0">
              <a:spcBef>
                <a:spcPts val="1600"/>
              </a:spcBef>
              <a:spcAft>
                <a:spcPts val="0"/>
              </a:spcAft>
              <a:buSzPts val="1400"/>
              <a:buChar char="○"/>
              <a:defRPr/>
            </a:lvl5pPr>
            <a:lvl6pPr marL="2743200" lvl="5" indent="-317500" algn="ctr" rtl="0">
              <a:spcBef>
                <a:spcPts val="1600"/>
              </a:spcBef>
              <a:spcAft>
                <a:spcPts val="0"/>
              </a:spcAft>
              <a:buSzPts val="1400"/>
              <a:buChar char="■"/>
              <a:defRPr/>
            </a:lvl6pPr>
            <a:lvl7pPr marL="3200400" lvl="6" indent="-317500" algn="ctr" rtl="0">
              <a:spcBef>
                <a:spcPts val="1600"/>
              </a:spcBef>
              <a:spcAft>
                <a:spcPts val="0"/>
              </a:spcAft>
              <a:buSzPts val="1400"/>
              <a:buChar char="●"/>
              <a:defRPr/>
            </a:lvl7pPr>
            <a:lvl8pPr marL="3657600" lvl="7" indent="-317500" algn="ctr" rtl="0">
              <a:spcBef>
                <a:spcPts val="1600"/>
              </a:spcBef>
              <a:spcAft>
                <a:spcPts val="0"/>
              </a:spcAft>
              <a:buSzPts val="1400"/>
              <a:buChar char="○"/>
              <a:defRPr/>
            </a:lvl8pPr>
            <a:lvl9pPr marL="4114800" lvl="8" indent="-317500" algn="ctr" rtl="0">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w="28575" cap="flat" cmpd="sng">
            <a:solidFill>
              <a:schemeClr val="lt2"/>
            </a:solidFill>
            <a:prstDash val="solid"/>
            <a:round/>
            <a:headEnd type="none" w="sm" len="sm"/>
            <a:tailEnd type="none" w="sm" len="sm"/>
          </a:ln>
        </p:spPr>
      </p:cxnSp>
      <p:sp>
        <p:nvSpPr>
          <p:cNvPr id="17" name="Google Shape;17;p3"/>
          <p:cNvSpPr txBox="1">
            <a:spLocks noGrp="1"/>
          </p:cNvSpPr>
          <p:nvPr>
            <p:ph type="title"/>
          </p:nvPr>
        </p:nvSpPr>
        <p:spPr>
          <a:xfrm>
            <a:off x="512700" y="1893300"/>
            <a:ext cx="8118600" cy="15228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6000"/>
              <a:buNone/>
              <a:defRPr sz="6000">
                <a:solidFill>
                  <a:schemeClr val="accent1"/>
                </a:solidFill>
              </a:defRPr>
            </a:lvl1pPr>
            <a:lvl2pPr lvl="1" rtl="0">
              <a:spcBef>
                <a:spcPts val="0"/>
              </a:spcBef>
              <a:spcAft>
                <a:spcPts val="0"/>
              </a:spcAft>
              <a:buClr>
                <a:schemeClr val="accent1"/>
              </a:buClr>
              <a:buSzPts val="6000"/>
              <a:buNone/>
              <a:defRPr sz="6000">
                <a:solidFill>
                  <a:schemeClr val="accent1"/>
                </a:solidFill>
              </a:defRPr>
            </a:lvl2pPr>
            <a:lvl3pPr lvl="2" rtl="0">
              <a:spcBef>
                <a:spcPts val="0"/>
              </a:spcBef>
              <a:spcAft>
                <a:spcPts val="0"/>
              </a:spcAft>
              <a:buClr>
                <a:schemeClr val="accent1"/>
              </a:buClr>
              <a:buSzPts val="6000"/>
              <a:buNone/>
              <a:defRPr sz="6000">
                <a:solidFill>
                  <a:schemeClr val="accent1"/>
                </a:solidFill>
              </a:defRPr>
            </a:lvl3pPr>
            <a:lvl4pPr lvl="3" rtl="0">
              <a:spcBef>
                <a:spcPts val="0"/>
              </a:spcBef>
              <a:spcAft>
                <a:spcPts val="0"/>
              </a:spcAft>
              <a:buClr>
                <a:schemeClr val="accent1"/>
              </a:buClr>
              <a:buSzPts val="6000"/>
              <a:buNone/>
              <a:defRPr sz="6000">
                <a:solidFill>
                  <a:schemeClr val="accent1"/>
                </a:solidFill>
              </a:defRPr>
            </a:lvl4pPr>
            <a:lvl5pPr lvl="4" rtl="0">
              <a:spcBef>
                <a:spcPts val="0"/>
              </a:spcBef>
              <a:spcAft>
                <a:spcPts val="0"/>
              </a:spcAft>
              <a:buClr>
                <a:schemeClr val="accent1"/>
              </a:buClr>
              <a:buSzPts val="6000"/>
              <a:buNone/>
              <a:defRPr sz="6000">
                <a:solidFill>
                  <a:schemeClr val="accent1"/>
                </a:solidFill>
              </a:defRPr>
            </a:lvl5pPr>
            <a:lvl6pPr lvl="5" rtl="0">
              <a:spcBef>
                <a:spcPts val="0"/>
              </a:spcBef>
              <a:spcAft>
                <a:spcPts val="0"/>
              </a:spcAft>
              <a:buClr>
                <a:schemeClr val="accent1"/>
              </a:buClr>
              <a:buSzPts val="6000"/>
              <a:buNone/>
              <a:defRPr sz="6000">
                <a:solidFill>
                  <a:schemeClr val="accent1"/>
                </a:solidFill>
              </a:defRPr>
            </a:lvl6pPr>
            <a:lvl7pPr lvl="6" rtl="0">
              <a:spcBef>
                <a:spcPts val="0"/>
              </a:spcBef>
              <a:spcAft>
                <a:spcPts val="0"/>
              </a:spcAft>
              <a:buClr>
                <a:schemeClr val="accent1"/>
              </a:buClr>
              <a:buSzPts val="6000"/>
              <a:buNone/>
              <a:defRPr sz="6000">
                <a:solidFill>
                  <a:schemeClr val="accent1"/>
                </a:solidFill>
              </a:defRPr>
            </a:lvl7pPr>
            <a:lvl8pPr lvl="7" rtl="0">
              <a:spcBef>
                <a:spcPts val="0"/>
              </a:spcBef>
              <a:spcAft>
                <a:spcPts val="0"/>
              </a:spcAft>
              <a:buClr>
                <a:schemeClr val="accent1"/>
              </a:buClr>
              <a:buSzPts val="6000"/>
              <a:buNone/>
              <a:defRPr sz="6000">
                <a:solidFill>
                  <a:schemeClr val="accent1"/>
                </a:solidFill>
              </a:defRPr>
            </a:lvl8pPr>
            <a:lvl9pPr lvl="8" rtl="0">
              <a:spcBef>
                <a:spcPts val="0"/>
              </a:spcBef>
              <a:spcAft>
                <a:spcPts val="0"/>
              </a:spcAft>
              <a:buClr>
                <a:schemeClr val="accent1"/>
              </a:buClr>
              <a:buSzPts val="6000"/>
              <a:buNone/>
              <a:defRPr sz="6000">
                <a:solidFill>
                  <a:schemeClr val="accent1"/>
                </a:solidFill>
              </a:defRPr>
            </a:lvl9pPr>
          </a:lstStyle>
          <a:p>
            <a:endParaRPr/>
          </a:p>
        </p:txBody>
      </p:sp>
      <p:sp>
        <p:nvSpPr>
          <p:cNvPr id="18" name="Google Shape;18;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71675"/>
            <a:ext cx="3999900" cy="33972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71675"/>
            <a:ext cx="3999900" cy="3397200"/>
          </a:xfrm>
          <a:prstGeom prst="rect">
            <a:avLst/>
          </a:prstGeom>
        </p:spPr>
        <p:txBody>
          <a:bodyPr spcFirstLastPara="1" wrap="square" lIns="91425" tIns="91425" rIns="91425" bIns="91425" anchor="t" anchorCtr="0">
            <a:noAutofit/>
          </a:bodyPr>
          <a:lstStyle>
            <a:lvl1pPr marL="457200" lvl="0" indent="-317500" rtl="0">
              <a:spcBef>
                <a:spcPts val="0"/>
              </a:spcBef>
              <a:spcAft>
                <a:spcPts val="0"/>
              </a:spcAft>
              <a:buSzPts val="1400"/>
              <a:buChar char="●"/>
              <a:defRPr sz="14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lvl1pPr lvl="0" rtl="0">
              <a:spcBef>
                <a:spcPts val="0"/>
              </a:spcBef>
              <a:spcAft>
                <a:spcPts val="0"/>
              </a:spcAft>
              <a:buSzPts val="3000"/>
              <a:buNone/>
              <a:defRPr/>
            </a:lvl1pPr>
            <a:lvl2pPr lvl="1" rtl="0">
              <a:spcBef>
                <a:spcPts val="0"/>
              </a:spcBef>
              <a:spcAft>
                <a:spcPts val="0"/>
              </a:spcAft>
              <a:buSzPts val="3000"/>
              <a:buNone/>
              <a:defRPr/>
            </a:lvl2pPr>
            <a:lvl3pPr lvl="2" rtl="0">
              <a:spcBef>
                <a:spcPts val="0"/>
              </a:spcBef>
              <a:spcAft>
                <a:spcPts val="0"/>
              </a:spcAft>
              <a:buSzPts val="3000"/>
              <a:buNone/>
              <a:defRPr/>
            </a:lvl3pPr>
            <a:lvl4pPr lvl="3" rtl="0">
              <a:spcBef>
                <a:spcPts val="0"/>
              </a:spcBef>
              <a:spcAft>
                <a:spcPts val="0"/>
              </a:spcAft>
              <a:buSzPts val="3000"/>
              <a:buNone/>
              <a:defRPr/>
            </a:lvl4pPr>
            <a:lvl5pPr lvl="4" rtl="0">
              <a:spcBef>
                <a:spcPts val="0"/>
              </a:spcBef>
              <a:spcAft>
                <a:spcPts val="0"/>
              </a:spcAft>
              <a:buSzPts val="3000"/>
              <a:buNone/>
              <a:defRPr/>
            </a:lvl5pPr>
            <a:lvl6pPr lvl="5" rtl="0">
              <a:spcBef>
                <a:spcPts val="0"/>
              </a:spcBef>
              <a:spcAft>
                <a:spcPts val="0"/>
              </a:spcAft>
              <a:buSzPts val="3000"/>
              <a:buNone/>
              <a:defRPr/>
            </a:lvl6pPr>
            <a:lvl7pPr lvl="6" rtl="0">
              <a:spcBef>
                <a:spcPts val="0"/>
              </a:spcBef>
              <a:spcAft>
                <a:spcPts val="0"/>
              </a:spcAft>
              <a:buSzPts val="3000"/>
              <a:buNone/>
              <a:defRPr/>
            </a:lvl7pPr>
            <a:lvl8pPr lvl="7" rtl="0">
              <a:spcBef>
                <a:spcPts val="0"/>
              </a:spcBef>
              <a:spcAft>
                <a:spcPts val="0"/>
              </a:spcAft>
              <a:buSzPts val="3000"/>
              <a:buNone/>
              <a:defRPr/>
            </a:lvl8pPr>
            <a:lvl9pPr lvl="8" rtl="0">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rtl="0">
              <a:spcBef>
                <a:spcPts val="0"/>
              </a:spcBef>
              <a:spcAft>
                <a:spcPts val="0"/>
              </a:spcAft>
              <a:buSzPts val="2400"/>
              <a:buNone/>
              <a:defRPr sz="24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rtl="0">
              <a:spcBef>
                <a:spcPts val="0"/>
              </a:spcBef>
              <a:spcAft>
                <a:spcPts val="0"/>
              </a:spcAft>
              <a:buSzPts val="1200"/>
              <a:buChar char="●"/>
              <a:defRPr sz="1200"/>
            </a:lvl1pPr>
            <a:lvl2pPr marL="914400" lvl="1" indent="-304800" rtl="0">
              <a:spcBef>
                <a:spcPts val="1600"/>
              </a:spcBef>
              <a:spcAft>
                <a:spcPts val="0"/>
              </a:spcAft>
              <a:buSzPts val="1200"/>
              <a:buChar char="○"/>
              <a:defRPr sz="1200"/>
            </a:lvl2pPr>
            <a:lvl3pPr marL="1371600" lvl="2" indent="-304800" rtl="0">
              <a:spcBef>
                <a:spcPts val="1600"/>
              </a:spcBef>
              <a:spcAft>
                <a:spcPts val="0"/>
              </a:spcAft>
              <a:buSzPts val="1200"/>
              <a:buChar char="■"/>
              <a:defRPr sz="1200"/>
            </a:lvl3pPr>
            <a:lvl4pPr marL="1828800" lvl="3" indent="-304800" rtl="0">
              <a:spcBef>
                <a:spcPts val="1600"/>
              </a:spcBef>
              <a:spcAft>
                <a:spcPts val="0"/>
              </a:spcAft>
              <a:buSzPts val="1200"/>
              <a:buChar char="●"/>
              <a:defRPr sz="1200"/>
            </a:lvl4pPr>
            <a:lvl5pPr marL="2286000" lvl="4" indent="-304800" rtl="0">
              <a:spcBef>
                <a:spcPts val="1600"/>
              </a:spcBef>
              <a:spcAft>
                <a:spcPts val="0"/>
              </a:spcAft>
              <a:buSzPts val="1200"/>
              <a:buChar char="○"/>
              <a:defRPr sz="1200"/>
            </a:lvl5pPr>
            <a:lvl6pPr marL="2743200" lvl="5" indent="-304800" rtl="0">
              <a:spcBef>
                <a:spcPts val="1600"/>
              </a:spcBef>
              <a:spcAft>
                <a:spcPts val="0"/>
              </a:spcAft>
              <a:buSzPts val="1200"/>
              <a:buChar char="■"/>
              <a:defRPr sz="1200"/>
            </a:lvl6pPr>
            <a:lvl7pPr marL="3200400" lvl="6" indent="-304800" rtl="0">
              <a:spcBef>
                <a:spcPts val="1600"/>
              </a:spcBef>
              <a:spcAft>
                <a:spcPts val="0"/>
              </a:spcAft>
              <a:buSzPts val="1200"/>
              <a:buChar char="●"/>
              <a:defRPr sz="1200"/>
            </a:lvl7pPr>
            <a:lvl8pPr marL="3657600" lvl="7" indent="-304800" rtl="0">
              <a:spcBef>
                <a:spcPts val="1600"/>
              </a:spcBef>
              <a:spcAft>
                <a:spcPts val="0"/>
              </a:spcAft>
              <a:buSzPts val="1200"/>
              <a:buChar char="○"/>
              <a:defRPr sz="1200"/>
            </a:lvl8pPr>
            <a:lvl9pPr marL="4114800" lvl="8" indent="-304800" rtl="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5604000" cy="4090800"/>
          </a:xfrm>
          <a:prstGeom prst="rect">
            <a:avLst/>
          </a:prstGeom>
        </p:spPr>
        <p:txBody>
          <a:bodyPr spcFirstLastPara="1" wrap="square" lIns="91425" tIns="91425" rIns="91425" bIns="91425" anchor="ctr" anchorCtr="0">
            <a:noAutofit/>
          </a:bodyPr>
          <a:lstStyle>
            <a:lvl1pPr lvl="0" rtl="0">
              <a:spcBef>
                <a:spcPts val="0"/>
              </a:spcBef>
              <a:spcAft>
                <a:spcPts val="0"/>
              </a:spcAft>
              <a:buClr>
                <a:schemeClr val="accent1"/>
              </a:buClr>
              <a:buSzPts val="5400"/>
              <a:buNone/>
              <a:defRPr sz="5400">
                <a:solidFill>
                  <a:schemeClr val="accent1"/>
                </a:solidFill>
              </a:defRPr>
            </a:lvl1pPr>
            <a:lvl2pPr lvl="1" rtl="0">
              <a:spcBef>
                <a:spcPts val="0"/>
              </a:spcBef>
              <a:spcAft>
                <a:spcPts val="0"/>
              </a:spcAft>
              <a:buClr>
                <a:schemeClr val="accent1"/>
              </a:buClr>
              <a:buSzPts val="5400"/>
              <a:buNone/>
              <a:defRPr sz="5400">
                <a:solidFill>
                  <a:schemeClr val="accent1"/>
                </a:solidFill>
              </a:defRPr>
            </a:lvl2pPr>
            <a:lvl3pPr lvl="2" rtl="0">
              <a:spcBef>
                <a:spcPts val="0"/>
              </a:spcBef>
              <a:spcAft>
                <a:spcPts val="0"/>
              </a:spcAft>
              <a:buClr>
                <a:schemeClr val="accent1"/>
              </a:buClr>
              <a:buSzPts val="5400"/>
              <a:buNone/>
              <a:defRPr sz="5400">
                <a:solidFill>
                  <a:schemeClr val="accent1"/>
                </a:solidFill>
              </a:defRPr>
            </a:lvl3pPr>
            <a:lvl4pPr lvl="3" rtl="0">
              <a:spcBef>
                <a:spcPts val="0"/>
              </a:spcBef>
              <a:spcAft>
                <a:spcPts val="0"/>
              </a:spcAft>
              <a:buClr>
                <a:schemeClr val="accent1"/>
              </a:buClr>
              <a:buSzPts val="5400"/>
              <a:buNone/>
              <a:defRPr sz="5400">
                <a:solidFill>
                  <a:schemeClr val="accent1"/>
                </a:solidFill>
              </a:defRPr>
            </a:lvl4pPr>
            <a:lvl5pPr lvl="4" rtl="0">
              <a:spcBef>
                <a:spcPts val="0"/>
              </a:spcBef>
              <a:spcAft>
                <a:spcPts val="0"/>
              </a:spcAft>
              <a:buClr>
                <a:schemeClr val="accent1"/>
              </a:buClr>
              <a:buSzPts val="5400"/>
              <a:buNone/>
              <a:defRPr sz="5400">
                <a:solidFill>
                  <a:schemeClr val="accent1"/>
                </a:solidFill>
              </a:defRPr>
            </a:lvl5pPr>
            <a:lvl6pPr lvl="5" rtl="0">
              <a:spcBef>
                <a:spcPts val="0"/>
              </a:spcBef>
              <a:spcAft>
                <a:spcPts val="0"/>
              </a:spcAft>
              <a:buClr>
                <a:schemeClr val="accent1"/>
              </a:buClr>
              <a:buSzPts val="5400"/>
              <a:buNone/>
              <a:defRPr sz="5400">
                <a:solidFill>
                  <a:schemeClr val="accent1"/>
                </a:solidFill>
              </a:defRPr>
            </a:lvl6pPr>
            <a:lvl7pPr lvl="6" rtl="0">
              <a:spcBef>
                <a:spcPts val="0"/>
              </a:spcBef>
              <a:spcAft>
                <a:spcPts val="0"/>
              </a:spcAft>
              <a:buClr>
                <a:schemeClr val="accent1"/>
              </a:buClr>
              <a:buSzPts val="5400"/>
              <a:buNone/>
              <a:defRPr sz="5400">
                <a:solidFill>
                  <a:schemeClr val="accent1"/>
                </a:solidFill>
              </a:defRPr>
            </a:lvl7pPr>
            <a:lvl8pPr lvl="7" rtl="0">
              <a:spcBef>
                <a:spcPts val="0"/>
              </a:spcBef>
              <a:spcAft>
                <a:spcPts val="0"/>
              </a:spcAft>
              <a:buClr>
                <a:schemeClr val="accent1"/>
              </a:buClr>
              <a:buSzPts val="5400"/>
              <a:buNone/>
              <a:defRPr sz="5400">
                <a:solidFill>
                  <a:schemeClr val="accent1"/>
                </a:solidFill>
              </a:defRPr>
            </a:lvl8pPr>
            <a:lvl9pPr lvl="8" rtl="0">
              <a:spcBef>
                <a:spcPts val="0"/>
              </a:spcBef>
              <a:spcAft>
                <a:spcPts val="0"/>
              </a:spcAft>
              <a:buClr>
                <a:schemeClr val="accent1"/>
              </a:buClr>
              <a:buSzPts val="5400"/>
              <a:buNone/>
              <a:defRPr sz="5400">
                <a:solidFill>
                  <a:schemeClr val="accent1"/>
                </a:solidFill>
              </a:defRPr>
            </a:lvl9pPr>
          </a:lstStyle>
          <a:p>
            <a:endParaRPr/>
          </a:p>
        </p:txBody>
      </p:sp>
      <p:sp>
        <p:nvSpPr>
          <p:cNvPr id="38" name="Google Shape;38;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686400" cy="0"/>
          </a:xfrm>
          <a:prstGeom prst="straightConnector1">
            <a:avLst/>
          </a:prstGeom>
          <a:noFill/>
          <a:ln w="19050" cap="flat" cmpd="sng">
            <a:solidFill>
              <a:schemeClr val="lt2"/>
            </a:solidFill>
            <a:prstDash val="solid"/>
            <a:round/>
            <a:headEnd type="none" w="sm" len="sm"/>
            <a:tailEnd type="none" w="sm" len="sm"/>
          </a:ln>
        </p:spPr>
      </p:cxnSp>
      <p:sp>
        <p:nvSpPr>
          <p:cNvPr id="42" name="Google Shape;42;p9"/>
          <p:cNvSpPr txBox="1">
            <a:spLocks noGrp="1"/>
          </p:cNvSpPr>
          <p:nvPr>
            <p:ph type="title"/>
          </p:nvPr>
        </p:nvSpPr>
        <p:spPr>
          <a:xfrm>
            <a:off x="265500" y="1382350"/>
            <a:ext cx="4045200" cy="13332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lt2"/>
              </a:buClr>
              <a:buSzPts val="4200"/>
              <a:buNone/>
              <a:defRPr sz="4200">
                <a:solidFill>
                  <a:schemeClr val="lt2"/>
                </a:solidFill>
              </a:defRPr>
            </a:lvl1pPr>
            <a:lvl2pPr lvl="1" algn="ctr" rtl="0">
              <a:spcBef>
                <a:spcPts val="0"/>
              </a:spcBef>
              <a:spcAft>
                <a:spcPts val="0"/>
              </a:spcAft>
              <a:buClr>
                <a:schemeClr val="lt2"/>
              </a:buClr>
              <a:buSzPts val="4200"/>
              <a:buNone/>
              <a:defRPr sz="4200">
                <a:solidFill>
                  <a:schemeClr val="lt2"/>
                </a:solidFill>
              </a:defRPr>
            </a:lvl2pPr>
            <a:lvl3pPr lvl="2" algn="ctr" rtl="0">
              <a:spcBef>
                <a:spcPts val="0"/>
              </a:spcBef>
              <a:spcAft>
                <a:spcPts val="0"/>
              </a:spcAft>
              <a:buClr>
                <a:schemeClr val="lt2"/>
              </a:buClr>
              <a:buSzPts val="4200"/>
              <a:buNone/>
              <a:defRPr sz="4200">
                <a:solidFill>
                  <a:schemeClr val="lt2"/>
                </a:solidFill>
              </a:defRPr>
            </a:lvl3pPr>
            <a:lvl4pPr lvl="3" algn="ctr" rtl="0">
              <a:spcBef>
                <a:spcPts val="0"/>
              </a:spcBef>
              <a:spcAft>
                <a:spcPts val="0"/>
              </a:spcAft>
              <a:buClr>
                <a:schemeClr val="lt2"/>
              </a:buClr>
              <a:buSzPts val="4200"/>
              <a:buNone/>
              <a:defRPr sz="4200">
                <a:solidFill>
                  <a:schemeClr val="lt2"/>
                </a:solidFill>
              </a:defRPr>
            </a:lvl4pPr>
            <a:lvl5pPr lvl="4" algn="ctr" rtl="0">
              <a:spcBef>
                <a:spcPts val="0"/>
              </a:spcBef>
              <a:spcAft>
                <a:spcPts val="0"/>
              </a:spcAft>
              <a:buClr>
                <a:schemeClr val="lt2"/>
              </a:buClr>
              <a:buSzPts val="4200"/>
              <a:buNone/>
              <a:defRPr sz="4200">
                <a:solidFill>
                  <a:schemeClr val="lt2"/>
                </a:solidFill>
              </a:defRPr>
            </a:lvl5pPr>
            <a:lvl6pPr lvl="5" algn="ctr" rtl="0">
              <a:spcBef>
                <a:spcPts val="0"/>
              </a:spcBef>
              <a:spcAft>
                <a:spcPts val="0"/>
              </a:spcAft>
              <a:buClr>
                <a:schemeClr val="lt2"/>
              </a:buClr>
              <a:buSzPts val="4200"/>
              <a:buNone/>
              <a:defRPr sz="4200">
                <a:solidFill>
                  <a:schemeClr val="lt2"/>
                </a:solidFill>
              </a:defRPr>
            </a:lvl6pPr>
            <a:lvl7pPr lvl="6" algn="ctr" rtl="0">
              <a:spcBef>
                <a:spcPts val="0"/>
              </a:spcBef>
              <a:spcAft>
                <a:spcPts val="0"/>
              </a:spcAft>
              <a:buClr>
                <a:schemeClr val="lt2"/>
              </a:buClr>
              <a:buSzPts val="4200"/>
              <a:buNone/>
              <a:defRPr sz="4200">
                <a:solidFill>
                  <a:schemeClr val="lt2"/>
                </a:solidFill>
              </a:defRPr>
            </a:lvl7pPr>
            <a:lvl8pPr lvl="7" algn="ctr" rtl="0">
              <a:spcBef>
                <a:spcPts val="0"/>
              </a:spcBef>
              <a:spcAft>
                <a:spcPts val="0"/>
              </a:spcAft>
              <a:buClr>
                <a:schemeClr val="lt2"/>
              </a:buClr>
              <a:buSzPts val="4200"/>
              <a:buNone/>
              <a:defRPr sz="4200">
                <a:solidFill>
                  <a:schemeClr val="lt2"/>
                </a:solidFill>
              </a:defRPr>
            </a:lvl8pPr>
            <a:lvl9pPr lvl="8" algn="ctr" rtl="0">
              <a:spcBef>
                <a:spcPts val="0"/>
              </a:spcBef>
              <a:spcAft>
                <a:spcPts val="0"/>
              </a:spcAft>
              <a:buClr>
                <a:schemeClr val="lt2"/>
              </a:buClr>
              <a:buSzPts val="4200"/>
              <a:buNone/>
              <a:defRPr sz="4200">
                <a:solidFill>
                  <a:schemeClr val="lt2"/>
                </a:solidFill>
              </a:defRPr>
            </a:lvl9pPr>
          </a:lstStyle>
          <a:p>
            <a:endParaRPr/>
          </a:p>
        </p:txBody>
      </p:sp>
      <p:sp>
        <p:nvSpPr>
          <p:cNvPr id="43" name="Google Shape;43;p9"/>
          <p:cNvSpPr txBox="1">
            <a:spLocks noGrp="1"/>
          </p:cNvSpPr>
          <p:nvPr>
            <p:ph type="subTitle" idx="1"/>
          </p:nvPr>
        </p:nvSpPr>
        <p:spPr>
          <a:xfrm>
            <a:off x="265500" y="2769001"/>
            <a:ext cx="4045200" cy="13455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100"/>
              <a:buNone/>
              <a:defRPr sz="2100"/>
            </a:lvl1pPr>
            <a:lvl2pPr lvl="1" algn="ctr" rtl="0">
              <a:lnSpc>
                <a:spcPct val="100000"/>
              </a:lnSpc>
              <a:spcBef>
                <a:spcPts val="0"/>
              </a:spcBef>
              <a:spcAft>
                <a:spcPts val="0"/>
              </a:spcAft>
              <a:buSzPts val="2100"/>
              <a:buNone/>
              <a:defRPr sz="2100"/>
            </a:lvl2pPr>
            <a:lvl3pPr lvl="2" algn="ctr" rtl="0">
              <a:lnSpc>
                <a:spcPct val="100000"/>
              </a:lnSpc>
              <a:spcBef>
                <a:spcPts val="0"/>
              </a:spcBef>
              <a:spcAft>
                <a:spcPts val="0"/>
              </a:spcAft>
              <a:buSzPts val="2100"/>
              <a:buNone/>
              <a:defRPr sz="2100"/>
            </a:lvl3pPr>
            <a:lvl4pPr lvl="3" algn="ctr" rtl="0">
              <a:lnSpc>
                <a:spcPct val="100000"/>
              </a:lnSpc>
              <a:spcBef>
                <a:spcPts val="0"/>
              </a:spcBef>
              <a:spcAft>
                <a:spcPts val="0"/>
              </a:spcAft>
              <a:buSzPts val="2100"/>
              <a:buNone/>
              <a:defRPr sz="2100"/>
            </a:lvl4pPr>
            <a:lvl5pPr lvl="4" algn="ctr" rtl="0">
              <a:lnSpc>
                <a:spcPct val="100000"/>
              </a:lnSpc>
              <a:spcBef>
                <a:spcPts val="0"/>
              </a:spcBef>
              <a:spcAft>
                <a:spcPts val="0"/>
              </a:spcAft>
              <a:buSzPts val="2100"/>
              <a:buNone/>
              <a:defRPr sz="2100"/>
            </a:lvl5pPr>
            <a:lvl6pPr lvl="5" algn="ctr" rtl="0">
              <a:lnSpc>
                <a:spcPct val="100000"/>
              </a:lnSpc>
              <a:spcBef>
                <a:spcPts val="0"/>
              </a:spcBef>
              <a:spcAft>
                <a:spcPts val="0"/>
              </a:spcAft>
              <a:buSzPts val="2100"/>
              <a:buNone/>
              <a:defRPr sz="2100"/>
            </a:lvl6pPr>
            <a:lvl7pPr lvl="6" algn="ctr" rtl="0">
              <a:lnSpc>
                <a:spcPct val="100000"/>
              </a:lnSpc>
              <a:spcBef>
                <a:spcPts val="0"/>
              </a:spcBef>
              <a:spcAft>
                <a:spcPts val="0"/>
              </a:spcAft>
              <a:buSzPts val="2100"/>
              <a:buNone/>
              <a:defRPr sz="2100"/>
            </a:lvl7pPr>
            <a:lvl8pPr lvl="7" algn="ctr" rtl="0">
              <a:lnSpc>
                <a:spcPct val="100000"/>
              </a:lnSpc>
              <a:spcBef>
                <a:spcPts val="0"/>
              </a:spcBef>
              <a:spcAft>
                <a:spcPts val="0"/>
              </a:spcAft>
              <a:buSzPts val="2100"/>
              <a:buNone/>
              <a:defRPr sz="2100"/>
            </a:lvl8pPr>
            <a:lvl9pPr lvl="8" algn="ctr" rtl="0">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rtl="0">
              <a:spcBef>
                <a:spcPts val="0"/>
              </a:spcBef>
              <a:spcAft>
                <a:spcPts val="0"/>
              </a:spcAft>
              <a:buClr>
                <a:schemeClr val="accent1"/>
              </a:buClr>
              <a:buSzPts val="1800"/>
              <a:buChar char="●"/>
              <a:defRPr>
                <a:solidFill>
                  <a:schemeClr val="accent1"/>
                </a:solidFill>
              </a:defRPr>
            </a:lvl1pPr>
            <a:lvl2pPr marL="914400" lvl="1" indent="-317500" rtl="0">
              <a:spcBef>
                <a:spcPts val="1600"/>
              </a:spcBef>
              <a:spcAft>
                <a:spcPts val="0"/>
              </a:spcAft>
              <a:buClr>
                <a:schemeClr val="accent1"/>
              </a:buClr>
              <a:buSzPts val="1400"/>
              <a:buChar char="○"/>
              <a:defRPr>
                <a:solidFill>
                  <a:schemeClr val="accent1"/>
                </a:solidFill>
              </a:defRPr>
            </a:lvl2pPr>
            <a:lvl3pPr marL="1371600" lvl="2" indent="-317500" rtl="0">
              <a:spcBef>
                <a:spcPts val="1600"/>
              </a:spcBef>
              <a:spcAft>
                <a:spcPts val="0"/>
              </a:spcAft>
              <a:buClr>
                <a:schemeClr val="accent1"/>
              </a:buClr>
              <a:buSzPts val="1400"/>
              <a:buChar char="■"/>
              <a:defRPr>
                <a:solidFill>
                  <a:schemeClr val="accent1"/>
                </a:solidFill>
              </a:defRPr>
            </a:lvl3pPr>
            <a:lvl4pPr marL="1828800" lvl="3" indent="-317500" rtl="0">
              <a:spcBef>
                <a:spcPts val="1600"/>
              </a:spcBef>
              <a:spcAft>
                <a:spcPts val="0"/>
              </a:spcAft>
              <a:buClr>
                <a:schemeClr val="accent1"/>
              </a:buClr>
              <a:buSzPts val="1400"/>
              <a:buChar char="●"/>
              <a:defRPr>
                <a:solidFill>
                  <a:schemeClr val="accent1"/>
                </a:solidFill>
              </a:defRPr>
            </a:lvl4pPr>
            <a:lvl5pPr marL="2286000" lvl="4" indent="-317500" rtl="0">
              <a:spcBef>
                <a:spcPts val="1600"/>
              </a:spcBef>
              <a:spcAft>
                <a:spcPts val="0"/>
              </a:spcAft>
              <a:buClr>
                <a:schemeClr val="accent1"/>
              </a:buClr>
              <a:buSzPts val="1400"/>
              <a:buChar char="○"/>
              <a:defRPr>
                <a:solidFill>
                  <a:schemeClr val="accent1"/>
                </a:solidFill>
              </a:defRPr>
            </a:lvl5pPr>
            <a:lvl6pPr marL="2743200" lvl="5" indent="-317500" rtl="0">
              <a:spcBef>
                <a:spcPts val="1600"/>
              </a:spcBef>
              <a:spcAft>
                <a:spcPts val="0"/>
              </a:spcAft>
              <a:buClr>
                <a:schemeClr val="accent1"/>
              </a:buClr>
              <a:buSzPts val="1400"/>
              <a:buChar char="■"/>
              <a:defRPr>
                <a:solidFill>
                  <a:schemeClr val="accent1"/>
                </a:solidFill>
              </a:defRPr>
            </a:lvl6pPr>
            <a:lvl7pPr marL="3200400" lvl="6" indent="-317500" rtl="0">
              <a:spcBef>
                <a:spcPts val="1600"/>
              </a:spcBef>
              <a:spcAft>
                <a:spcPts val="0"/>
              </a:spcAft>
              <a:buClr>
                <a:schemeClr val="accent1"/>
              </a:buClr>
              <a:buSzPts val="1400"/>
              <a:buChar char="●"/>
              <a:defRPr>
                <a:solidFill>
                  <a:schemeClr val="accent1"/>
                </a:solidFill>
              </a:defRPr>
            </a:lvl7pPr>
            <a:lvl8pPr marL="3657600" lvl="7" indent="-317500" rtl="0">
              <a:spcBef>
                <a:spcPts val="1600"/>
              </a:spcBef>
              <a:spcAft>
                <a:spcPts val="0"/>
              </a:spcAft>
              <a:buClr>
                <a:schemeClr val="accent1"/>
              </a:buClr>
              <a:buSzPts val="1400"/>
              <a:buChar char="○"/>
              <a:defRPr>
                <a:solidFill>
                  <a:schemeClr val="accent1"/>
                </a:solidFill>
              </a:defRPr>
            </a:lvl8pPr>
            <a:lvl9pPr marL="4114800" lvl="8" indent="-317500" rtl="0">
              <a:spcBef>
                <a:spcPts val="1600"/>
              </a:spcBef>
              <a:spcAft>
                <a:spcPts val="1600"/>
              </a:spcAft>
              <a:buClr>
                <a:schemeClr val="accent1"/>
              </a:buClr>
              <a:buSzPts val="1400"/>
              <a:buChar char="■"/>
              <a:defRPr>
                <a:solidFill>
                  <a:schemeClr val="accent1"/>
                </a:solidFill>
              </a:defRPr>
            </a:lvl9pPr>
          </a:lstStyle>
          <a:p>
            <a:endParaRPr/>
          </a:p>
        </p:txBody>
      </p:sp>
      <p:sp>
        <p:nvSpPr>
          <p:cNvPr id="45" name="Google Shape;45;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rtl="0">
              <a:lnSpc>
                <a:spcPct val="100000"/>
              </a:lnSpc>
              <a:spcBef>
                <a:spcPts val="0"/>
              </a:spcBef>
              <a:spcAft>
                <a:spcPts val="0"/>
              </a:spcAft>
              <a:buSzPts val="1800"/>
              <a:buNone/>
              <a:defRPr/>
            </a:lvl1pPr>
          </a:lstStyle>
          <a:p>
            <a:endParaRPr/>
          </a:p>
        </p:txBody>
      </p:sp>
      <p:sp>
        <p:nvSpPr>
          <p:cNvPr id="48" name="Google Shape;4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c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paperback">
    <p:bg>
      <p:bgPr>
        <a:solidFill>
          <a:schemeClr val="accen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6132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rt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a:endParaRPr/>
          </a:p>
        </p:txBody>
      </p:sp>
      <p:sp>
        <p:nvSpPr>
          <p:cNvPr id="7" name="Google Shape;7;p1"/>
          <p:cNvSpPr txBox="1">
            <a:spLocks noGrp="1"/>
          </p:cNvSpPr>
          <p:nvPr>
            <p:ph type="body" idx="1"/>
          </p:nvPr>
        </p:nvSpPr>
        <p:spPr>
          <a:xfrm>
            <a:off x="311700" y="1171600"/>
            <a:ext cx="8520600" cy="3397200"/>
          </a:xfrm>
          <a:prstGeom prst="rect">
            <a:avLst/>
          </a:prstGeom>
          <a:noFill/>
          <a:ln>
            <a:noFill/>
          </a:ln>
        </p:spPr>
        <p:txBody>
          <a:bodyPr spcFirstLastPara="1" wrap="square" lIns="91425" tIns="91425" rIns="91425" bIns="91425" anchor="t" anchorCtr="0">
            <a:noAutofit/>
          </a:bodyPr>
          <a:lstStyle>
            <a:lvl1pPr marL="457200" lvl="0" indent="-342900" rtl="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marL="914400" lvl="1"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marL="1371600" lvl="2"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marL="1828800" lvl="3"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marL="2286000" lvl="4"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marL="2743200" lvl="5"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marL="3200400" lvl="6"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marL="3657600" lvl="7" indent="-317500" rtl="0">
              <a:lnSpc>
                <a:spcPct val="115000"/>
              </a:lnSpc>
              <a:spcBef>
                <a:spcPts val="160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marL="4114800" lvl="8" indent="-317500" rtl="0">
              <a:lnSpc>
                <a:spcPct val="115000"/>
              </a:lnSpc>
              <a:spcBef>
                <a:spcPts val="1600"/>
              </a:spcBef>
              <a:spcAft>
                <a:spcPts val="160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rtl="0">
              <a:buNone/>
              <a:defRPr sz="1000">
                <a:solidFill>
                  <a:schemeClr val="dk1"/>
                </a:solidFill>
                <a:latin typeface="Old Standard TT"/>
                <a:ea typeface="Old Standard TT"/>
                <a:cs typeface="Old Standard TT"/>
                <a:sym typeface="Old Standard TT"/>
              </a:defRPr>
            </a:lvl1pPr>
            <a:lvl2pPr lvl="1" algn="r" rtl="0">
              <a:buNone/>
              <a:defRPr sz="1000">
                <a:solidFill>
                  <a:schemeClr val="dk1"/>
                </a:solidFill>
                <a:latin typeface="Old Standard TT"/>
                <a:ea typeface="Old Standard TT"/>
                <a:cs typeface="Old Standard TT"/>
                <a:sym typeface="Old Standard TT"/>
              </a:defRPr>
            </a:lvl2pPr>
            <a:lvl3pPr lvl="2" algn="r" rtl="0">
              <a:buNone/>
              <a:defRPr sz="1000">
                <a:solidFill>
                  <a:schemeClr val="dk1"/>
                </a:solidFill>
                <a:latin typeface="Old Standard TT"/>
                <a:ea typeface="Old Standard TT"/>
                <a:cs typeface="Old Standard TT"/>
                <a:sym typeface="Old Standard TT"/>
              </a:defRPr>
            </a:lvl3pPr>
            <a:lvl4pPr lvl="3" algn="r" rtl="0">
              <a:buNone/>
              <a:defRPr sz="1000">
                <a:solidFill>
                  <a:schemeClr val="dk1"/>
                </a:solidFill>
                <a:latin typeface="Old Standard TT"/>
                <a:ea typeface="Old Standard TT"/>
                <a:cs typeface="Old Standard TT"/>
                <a:sym typeface="Old Standard TT"/>
              </a:defRPr>
            </a:lvl4pPr>
            <a:lvl5pPr lvl="4" algn="r" rtl="0">
              <a:buNone/>
              <a:defRPr sz="1000">
                <a:solidFill>
                  <a:schemeClr val="dk1"/>
                </a:solidFill>
                <a:latin typeface="Old Standard TT"/>
                <a:ea typeface="Old Standard TT"/>
                <a:cs typeface="Old Standard TT"/>
                <a:sym typeface="Old Standard TT"/>
              </a:defRPr>
            </a:lvl5pPr>
            <a:lvl6pPr lvl="5" algn="r" rtl="0">
              <a:buNone/>
              <a:defRPr sz="1000">
                <a:solidFill>
                  <a:schemeClr val="dk1"/>
                </a:solidFill>
                <a:latin typeface="Old Standard TT"/>
                <a:ea typeface="Old Standard TT"/>
                <a:cs typeface="Old Standard TT"/>
                <a:sym typeface="Old Standard TT"/>
              </a:defRPr>
            </a:lvl6pPr>
            <a:lvl7pPr lvl="6" algn="r" rtl="0">
              <a:buNone/>
              <a:defRPr sz="1000">
                <a:solidFill>
                  <a:schemeClr val="dk1"/>
                </a:solidFill>
                <a:latin typeface="Old Standard TT"/>
                <a:ea typeface="Old Standard TT"/>
                <a:cs typeface="Old Standard TT"/>
                <a:sym typeface="Old Standard TT"/>
              </a:defRPr>
            </a:lvl7pPr>
            <a:lvl8pPr lvl="7" algn="r" rtl="0">
              <a:buNone/>
              <a:defRPr sz="1000">
                <a:solidFill>
                  <a:schemeClr val="dk1"/>
                </a:solidFill>
                <a:latin typeface="Old Standard TT"/>
                <a:ea typeface="Old Standard TT"/>
                <a:cs typeface="Old Standard TT"/>
                <a:sym typeface="Old Standard TT"/>
              </a:defRPr>
            </a:lvl8pPr>
            <a:lvl9pPr lvl="8" algn="r" rtl="0">
              <a:buNone/>
              <a:defRPr sz="1000">
                <a:solidFill>
                  <a:schemeClr val="dk1"/>
                </a:solidFill>
                <a:latin typeface="Old Standard TT"/>
                <a:ea typeface="Old Standard TT"/>
                <a:cs typeface="Old Standard TT"/>
                <a:sym typeface="Old Standard TT"/>
              </a:defRPr>
            </a:lvl9pPr>
          </a:lstStyle>
          <a:p>
            <a:pPr marL="0" lvl="0" indent="0" algn="r" rtl="0">
              <a:spcBef>
                <a:spcPts val="0"/>
              </a:spcBef>
              <a:spcAft>
                <a:spcPts val="0"/>
              </a:spcAft>
              <a:buNone/>
            </a:pPr>
            <a:fld id="{00000000-1234-1234-1234-123412341234}" type="slidenum">
              <a:rPr lang="c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fhZEjTuOfwQ?feature=oembed" TargetMode="External"/><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video" Target="https://www.youtube.com/embed/7dboA8cag1M?feature=oembed" TargetMode="Externa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video" Target="https://www.youtube.com/embed/D-YHC8b6Hjk?feature=oembed" TargetMode="Externa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512700" y="1893300"/>
            <a:ext cx="8118600" cy="15228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cs" dirty="0"/>
              <a:t>Sociální psychologie I</a:t>
            </a:r>
            <a:r>
              <a:rPr lang="cs-CZ" dirty="0"/>
              <a:t>I</a:t>
            </a:r>
            <a:r>
              <a:rPr lang="cs" dirty="0"/>
              <a:t> </a:t>
            </a:r>
            <a:endParaRPr dirty="0"/>
          </a:p>
        </p:txBody>
      </p:sp>
      <p:sp>
        <p:nvSpPr>
          <p:cNvPr id="60" name="Google Shape;60;p13"/>
          <p:cNvSpPr txBox="1">
            <a:spLocks noGrp="1"/>
          </p:cNvSpPr>
          <p:nvPr>
            <p:ph type="subTitle" idx="1"/>
          </p:nvPr>
        </p:nvSpPr>
        <p:spPr>
          <a:xfrm>
            <a:off x="512700" y="3840639"/>
            <a:ext cx="8118600" cy="78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a:t>Neverbální komunikace</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60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a:t>Prostředky neverbální komunikace – cvičení II</a:t>
            </a:r>
            <a:endParaRPr dirty="0"/>
          </a:p>
        </p:txBody>
      </p:sp>
      <p:sp>
        <p:nvSpPr>
          <p:cNvPr id="84" name="Google Shape;84;p17"/>
          <p:cNvSpPr txBox="1">
            <a:spLocks noGrp="1"/>
          </p:cNvSpPr>
          <p:nvPr>
            <p:ph type="body" idx="1"/>
          </p:nvPr>
        </p:nvSpPr>
        <p:spPr>
          <a:xfrm>
            <a:off x="311700" y="1188720"/>
            <a:ext cx="8520600" cy="3379980"/>
          </a:xfrm>
          <a:prstGeom prst="rect">
            <a:avLst/>
          </a:prstGeom>
        </p:spPr>
        <p:txBody>
          <a:bodyPr spcFirstLastPara="1" wrap="square" lIns="91425" tIns="91425" rIns="91425" bIns="91425" anchor="t" anchorCtr="0">
            <a:noAutofit/>
          </a:bodyPr>
          <a:lstStyle/>
          <a:p>
            <a:pPr marL="114300" lvl="0" indent="0">
              <a:buNone/>
            </a:pPr>
            <a:r>
              <a:rPr lang="cs-CZ" dirty="0"/>
              <a:t>Rozdělte se do 5-ti skupin. Každá skupina řeší jedno z následujících témat mimika, postavení těla – </a:t>
            </a:r>
            <a:r>
              <a:rPr lang="cs-CZ" dirty="0" err="1"/>
              <a:t>posturologie</a:t>
            </a:r>
            <a:r>
              <a:rPr lang="cs-CZ" dirty="0"/>
              <a:t>, </a:t>
            </a:r>
            <a:r>
              <a:rPr lang="cs-CZ" dirty="0" err="1"/>
              <a:t>kinezika</a:t>
            </a:r>
            <a:r>
              <a:rPr lang="cs-CZ" dirty="0"/>
              <a:t> – gestika, úprava zevnějšku, proxemika.</a:t>
            </a:r>
          </a:p>
          <a:p>
            <a:pPr marL="114300" lvl="0" indent="0">
              <a:buNone/>
            </a:pPr>
            <a:endParaRPr lang="cs-CZ" dirty="0"/>
          </a:p>
          <a:p>
            <a:pPr marL="114300" lvl="0" indent="0">
              <a:buNone/>
            </a:pPr>
            <a:r>
              <a:rPr lang="cs-CZ" dirty="0"/>
              <a:t>Ve skupině máte tyto úkoly:</a:t>
            </a:r>
          </a:p>
          <a:p>
            <a:pPr lvl="0">
              <a:buFont typeface="+mj-lt"/>
              <a:buAutoNum type="arabicPeriod"/>
            </a:pPr>
            <a:r>
              <a:rPr lang="cs-CZ" dirty="0"/>
              <a:t>Vymyslet situaci, kdy je vámi řešený prostředek neverbální komunikace důležitý.</a:t>
            </a:r>
          </a:p>
          <a:p>
            <a:pPr lvl="0">
              <a:buFont typeface="+mj-lt"/>
              <a:buAutoNum type="arabicPeriod"/>
            </a:pPr>
            <a:r>
              <a:rPr lang="cs-CZ" dirty="0"/>
              <a:t>Popsat dvě možné varianty situace, kdy v jedné bude prostředek použit přiměřeně/vhodně a v druhé nepřiměřeně/nevhodně.</a:t>
            </a:r>
          </a:p>
          <a:p>
            <a:pPr lvl="0">
              <a:buFont typeface="+mj-lt"/>
              <a:buAutoNum type="arabicPeriod"/>
            </a:pPr>
            <a:r>
              <a:rPr lang="cs-CZ" dirty="0"/>
              <a:t>Uvést, co k danému prostředku neverbální komunikace považujete za důležité.</a:t>
            </a:r>
          </a:p>
          <a:p>
            <a:pPr lvl="0">
              <a:buFont typeface="+mj-lt"/>
              <a:buAutoNum type="arabicPeriod"/>
            </a:pPr>
            <a:r>
              <a:rPr lang="cs-CZ" dirty="0"/>
              <a:t>Prostudovat výzkum, který se týkal zvoleného prostředku neverbální komunikace, a popsat, jak byl tento prostředek komunikace zkoumán.</a:t>
            </a:r>
          </a:p>
          <a:p>
            <a:pPr marL="0" lvl="0" indent="0" algn="l" rtl="0">
              <a:spcBef>
                <a:spcPts val="1600"/>
              </a:spcBef>
              <a:spcAft>
                <a:spcPts val="1600"/>
              </a:spcAft>
              <a:buNone/>
            </a:pPr>
            <a:endParaRPr dirty="0"/>
          </a:p>
        </p:txBody>
      </p:sp>
    </p:spTree>
    <p:extLst>
      <p:ext uri="{BB962C8B-B14F-4D97-AF65-F5344CB8AC3E}">
        <p14:creationId xmlns:p14="http://schemas.microsoft.com/office/powerpoint/2010/main" val="606174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1. skupina - mimika</a:t>
            </a:r>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155700" lvl="0" indent="0">
              <a:buNone/>
            </a:pPr>
            <a:r>
              <a:rPr lang="en-US" dirty="0" err="1"/>
              <a:t>Leppänen</a:t>
            </a:r>
            <a:r>
              <a:rPr lang="en-US" dirty="0"/>
              <a:t>, J. M., &amp; </a:t>
            </a:r>
            <a:r>
              <a:rPr lang="en-US" dirty="0" err="1"/>
              <a:t>Hietanen</a:t>
            </a:r>
            <a:r>
              <a:rPr lang="en-US" dirty="0"/>
              <a:t>, J. K. (2004). Positive facial expressions are recognized faster than negative facial expressions, but why?. </a:t>
            </a:r>
            <a:r>
              <a:rPr lang="en-US" i="1" dirty="0"/>
              <a:t>Psychological research</a:t>
            </a:r>
            <a:r>
              <a:rPr lang="en-US" dirty="0"/>
              <a:t>, </a:t>
            </a:r>
            <a:r>
              <a:rPr lang="en-US" i="1" dirty="0"/>
              <a:t>69</a:t>
            </a:r>
            <a:r>
              <a:rPr lang="en-US" dirty="0"/>
              <a:t>(1-2), 22-29.</a:t>
            </a:r>
            <a:endParaRPr lang="cs-CZ" dirty="0"/>
          </a:p>
          <a:p>
            <a:pPr marL="155700" lvl="0" indent="0">
              <a:buNone/>
            </a:pPr>
            <a:endParaRPr lang="cs-CZ" dirty="0"/>
          </a:p>
          <a:p>
            <a:pPr marL="155700" lvl="0" indent="0" algn="just">
              <a:buNone/>
            </a:pPr>
            <a:r>
              <a:rPr lang="cs-CZ" dirty="0"/>
              <a:t>„</a:t>
            </a:r>
            <a:r>
              <a:rPr lang="en-US" dirty="0"/>
              <a:t>The fact that happy facial expressions are encountered more often than other facial expressions in everyday life (Bond &amp; </a:t>
            </a:r>
            <a:r>
              <a:rPr lang="en-US" dirty="0" err="1"/>
              <a:t>Siddle</a:t>
            </a:r>
            <a:r>
              <a:rPr lang="en-US" dirty="0"/>
              <a:t>, 1996) has led some researchers to suggest that this diﬀerence in the frequency of occurrence may underlie the eﬃcient processing of happy faces</a:t>
            </a:r>
            <a:r>
              <a:rPr lang="cs-CZ" dirty="0"/>
              <a:t>.“</a:t>
            </a: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1. skupina - mimika</a:t>
            </a:r>
          </a:p>
        </p:txBody>
      </p:sp>
      <p:sp>
        <p:nvSpPr>
          <p:cNvPr id="90" name="Google Shape;90;p18"/>
          <p:cNvSpPr txBox="1">
            <a:spLocks noGrp="1"/>
          </p:cNvSpPr>
          <p:nvPr>
            <p:ph type="body" idx="1"/>
          </p:nvPr>
        </p:nvSpPr>
        <p:spPr>
          <a:xfrm>
            <a:off x="311700" y="1171600"/>
            <a:ext cx="3882348" cy="3397200"/>
          </a:xfrm>
          <a:prstGeom prst="rect">
            <a:avLst/>
          </a:prstGeom>
        </p:spPr>
        <p:txBody>
          <a:bodyPr spcFirstLastPara="1" wrap="square" lIns="91425" tIns="91425" rIns="91425" bIns="91425" anchor="t" anchorCtr="0">
            <a:noAutofit/>
          </a:bodyPr>
          <a:lstStyle/>
          <a:p>
            <a:pPr marL="155700" lvl="0" indent="0">
              <a:buNone/>
            </a:pPr>
            <a:r>
              <a:rPr lang="cs-CZ" dirty="0" err="1"/>
              <a:t>Moral</a:t>
            </a:r>
            <a:r>
              <a:rPr lang="cs-CZ" dirty="0"/>
              <a:t> </a:t>
            </a:r>
            <a:r>
              <a:rPr lang="cs-CZ" dirty="0" err="1"/>
              <a:t>looking</a:t>
            </a:r>
            <a:r>
              <a:rPr lang="cs-CZ" dirty="0"/>
              <a:t> </a:t>
            </a:r>
            <a:r>
              <a:rPr lang="cs-CZ" dirty="0" err="1"/>
              <a:t>time</a:t>
            </a:r>
            <a:r>
              <a:rPr lang="cs-CZ" dirty="0"/>
              <a:t> –</a:t>
            </a:r>
            <a:r>
              <a:rPr lang="cs-CZ" dirty="0" err="1"/>
              <a:t>Birdwhistell</a:t>
            </a:r>
            <a:endParaRPr lang="cs-CZ" dirty="0"/>
          </a:p>
          <a:p>
            <a:pPr marL="155700" lvl="0" indent="0">
              <a:buNone/>
            </a:pPr>
            <a:endParaRPr lang="cs-CZ" dirty="0"/>
          </a:p>
          <a:p>
            <a:pPr marL="155700" lvl="0" indent="0">
              <a:buNone/>
            </a:pPr>
            <a:r>
              <a:rPr lang="cs-CZ" dirty="0"/>
              <a:t>7 “univerzálních“ výrazů - štěstí, překvapení, strach, hněv, smutek, znechucení (odpor) nebo opovržení a zájem.</a:t>
            </a:r>
          </a:p>
          <a:p>
            <a:pPr marL="155700" lvl="0" indent="0">
              <a:buNone/>
            </a:pPr>
            <a:r>
              <a:rPr lang="en-US" dirty="0"/>
              <a:t>Ekman, P., &amp; Friesen, W. V. (1967). Head and body cues in the judgment of emotion: A reformulation. </a:t>
            </a:r>
            <a:r>
              <a:rPr lang="en-US" i="1" dirty="0"/>
              <a:t>Perceptual and motor skills</a:t>
            </a:r>
            <a:r>
              <a:rPr lang="en-US" dirty="0"/>
              <a:t>, </a:t>
            </a:r>
            <a:r>
              <a:rPr lang="en-US" i="1" dirty="0"/>
              <a:t>24</a:t>
            </a:r>
            <a:r>
              <a:rPr lang="en-US" dirty="0"/>
              <a:t>(3 PT 1), 711-724.</a:t>
            </a:r>
            <a:endParaRPr lang="cs-CZ" dirty="0"/>
          </a:p>
          <a:p>
            <a:pPr marL="155700" lvl="0" indent="0">
              <a:buNone/>
            </a:pPr>
            <a:endParaRPr lang="cs-CZ" dirty="0"/>
          </a:p>
          <a:p>
            <a:pPr marL="155700" lvl="0" indent="0">
              <a:buNone/>
            </a:pPr>
            <a:endParaRPr dirty="0"/>
          </a:p>
        </p:txBody>
      </p:sp>
      <p:pic>
        <p:nvPicPr>
          <p:cNvPr id="3" name="Obrázek 2" descr="Obsah obrázku fotka, pózování, žena, skupina&#10;&#10;Popis byl vytvořen automaticky">
            <a:extLst>
              <a:ext uri="{FF2B5EF4-FFF2-40B4-BE49-F238E27FC236}">
                <a16:creationId xmlns:a16="http://schemas.microsoft.com/office/drawing/2014/main" xmlns="" id="{70C8670F-6A62-44B9-BA29-366F4B098967}"/>
              </a:ext>
            </a:extLst>
          </p:cNvPr>
          <p:cNvPicPr>
            <a:picLocks noChangeAspect="1"/>
          </p:cNvPicPr>
          <p:nvPr/>
        </p:nvPicPr>
        <p:blipFill>
          <a:blip r:embed="rId3"/>
          <a:stretch>
            <a:fillRect/>
          </a:stretch>
        </p:blipFill>
        <p:spPr>
          <a:xfrm>
            <a:off x="4572000" y="1302288"/>
            <a:ext cx="4270057" cy="3135823"/>
          </a:xfrm>
          <a:prstGeom prst="rect">
            <a:avLst/>
          </a:prstGeom>
        </p:spPr>
      </p:pic>
    </p:spTree>
    <p:extLst>
      <p:ext uri="{BB962C8B-B14F-4D97-AF65-F5344CB8AC3E}">
        <p14:creationId xmlns:p14="http://schemas.microsoft.com/office/powerpoint/2010/main" val="1171973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2. skupina - postavení těla (</a:t>
            </a:r>
            <a:r>
              <a:rPr lang="cs-CZ" dirty="0" err="1"/>
              <a:t>posturologie</a:t>
            </a:r>
            <a:r>
              <a:rPr lang="cs-CZ" dirty="0"/>
              <a:t>)</a:t>
            </a:r>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155700" lvl="0" indent="0" algn="just">
              <a:buNone/>
            </a:pPr>
            <a:r>
              <a:rPr lang="en-US" dirty="0"/>
              <a:t>Gupta, A., Harris, S., &amp; </a:t>
            </a:r>
            <a:r>
              <a:rPr lang="en-US" dirty="0" err="1"/>
              <a:t>Naina</a:t>
            </a:r>
            <a:r>
              <a:rPr lang="en-US" dirty="0"/>
              <a:t>, H. V. (2015). The impact of physician posture during oncology patient encounters. </a:t>
            </a:r>
            <a:r>
              <a:rPr lang="en-US" i="1" dirty="0"/>
              <a:t>Journal of Cancer Education</a:t>
            </a:r>
            <a:r>
              <a:rPr lang="en-US" dirty="0"/>
              <a:t>, </a:t>
            </a:r>
            <a:r>
              <a:rPr lang="en-US" i="1" dirty="0"/>
              <a:t>30</a:t>
            </a:r>
            <a:r>
              <a:rPr lang="en-US" dirty="0"/>
              <a:t>(2), 395-397.</a:t>
            </a:r>
            <a:endParaRPr lang="cs-CZ" dirty="0"/>
          </a:p>
          <a:p>
            <a:pPr marL="155700" lvl="0" indent="0" algn="just">
              <a:buNone/>
            </a:pPr>
            <a:endParaRPr lang="cs-CZ" sz="1400" dirty="0"/>
          </a:p>
          <a:p>
            <a:pPr marL="155700" lvl="0" indent="0" algn="just">
              <a:buNone/>
            </a:pPr>
            <a:r>
              <a:rPr lang="cs-CZ" sz="1400" dirty="0"/>
              <a:t>„</a:t>
            </a:r>
            <a:r>
              <a:rPr lang="en-US" sz="1400" dirty="0"/>
              <a:t>Sitting down during the patient interview does several things. It slows down time and also brings the physician to the physical level of the patient, increasing eye contact. Standing</a:t>
            </a:r>
            <a:r>
              <a:rPr lang="cs-CZ" sz="1400" dirty="0"/>
              <a:t> </a:t>
            </a:r>
            <a:r>
              <a:rPr lang="en-US" sz="1400" dirty="0"/>
              <a:t>physician</a:t>
            </a:r>
            <a:r>
              <a:rPr lang="cs-CZ" sz="1400" dirty="0"/>
              <a:t> </a:t>
            </a:r>
            <a:r>
              <a:rPr lang="en-US" sz="1400" dirty="0"/>
              <a:t>posture</a:t>
            </a:r>
            <a:r>
              <a:rPr lang="cs-CZ" sz="1400" dirty="0"/>
              <a:t> </a:t>
            </a:r>
            <a:r>
              <a:rPr lang="en-US" sz="1400" dirty="0"/>
              <a:t>has</a:t>
            </a:r>
            <a:r>
              <a:rPr lang="cs-CZ" sz="1400" dirty="0"/>
              <a:t> </a:t>
            </a:r>
            <a:r>
              <a:rPr lang="en-US" sz="1400" dirty="0"/>
              <a:t>also</a:t>
            </a:r>
            <a:r>
              <a:rPr lang="cs-CZ" sz="1400" dirty="0"/>
              <a:t> </a:t>
            </a:r>
            <a:r>
              <a:rPr lang="en-US" sz="1400" dirty="0"/>
              <a:t>been</a:t>
            </a:r>
            <a:r>
              <a:rPr lang="cs-CZ" sz="1400" dirty="0"/>
              <a:t> </a:t>
            </a:r>
            <a:r>
              <a:rPr lang="en-US" sz="1400" dirty="0"/>
              <a:t>perceived</a:t>
            </a:r>
            <a:r>
              <a:rPr lang="cs-CZ" sz="1400" dirty="0"/>
              <a:t> </a:t>
            </a:r>
            <a:r>
              <a:rPr lang="en-US" sz="1400" dirty="0"/>
              <a:t>to</a:t>
            </a:r>
            <a:r>
              <a:rPr lang="cs-CZ" sz="1400" dirty="0"/>
              <a:t> </a:t>
            </a:r>
            <a:r>
              <a:rPr lang="en-US" sz="1400" dirty="0"/>
              <a:t>be</a:t>
            </a:r>
            <a:r>
              <a:rPr lang="cs-CZ" sz="1400" dirty="0"/>
              <a:t> </a:t>
            </a:r>
            <a:r>
              <a:rPr lang="en-US" sz="1400" dirty="0"/>
              <a:t>more dominant</a:t>
            </a:r>
            <a:r>
              <a:rPr lang="cs-CZ" sz="1400" dirty="0"/>
              <a:t> </a:t>
            </a:r>
            <a:r>
              <a:rPr lang="en-US" sz="1400" dirty="0"/>
              <a:t>. In a prospective study, 120 patients were interviewed by a physician for less than 2 min each . The physician was randomized to either stand throughout or sit down at the bedside during the interview. Patients’ perception</a:t>
            </a:r>
            <a:r>
              <a:rPr lang="cs-CZ" sz="1400" dirty="0"/>
              <a:t> </a:t>
            </a:r>
            <a:r>
              <a:rPr lang="en-US" sz="1400" dirty="0"/>
              <a:t>of</a:t>
            </a:r>
            <a:r>
              <a:rPr lang="cs-CZ" sz="1400" dirty="0"/>
              <a:t> </a:t>
            </a:r>
            <a:r>
              <a:rPr lang="en-US" sz="1400" dirty="0"/>
              <a:t>time</a:t>
            </a:r>
            <a:r>
              <a:rPr lang="cs-CZ" sz="1400" dirty="0"/>
              <a:t> </a:t>
            </a:r>
            <a:r>
              <a:rPr lang="en-US" sz="1400" dirty="0"/>
              <a:t>spent</a:t>
            </a:r>
            <a:r>
              <a:rPr lang="cs-CZ" sz="1400" dirty="0"/>
              <a:t> </a:t>
            </a:r>
            <a:r>
              <a:rPr lang="en-US" sz="1400" dirty="0"/>
              <a:t>during</a:t>
            </a:r>
            <a:r>
              <a:rPr lang="cs-CZ" sz="1400" dirty="0"/>
              <a:t> </a:t>
            </a:r>
            <a:r>
              <a:rPr lang="en-US" sz="1400" dirty="0"/>
              <a:t>the</a:t>
            </a:r>
            <a:r>
              <a:rPr lang="cs-CZ" sz="1400" dirty="0"/>
              <a:t> </a:t>
            </a:r>
            <a:r>
              <a:rPr lang="en-US" sz="1400" dirty="0"/>
              <a:t>interview</a:t>
            </a:r>
            <a:r>
              <a:rPr lang="cs-CZ" sz="1400" dirty="0"/>
              <a:t> </a:t>
            </a:r>
            <a:r>
              <a:rPr lang="en-US" sz="1400" dirty="0"/>
              <a:t>was</a:t>
            </a:r>
            <a:r>
              <a:rPr lang="cs-CZ" sz="1400" dirty="0"/>
              <a:t> </a:t>
            </a:r>
            <a:r>
              <a:rPr lang="en-US" sz="1400" dirty="0"/>
              <a:t>significantly</a:t>
            </a:r>
            <a:r>
              <a:rPr lang="cs-CZ" sz="1400" dirty="0"/>
              <a:t> </a:t>
            </a:r>
            <a:r>
              <a:rPr lang="en-US" sz="1400" dirty="0"/>
              <a:t>greater</a:t>
            </a:r>
            <a:r>
              <a:rPr lang="cs-CZ" sz="1400" dirty="0"/>
              <a:t> </a:t>
            </a:r>
            <a:r>
              <a:rPr lang="en-US" sz="1400" dirty="0"/>
              <a:t>when</a:t>
            </a:r>
            <a:r>
              <a:rPr lang="cs-CZ" sz="1400" dirty="0"/>
              <a:t> </a:t>
            </a:r>
            <a:r>
              <a:rPr lang="en-US" sz="1400" dirty="0"/>
              <a:t>the</a:t>
            </a:r>
            <a:r>
              <a:rPr lang="cs-CZ" sz="1400" dirty="0"/>
              <a:t> </a:t>
            </a:r>
            <a:r>
              <a:rPr lang="en-US" sz="1400" dirty="0"/>
              <a:t>physician</a:t>
            </a:r>
            <a:r>
              <a:rPr lang="cs-CZ" sz="1400" dirty="0"/>
              <a:t> </a:t>
            </a:r>
            <a:r>
              <a:rPr lang="en-US" sz="1400" dirty="0"/>
              <a:t>sat</a:t>
            </a:r>
            <a:r>
              <a:rPr lang="cs-CZ" sz="1400" dirty="0"/>
              <a:t> </a:t>
            </a:r>
            <a:r>
              <a:rPr lang="en-US" sz="1400" dirty="0"/>
              <a:t>down</a:t>
            </a:r>
            <a:r>
              <a:rPr lang="cs-CZ" sz="1400" dirty="0"/>
              <a:t> </a:t>
            </a:r>
            <a:r>
              <a:rPr lang="en-US" sz="1400" dirty="0"/>
              <a:t>even</a:t>
            </a:r>
            <a:r>
              <a:rPr lang="cs-CZ" sz="1400" dirty="0"/>
              <a:t> </a:t>
            </a:r>
            <a:r>
              <a:rPr lang="en-US" sz="1400" dirty="0"/>
              <a:t>though</a:t>
            </a:r>
            <a:r>
              <a:rPr lang="cs-CZ" sz="1400" dirty="0"/>
              <a:t> </a:t>
            </a:r>
            <a:r>
              <a:rPr lang="en-US" sz="1400" dirty="0"/>
              <a:t>actual</a:t>
            </a:r>
            <a:r>
              <a:rPr lang="cs-CZ" sz="1400" dirty="0"/>
              <a:t> </a:t>
            </a:r>
            <a:r>
              <a:rPr lang="en-US" sz="1400" dirty="0"/>
              <a:t>meantime spent was lesser in the sitting group (64 vs 88 s). The perceived time spent in the interview was associated with a more positive interaction.</a:t>
            </a:r>
            <a:r>
              <a:rPr lang="cs-CZ" sz="1400" dirty="0"/>
              <a:t>“</a:t>
            </a:r>
          </a:p>
          <a:p>
            <a:pPr marL="155700" lvl="0" indent="0" algn="just">
              <a:buNone/>
            </a:pPr>
            <a:endParaRPr lang="cs-CZ" sz="1400" dirty="0"/>
          </a:p>
          <a:p>
            <a:pPr marL="155700" lvl="0" indent="0" algn="just">
              <a:buNone/>
            </a:pPr>
            <a:r>
              <a:rPr lang="cs-CZ" dirty="0"/>
              <a:t>Sebevědomý postoj a </a:t>
            </a:r>
            <a:r>
              <a:rPr lang="cs-CZ" dirty="0" err="1"/>
              <a:t>posez</a:t>
            </a:r>
            <a:r>
              <a:rPr lang="cs-CZ" dirty="0"/>
              <a:t>.</a:t>
            </a:r>
            <a:endParaRPr dirty="0"/>
          </a:p>
        </p:txBody>
      </p:sp>
    </p:spTree>
    <p:extLst>
      <p:ext uri="{BB962C8B-B14F-4D97-AF65-F5344CB8AC3E}">
        <p14:creationId xmlns:p14="http://schemas.microsoft.com/office/powerpoint/2010/main" val="472833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3. skupina </a:t>
            </a:r>
            <a:r>
              <a:rPr lang="cs-CZ" dirty="0" err="1"/>
              <a:t>kinezika</a:t>
            </a:r>
            <a:r>
              <a:rPr lang="cs-CZ" dirty="0"/>
              <a:t> - </a:t>
            </a:r>
            <a:r>
              <a:rPr lang="cs-CZ" dirty="0" err="1"/>
              <a:t>gestika</a:t>
            </a:r>
            <a:endParaRPr lang="cs-CZ" dirty="0"/>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155700" lvl="0" indent="0">
              <a:buNone/>
            </a:pPr>
            <a:r>
              <a:rPr lang="en-US" dirty="0"/>
              <a:t>Krauss, R. M., Morrel-Samuels, P., &amp; </a:t>
            </a:r>
            <a:r>
              <a:rPr lang="en-US" dirty="0" err="1"/>
              <a:t>Colasante</a:t>
            </a:r>
            <a:r>
              <a:rPr lang="en-US" dirty="0"/>
              <a:t>, C. (1991). Do conversational hand gestures communicate?. </a:t>
            </a:r>
            <a:r>
              <a:rPr lang="en-US" i="1" dirty="0"/>
              <a:t>Journal of personality and social psychology</a:t>
            </a:r>
            <a:r>
              <a:rPr lang="en-US" dirty="0"/>
              <a:t>, </a:t>
            </a:r>
            <a:r>
              <a:rPr lang="en-US" i="1" dirty="0"/>
              <a:t>61</a:t>
            </a:r>
            <a:r>
              <a:rPr lang="en-US" dirty="0"/>
              <a:t>(5), 743.</a:t>
            </a:r>
            <a:endParaRPr lang="cs-CZ" sz="1400" dirty="0"/>
          </a:p>
          <a:p>
            <a:pPr marL="155700" lvl="0" indent="0">
              <a:buNone/>
            </a:pPr>
            <a:endParaRPr lang="cs-CZ" sz="1400" dirty="0"/>
          </a:p>
          <a:p>
            <a:pPr marL="155700" lvl="0" indent="0" algn="just">
              <a:buNone/>
            </a:pPr>
            <a:r>
              <a:rPr lang="cs-CZ" dirty="0"/>
              <a:t>„</a:t>
            </a:r>
            <a:r>
              <a:rPr lang="en-US" dirty="0"/>
              <a:t>Travelers to foreign countries are often impressed by how much can be accomplished by some energetic</a:t>
            </a:r>
            <a:r>
              <a:rPr lang="cs-CZ" dirty="0"/>
              <a:t> </a:t>
            </a:r>
            <a:r>
              <a:rPr lang="en-US" dirty="0"/>
              <a:t>pantomime and a few words of vocabulary. Nevertheless, granting</a:t>
            </a:r>
            <a:r>
              <a:rPr lang="cs-CZ" dirty="0"/>
              <a:t> </a:t>
            </a:r>
            <a:r>
              <a:rPr lang="en-US" dirty="0"/>
              <a:t>these and other exceptions, the gestures in our corpus in this</a:t>
            </a:r>
            <a:r>
              <a:rPr lang="cs-CZ" dirty="0"/>
              <a:t> </a:t>
            </a:r>
            <a:r>
              <a:rPr lang="en-US" dirty="0"/>
              <a:t>study seem to convey relatively little information, and it is difficult to see how they could play an important role in communication. We have no reason to believe that they are atypical of the conversational gestures people ordinarily use.</a:t>
            </a:r>
            <a:r>
              <a:rPr lang="cs-CZ" dirty="0"/>
              <a:t>“</a:t>
            </a:r>
            <a:endParaRPr lang="en-US" dirty="0"/>
          </a:p>
        </p:txBody>
      </p:sp>
    </p:spTree>
    <p:extLst>
      <p:ext uri="{BB962C8B-B14F-4D97-AF65-F5344CB8AC3E}">
        <p14:creationId xmlns:p14="http://schemas.microsoft.com/office/powerpoint/2010/main" val="1119397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3. skupina </a:t>
            </a:r>
            <a:r>
              <a:rPr lang="cs-CZ" dirty="0" err="1"/>
              <a:t>kinezika</a:t>
            </a:r>
            <a:r>
              <a:rPr lang="cs-CZ" dirty="0"/>
              <a:t> - gestika</a:t>
            </a:r>
          </a:p>
        </p:txBody>
      </p:sp>
      <p:sp>
        <p:nvSpPr>
          <p:cNvPr id="90" name="Google Shape;90;p18"/>
          <p:cNvSpPr txBox="1">
            <a:spLocks noGrp="1"/>
          </p:cNvSpPr>
          <p:nvPr>
            <p:ph type="body" idx="1"/>
          </p:nvPr>
        </p:nvSpPr>
        <p:spPr>
          <a:xfrm>
            <a:off x="311700" y="3546764"/>
            <a:ext cx="8520600" cy="1022035"/>
          </a:xfrm>
          <a:prstGeom prst="rect">
            <a:avLst/>
          </a:prstGeom>
        </p:spPr>
        <p:txBody>
          <a:bodyPr spcFirstLastPara="1" wrap="square" lIns="91425" tIns="91425" rIns="91425" bIns="91425" anchor="t" anchorCtr="0">
            <a:noAutofit/>
          </a:bodyPr>
          <a:lstStyle/>
          <a:p>
            <a:pPr marL="155700" lvl="0" indent="0" algn="l" rtl="0">
              <a:spcBef>
                <a:spcPts val="0"/>
              </a:spcBef>
              <a:spcAft>
                <a:spcPts val="0"/>
              </a:spcAft>
              <a:buSzPts val="1800"/>
              <a:buNone/>
            </a:pPr>
            <a:endParaRPr lang="cs-CZ" dirty="0"/>
          </a:p>
          <a:p>
            <a:pPr marL="155700" lvl="0" indent="0" algn="l" rtl="0">
              <a:spcBef>
                <a:spcPts val="0"/>
              </a:spcBef>
              <a:spcAft>
                <a:spcPts val="0"/>
              </a:spcAft>
              <a:buSzPts val="1800"/>
              <a:buNone/>
            </a:pPr>
            <a:endParaRPr lang="cs-CZ" dirty="0"/>
          </a:p>
          <a:p>
            <a:pPr marL="155700" lvl="0" indent="0">
              <a:buNone/>
            </a:pPr>
            <a:r>
              <a:rPr lang="cs-CZ" dirty="0"/>
              <a:t>Pět typů signálů těla dle: </a:t>
            </a:r>
            <a:r>
              <a:rPr lang="cs-CZ" dirty="0" err="1"/>
              <a:t>DeVito</a:t>
            </a:r>
            <a:r>
              <a:rPr lang="cs-CZ" dirty="0"/>
              <a:t>, J. A. (2008). </a:t>
            </a:r>
            <a:r>
              <a:rPr lang="cs-CZ" i="1" dirty="0"/>
              <a:t>Základy mezilidské komunikace-6. vydání</a:t>
            </a:r>
            <a:r>
              <a:rPr lang="cs-CZ" dirty="0"/>
              <a:t>. Grada </a:t>
            </a:r>
            <a:r>
              <a:rPr lang="cs-CZ" dirty="0" err="1"/>
              <a:t>Publishing</a:t>
            </a:r>
            <a:r>
              <a:rPr lang="cs-CZ" dirty="0"/>
              <a:t> as. s. 157</a:t>
            </a:r>
            <a:endParaRPr dirty="0"/>
          </a:p>
        </p:txBody>
      </p:sp>
      <p:pic>
        <p:nvPicPr>
          <p:cNvPr id="1029" name="Obrázek 1">
            <a:extLst>
              <a:ext uri="{FF2B5EF4-FFF2-40B4-BE49-F238E27FC236}">
                <a16:creationId xmlns:a16="http://schemas.microsoft.com/office/drawing/2014/main" xmlns="" id="{E6B24750-1B78-4903-AF40-4E738F6AC8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0999" y="1058225"/>
            <a:ext cx="5762625" cy="318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80552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4. skupina - úprava zevnějšku</a:t>
            </a:r>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155700" lvl="0" indent="0" algn="just">
              <a:buNone/>
            </a:pPr>
            <a:r>
              <a:rPr lang="en-US" dirty="0"/>
              <a:t>Howlett, N., Pine, K., </a:t>
            </a:r>
            <a:r>
              <a:rPr lang="en-US" dirty="0" err="1"/>
              <a:t>Orakçıoğlu</a:t>
            </a:r>
            <a:r>
              <a:rPr lang="en-US" dirty="0"/>
              <a:t>, I., &amp; Fletcher, B. (2013). The influence of clothing on first impressions. </a:t>
            </a:r>
            <a:r>
              <a:rPr lang="en-US" i="1" dirty="0"/>
              <a:t>Journal of Fashion Marketing and Management: An International Journal</a:t>
            </a:r>
            <a:r>
              <a:rPr lang="en-US" dirty="0"/>
              <a:t>.</a:t>
            </a:r>
            <a:endParaRPr lang="cs-CZ" dirty="0"/>
          </a:p>
          <a:p>
            <a:pPr marL="155700" lvl="0" indent="0">
              <a:buNone/>
            </a:pPr>
            <a:endParaRPr lang="cs-CZ" dirty="0"/>
          </a:p>
          <a:p>
            <a:pPr marL="155700" lvl="0" indent="0" algn="just">
              <a:buNone/>
            </a:pPr>
            <a:r>
              <a:rPr lang="cs-CZ" dirty="0"/>
              <a:t>„</a:t>
            </a:r>
            <a:r>
              <a:rPr lang="en-US" dirty="0"/>
              <a:t>We conclude that even apparently minor modifications to clothing style can have a major impact on the information conveyed to perceivers. People are judged on their</a:t>
            </a:r>
            <a:r>
              <a:rPr lang="cs-CZ" dirty="0"/>
              <a:t> </a:t>
            </a:r>
            <a:r>
              <a:rPr lang="en-US" dirty="0"/>
              <a:t>overall head-to-toe appearance within seconds, and the fundamental role that</a:t>
            </a:r>
            <a:r>
              <a:rPr lang="cs-CZ" dirty="0"/>
              <a:t> </a:t>
            </a:r>
            <a:r>
              <a:rPr lang="en-US" dirty="0"/>
              <a:t>choice of apparel plays in creating a positive first impression cannot be</a:t>
            </a:r>
            <a:r>
              <a:rPr lang="cs-CZ" dirty="0"/>
              <a:t> </a:t>
            </a:r>
            <a:r>
              <a:rPr lang="en-US" dirty="0"/>
              <a:t>underestimated.</a:t>
            </a:r>
            <a:r>
              <a:rPr lang="cs-CZ" dirty="0"/>
              <a:t>“</a:t>
            </a:r>
            <a:endParaRPr dirty="0"/>
          </a:p>
        </p:txBody>
      </p:sp>
    </p:spTree>
    <p:extLst>
      <p:ext uri="{BB962C8B-B14F-4D97-AF65-F5344CB8AC3E}">
        <p14:creationId xmlns:p14="http://schemas.microsoft.com/office/powerpoint/2010/main" val="3214838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5. skupina - proxemika</a:t>
            </a:r>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155700" lvl="0" indent="0" algn="just">
              <a:buNone/>
            </a:pPr>
            <a:r>
              <a:rPr lang="en-US" dirty="0"/>
              <a:t>McCall, C., </a:t>
            </a:r>
            <a:r>
              <a:rPr lang="en-US" dirty="0" err="1"/>
              <a:t>Blascovich</a:t>
            </a:r>
            <a:r>
              <a:rPr lang="en-US" dirty="0"/>
              <a:t>, J., Young, A., &amp; </a:t>
            </a:r>
            <a:r>
              <a:rPr lang="en-US" dirty="0" err="1"/>
              <a:t>Persky</a:t>
            </a:r>
            <a:r>
              <a:rPr lang="en-US" dirty="0"/>
              <a:t>, S. (2009). Proxemic behaviors as predictors of aggression towards Black (but not White) males in an immersive virtual environment. </a:t>
            </a:r>
            <a:r>
              <a:rPr lang="en-US" i="1" dirty="0"/>
              <a:t>Social Influence</a:t>
            </a:r>
            <a:r>
              <a:rPr lang="en-US" dirty="0"/>
              <a:t>, </a:t>
            </a:r>
            <a:r>
              <a:rPr lang="en-US" i="1" dirty="0"/>
              <a:t>4</a:t>
            </a:r>
            <a:r>
              <a:rPr lang="en-US" dirty="0"/>
              <a:t>(2), 138-154.</a:t>
            </a:r>
            <a:r>
              <a:rPr lang="cs-CZ" dirty="0"/>
              <a:t> </a:t>
            </a:r>
          </a:p>
          <a:p>
            <a:pPr marL="155700" lvl="0" indent="0">
              <a:buNone/>
            </a:pPr>
            <a:r>
              <a:rPr lang="cs-CZ" dirty="0"/>
              <a:t> </a:t>
            </a:r>
          </a:p>
          <a:p>
            <a:pPr marL="155700" lvl="0" indent="0" algn="just">
              <a:buNone/>
            </a:pPr>
            <a:r>
              <a:rPr lang="cs-CZ" dirty="0"/>
              <a:t>„</a:t>
            </a:r>
            <a:r>
              <a:rPr lang="cs-CZ" dirty="0" err="1"/>
              <a:t>Immersed</a:t>
            </a:r>
            <a:r>
              <a:rPr lang="cs-CZ" dirty="0"/>
              <a:t> in a </a:t>
            </a:r>
            <a:r>
              <a:rPr lang="cs-CZ" dirty="0" err="1"/>
              <a:t>realistic</a:t>
            </a:r>
            <a:r>
              <a:rPr lang="cs-CZ" dirty="0"/>
              <a:t> IVE, </a:t>
            </a:r>
            <a:r>
              <a:rPr lang="cs-CZ" dirty="0" err="1"/>
              <a:t>participants</a:t>
            </a:r>
            <a:r>
              <a:rPr lang="cs-CZ" dirty="0"/>
              <a:t> ‘‘met’’ and </a:t>
            </a:r>
            <a:r>
              <a:rPr lang="cs-CZ" dirty="0" err="1"/>
              <a:t>subsequently</a:t>
            </a:r>
            <a:r>
              <a:rPr lang="cs-CZ" dirty="0"/>
              <a:t> </a:t>
            </a:r>
            <a:r>
              <a:rPr lang="cs-CZ" dirty="0" err="1"/>
              <a:t>engaged</a:t>
            </a:r>
            <a:r>
              <a:rPr lang="cs-CZ" dirty="0"/>
              <a:t> in </a:t>
            </a:r>
            <a:r>
              <a:rPr lang="cs-CZ" dirty="0" err="1"/>
              <a:t>gunfire</a:t>
            </a:r>
            <a:r>
              <a:rPr lang="cs-CZ" dirty="0"/>
              <a:t> </a:t>
            </a:r>
            <a:r>
              <a:rPr lang="cs-CZ" dirty="0" err="1"/>
              <a:t>with</a:t>
            </a:r>
            <a:r>
              <a:rPr lang="cs-CZ" dirty="0"/>
              <a:t> Black </a:t>
            </a:r>
            <a:r>
              <a:rPr lang="cs-CZ" dirty="0" err="1"/>
              <a:t>or</a:t>
            </a:r>
            <a:r>
              <a:rPr lang="cs-CZ" dirty="0"/>
              <a:t> </a:t>
            </a:r>
            <a:r>
              <a:rPr lang="cs-CZ" dirty="0" err="1"/>
              <a:t>White</a:t>
            </a:r>
            <a:r>
              <a:rPr lang="cs-CZ" dirty="0"/>
              <a:t> </a:t>
            </a:r>
            <a:r>
              <a:rPr lang="cs-CZ" dirty="0" err="1"/>
              <a:t>opponents</a:t>
            </a:r>
            <a:r>
              <a:rPr lang="cs-CZ" dirty="0"/>
              <a:t>. </a:t>
            </a:r>
            <a:r>
              <a:rPr lang="cs-CZ" dirty="0" err="1"/>
              <a:t>Participants</a:t>
            </a:r>
            <a:r>
              <a:rPr lang="cs-CZ" dirty="0"/>
              <a:t>’ </a:t>
            </a:r>
            <a:r>
              <a:rPr lang="cs-CZ" dirty="0" err="1"/>
              <a:t>interpersonal</a:t>
            </a:r>
            <a:r>
              <a:rPr lang="cs-CZ" dirty="0"/>
              <a:t> distance and </a:t>
            </a:r>
            <a:r>
              <a:rPr lang="cs-CZ" dirty="0" err="1"/>
              <a:t>head</a:t>
            </a:r>
            <a:r>
              <a:rPr lang="cs-CZ" dirty="0"/>
              <a:t> </a:t>
            </a:r>
            <a:r>
              <a:rPr lang="cs-CZ" dirty="0" err="1"/>
              <a:t>orientation</a:t>
            </a:r>
            <a:r>
              <a:rPr lang="cs-CZ" dirty="0"/>
              <a:t> </a:t>
            </a:r>
            <a:r>
              <a:rPr lang="cs-CZ" dirty="0" err="1"/>
              <a:t>during</a:t>
            </a:r>
            <a:r>
              <a:rPr lang="cs-CZ" dirty="0"/>
              <a:t> </a:t>
            </a:r>
            <a:r>
              <a:rPr lang="cs-CZ" dirty="0" err="1"/>
              <a:t>the</a:t>
            </a:r>
            <a:r>
              <a:rPr lang="cs-CZ" dirty="0"/>
              <a:t> meeting </a:t>
            </a:r>
            <a:r>
              <a:rPr lang="cs-CZ" dirty="0" err="1"/>
              <a:t>predicted</a:t>
            </a:r>
            <a:r>
              <a:rPr lang="cs-CZ" dirty="0"/>
              <a:t> 50% </a:t>
            </a:r>
            <a:r>
              <a:rPr lang="cs-CZ" dirty="0" err="1"/>
              <a:t>of</a:t>
            </a:r>
            <a:r>
              <a:rPr lang="cs-CZ" dirty="0"/>
              <a:t> </a:t>
            </a:r>
            <a:r>
              <a:rPr lang="cs-CZ" dirty="0" err="1"/>
              <a:t>the</a:t>
            </a:r>
            <a:r>
              <a:rPr lang="cs-CZ" dirty="0"/>
              <a:t> variance in </a:t>
            </a:r>
            <a:r>
              <a:rPr lang="cs-CZ" dirty="0" err="1"/>
              <a:t>aggressive</a:t>
            </a:r>
            <a:r>
              <a:rPr lang="cs-CZ" dirty="0"/>
              <a:t> </a:t>
            </a:r>
            <a:r>
              <a:rPr lang="cs-CZ" dirty="0" err="1"/>
              <a:t>gunfire</a:t>
            </a:r>
            <a:r>
              <a:rPr lang="cs-CZ" dirty="0"/>
              <a:t> </a:t>
            </a:r>
            <a:r>
              <a:rPr lang="cs-CZ" dirty="0" err="1"/>
              <a:t>for</a:t>
            </a:r>
            <a:r>
              <a:rPr lang="cs-CZ" dirty="0"/>
              <a:t> Black, but not </a:t>
            </a:r>
            <a:r>
              <a:rPr lang="cs-CZ" dirty="0" err="1"/>
              <a:t>White</a:t>
            </a:r>
            <a:r>
              <a:rPr lang="cs-CZ" dirty="0"/>
              <a:t>, </a:t>
            </a:r>
            <a:r>
              <a:rPr lang="cs-CZ" dirty="0" err="1"/>
              <a:t>opponents</a:t>
            </a:r>
            <a:r>
              <a:rPr lang="cs-CZ" dirty="0"/>
              <a:t>. … </a:t>
            </a:r>
            <a:r>
              <a:rPr lang="en-US" dirty="0"/>
              <a:t>In sum, this study presents evidence that suggests that subtle ‘‘everyday’’ discriminatory nonverbal behavior may correspond with more obviously hostile and aggressive expressions of prejudice.</a:t>
            </a:r>
            <a:r>
              <a:rPr lang="cs-CZ" dirty="0"/>
              <a:t>“</a:t>
            </a:r>
            <a:endParaRPr dirty="0"/>
          </a:p>
        </p:txBody>
      </p:sp>
    </p:spTree>
    <p:extLst>
      <p:ext uri="{BB962C8B-B14F-4D97-AF65-F5344CB8AC3E}">
        <p14:creationId xmlns:p14="http://schemas.microsoft.com/office/powerpoint/2010/main" val="9169343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5. skupina - proxemika</a:t>
            </a:r>
          </a:p>
        </p:txBody>
      </p:sp>
      <p:sp>
        <p:nvSpPr>
          <p:cNvPr id="90" name="Google Shape;90;p18"/>
          <p:cNvSpPr txBox="1">
            <a:spLocks noGrp="1"/>
          </p:cNvSpPr>
          <p:nvPr>
            <p:ph type="body" idx="1"/>
          </p:nvPr>
        </p:nvSpPr>
        <p:spPr>
          <a:xfrm>
            <a:off x="311700" y="1171600"/>
            <a:ext cx="8520600" cy="934291"/>
          </a:xfrm>
          <a:prstGeom prst="rect">
            <a:avLst/>
          </a:prstGeom>
        </p:spPr>
        <p:txBody>
          <a:bodyPr spcFirstLastPara="1" wrap="square" lIns="91425" tIns="91425" rIns="91425" bIns="91425" anchor="t" anchorCtr="0">
            <a:noAutofit/>
          </a:bodyPr>
          <a:lstStyle/>
          <a:p>
            <a:pPr marL="155700" lvl="0" indent="0">
              <a:buNone/>
            </a:pPr>
            <a:r>
              <a:rPr lang="en-US" dirty="0"/>
              <a:t>Hall, E. T. (1963). A system for the notation of proxemic behavior. </a:t>
            </a:r>
            <a:r>
              <a:rPr lang="en-US" i="1" dirty="0"/>
              <a:t>American anthropologist</a:t>
            </a:r>
            <a:r>
              <a:rPr lang="en-US" dirty="0"/>
              <a:t>, </a:t>
            </a:r>
            <a:r>
              <a:rPr lang="en-US" i="1" dirty="0"/>
              <a:t>65</a:t>
            </a:r>
            <a:r>
              <a:rPr lang="en-US" dirty="0"/>
              <a:t>(5), 1003-1026.</a:t>
            </a:r>
            <a:endParaRPr lang="cs-CZ" dirty="0"/>
          </a:p>
          <a:p>
            <a:pPr marL="155700" lvl="0" indent="0">
              <a:buNone/>
            </a:pPr>
            <a:endParaRPr dirty="0"/>
          </a:p>
        </p:txBody>
      </p:sp>
      <p:pic>
        <p:nvPicPr>
          <p:cNvPr id="3" name="Obrázek 2">
            <a:extLst>
              <a:ext uri="{FF2B5EF4-FFF2-40B4-BE49-F238E27FC236}">
                <a16:creationId xmlns:a16="http://schemas.microsoft.com/office/drawing/2014/main" xmlns="" id="{552D4762-1257-4964-A227-3328F0342D18}"/>
              </a:ext>
            </a:extLst>
          </p:cNvPr>
          <p:cNvPicPr>
            <a:picLocks noChangeAspect="1"/>
          </p:cNvPicPr>
          <p:nvPr/>
        </p:nvPicPr>
        <p:blipFill>
          <a:blip r:embed="rId3"/>
          <a:stretch>
            <a:fillRect/>
          </a:stretch>
        </p:blipFill>
        <p:spPr>
          <a:xfrm>
            <a:off x="4778088" y="1946997"/>
            <a:ext cx="3340676" cy="2550049"/>
          </a:xfrm>
          <a:prstGeom prst="rect">
            <a:avLst/>
          </a:prstGeom>
        </p:spPr>
      </p:pic>
      <p:sp>
        <p:nvSpPr>
          <p:cNvPr id="6" name="Google Shape;90;p18">
            <a:extLst>
              <a:ext uri="{FF2B5EF4-FFF2-40B4-BE49-F238E27FC236}">
                <a16:creationId xmlns:a16="http://schemas.microsoft.com/office/drawing/2014/main" xmlns="" id="{B977778C-1EF3-4848-BE35-AEB4794DBF4E}"/>
              </a:ext>
            </a:extLst>
          </p:cNvPr>
          <p:cNvSpPr txBox="1">
            <a:spLocks/>
          </p:cNvSpPr>
          <p:nvPr/>
        </p:nvSpPr>
        <p:spPr>
          <a:xfrm>
            <a:off x="311700" y="2105891"/>
            <a:ext cx="4745209" cy="2479964"/>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1"/>
              </a:buClr>
              <a:buSzPts val="1800"/>
              <a:buFont typeface="Old Standard TT"/>
              <a:buChar char="●"/>
              <a:defRPr sz="1800" b="0" i="0" u="none" strike="noStrike" cap="none">
                <a:solidFill>
                  <a:schemeClr val="dk1"/>
                </a:solidFill>
                <a:latin typeface="Old Standard TT"/>
                <a:ea typeface="Old Standard TT"/>
                <a:cs typeface="Old Standard TT"/>
                <a:sym typeface="Old Standard TT"/>
              </a:defRPr>
            </a:lvl1pPr>
            <a:lvl2pPr marL="914400" marR="0" lvl="1"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2pPr>
            <a:lvl3pPr marL="1371600" marR="0" lvl="2"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3pPr>
            <a:lvl4pPr marL="1828800" marR="0" lvl="3"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4pPr>
            <a:lvl5pPr marL="2286000" marR="0" lvl="4"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5pPr>
            <a:lvl6pPr marL="2743200" marR="0" lvl="5"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6pPr>
            <a:lvl7pPr marL="3200400" marR="0" lvl="6"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7pPr>
            <a:lvl8pPr marL="3657600" marR="0" lvl="7" indent="-317500" algn="l" rtl="0">
              <a:lnSpc>
                <a:spcPct val="115000"/>
              </a:lnSpc>
              <a:spcBef>
                <a:spcPts val="1600"/>
              </a:spcBef>
              <a:spcAft>
                <a:spcPts val="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8pPr>
            <a:lvl9pPr marL="4114800" marR="0" lvl="8" indent="-317500" algn="l" rtl="0">
              <a:lnSpc>
                <a:spcPct val="115000"/>
              </a:lnSpc>
              <a:spcBef>
                <a:spcPts val="1600"/>
              </a:spcBef>
              <a:spcAft>
                <a:spcPts val="1600"/>
              </a:spcAft>
              <a:buClr>
                <a:schemeClr val="dk1"/>
              </a:buClr>
              <a:buSzPts val="1400"/>
              <a:buFont typeface="Old Standard TT"/>
              <a:buChar char="■"/>
              <a:defRPr sz="1400" b="0" i="0" u="none" strike="noStrike" cap="none">
                <a:solidFill>
                  <a:schemeClr val="dk1"/>
                </a:solidFill>
                <a:latin typeface="Old Standard TT"/>
                <a:ea typeface="Old Standard TT"/>
                <a:cs typeface="Old Standard TT"/>
                <a:sym typeface="Old Standard TT"/>
              </a:defRPr>
            </a:lvl9pPr>
          </a:lstStyle>
          <a:p>
            <a:endParaRPr lang="cs-CZ" dirty="0"/>
          </a:p>
          <a:p>
            <a:r>
              <a:rPr lang="cs-CZ" dirty="0"/>
              <a:t>intimní zóna 0 – 45 cm</a:t>
            </a:r>
          </a:p>
          <a:p>
            <a:r>
              <a:rPr lang="cs-CZ" dirty="0"/>
              <a:t>osobní zóna 45cm – 1,20m</a:t>
            </a:r>
          </a:p>
          <a:p>
            <a:r>
              <a:rPr lang="cs-CZ" dirty="0"/>
              <a:t>společenská 1,20m – 3,70m</a:t>
            </a:r>
          </a:p>
          <a:p>
            <a:r>
              <a:rPr lang="cs-CZ" dirty="0"/>
              <a:t>veřejná 3,70m</a:t>
            </a:r>
            <a:endParaRPr lang="en-US" dirty="0"/>
          </a:p>
          <a:p>
            <a:pPr marL="155700" indent="0">
              <a:buFont typeface="Old Standard TT"/>
              <a:buNone/>
            </a:pPr>
            <a:endParaRPr lang="en-US" dirty="0"/>
          </a:p>
        </p:txBody>
      </p:sp>
    </p:spTree>
    <p:extLst>
      <p:ext uri="{BB962C8B-B14F-4D97-AF65-F5344CB8AC3E}">
        <p14:creationId xmlns:p14="http://schemas.microsoft.com/office/powerpoint/2010/main" val="42709226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114300" lvl="0"/>
            <a:r>
              <a:rPr lang="cs-CZ" dirty="0"/>
              <a:t>Haptika a </a:t>
            </a:r>
            <a:r>
              <a:rPr lang="cs-CZ" dirty="0" err="1"/>
              <a:t>chronemika</a:t>
            </a:r>
            <a:endParaRPr lang="cs-CZ" dirty="0"/>
          </a:p>
        </p:txBody>
      </p:sp>
      <p:sp>
        <p:nvSpPr>
          <p:cNvPr id="90" name="Google Shape;90;p18"/>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155700" lvl="0" indent="0">
              <a:buNone/>
            </a:pPr>
            <a:r>
              <a:rPr lang="cs-CZ" b="1" dirty="0"/>
              <a:t>Haptika</a:t>
            </a:r>
            <a:r>
              <a:rPr lang="cs-CZ" dirty="0"/>
              <a:t> viz např. </a:t>
            </a:r>
            <a:r>
              <a:rPr lang="en-US" dirty="0"/>
              <a:t>Mazur, A. (1977). Interpersonal spacing on public benches in “contact” </a:t>
            </a:r>
            <a:r>
              <a:rPr lang="en-US" dirty="0" err="1"/>
              <a:t>vs.“noncontact</a:t>
            </a:r>
            <a:r>
              <a:rPr lang="en-US" dirty="0"/>
              <a:t>” cultures. </a:t>
            </a:r>
            <a:r>
              <a:rPr lang="en-US" i="1" dirty="0"/>
              <a:t>The Journal of Social Psychology</a:t>
            </a:r>
            <a:r>
              <a:rPr lang="en-US" dirty="0"/>
              <a:t>, </a:t>
            </a:r>
            <a:r>
              <a:rPr lang="en-US" i="1" dirty="0"/>
              <a:t>101</a:t>
            </a:r>
            <a:r>
              <a:rPr lang="en-US" dirty="0"/>
              <a:t>(1), 53-58.</a:t>
            </a:r>
            <a:endParaRPr lang="cs-CZ" dirty="0"/>
          </a:p>
          <a:p>
            <a:pPr marL="155700" lvl="0" indent="0">
              <a:buNone/>
            </a:pPr>
            <a:endParaRPr lang="cs-CZ" dirty="0"/>
          </a:p>
          <a:p>
            <a:pPr marL="155700" indent="0">
              <a:buNone/>
            </a:pPr>
            <a:r>
              <a:rPr lang="cs-CZ" dirty="0"/>
              <a:t>Kultury kontaktní (Arabové) a nekontaktní (Skandinávci, Japonci)</a:t>
            </a:r>
          </a:p>
          <a:p>
            <a:pPr marL="155700" indent="0">
              <a:buNone/>
            </a:pPr>
            <a:endParaRPr lang="cs-CZ" dirty="0"/>
          </a:p>
          <a:p>
            <a:pPr marL="155700" indent="0">
              <a:buNone/>
            </a:pPr>
            <a:r>
              <a:rPr lang="cs-CZ" dirty="0"/>
              <a:t>Bakalářská práce věnující se </a:t>
            </a:r>
            <a:r>
              <a:rPr lang="cs-CZ" b="1" dirty="0" err="1"/>
              <a:t>chronemice</a:t>
            </a:r>
            <a:r>
              <a:rPr lang="cs-CZ" dirty="0"/>
              <a:t>: </a:t>
            </a:r>
            <a:r>
              <a:rPr lang="cs-CZ" dirty="0" err="1"/>
              <a:t>Hůtová</a:t>
            </a:r>
            <a:r>
              <a:rPr lang="cs-CZ" dirty="0"/>
              <a:t>, L. (2019) </a:t>
            </a:r>
            <a:r>
              <a:rPr lang="cs-CZ" dirty="0" err="1"/>
              <a:t>Chronemika</a:t>
            </a:r>
            <a:r>
              <a:rPr lang="cs-CZ" dirty="0"/>
              <a:t> a její vliv na partnerskou spokojenost: využití časových pravidel v odpovídání na textové zprávy [online].</a:t>
            </a:r>
          </a:p>
          <a:p>
            <a:pPr marL="155700" indent="0">
              <a:buNone/>
            </a:pPr>
            <a:endParaRPr lang="cs-CZ" dirty="0"/>
          </a:p>
          <a:p>
            <a:pPr marL="114300" indent="0">
              <a:buNone/>
            </a:pPr>
            <a:r>
              <a:rPr lang="cs-CZ" dirty="0"/>
              <a:t>Lidi </a:t>
            </a:r>
            <a:r>
              <a:rPr lang="cs-CZ" dirty="0" err="1"/>
              <a:t>polychronní</a:t>
            </a:r>
            <a:r>
              <a:rPr lang="cs-CZ" dirty="0"/>
              <a:t> – dělají více věcí najednou, časové rozvrhy pro ně nejsou příliš závazné, lidi monochronní – dělají věci postupně, více plánují, více dodržují rozvrh.</a:t>
            </a:r>
          </a:p>
          <a:p>
            <a:pPr marL="155700" indent="0">
              <a:buNone/>
            </a:pPr>
            <a:endParaRPr lang="cs-CZ" dirty="0"/>
          </a:p>
          <a:p>
            <a:pPr marL="155700" indent="0">
              <a:buNone/>
            </a:pPr>
            <a:endParaRPr lang="cs-CZ" dirty="0"/>
          </a:p>
          <a:p>
            <a:pPr marL="155700" indent="0">
              <a:buNone/>
            </a:pPr>
            <a:endParaRPr lang="cs-CZ" dirty="0"/>
          </a:p>
          <a:p>
            <a:pPr marL="155700" lvl="0" indent="0">
              <a:buNone/>
            </a:pPr>
            <a:endParaRPr dirty="0"/>
          </a:p>
        </p:txBody>
      </p:sp>
    </p:spTree>
    <p:extLst>
      <p:ext uri="{BB962C8B-B14F-4D97-AF65-F5344CB8AC3E}">
        <p14:creationId xmlns:p14="http://schemas.microsoft.com/office/powerpoint/2010/main" val="20010764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lvl="0"/>
            <a:r>
              <a:rPr lang="cs" dirty="0"/>
              <a:t>Organizační záležitosti - </a:t>
            </a:r>
            <a:r>
              <a:rPr lang="cs-CZ" dirty="0"/>
              <a:t>Sociální psychologie II</a:t>
            </a:r>
            <a:endParaRPr dirty="0"/>
          </a:p>
        </p:txBody>
      </p:sp>
      <p:sp>
        <p:nvSpPr>
          <p:cNvPr id="66" name="Google Shape;66;p14"/>
          <p:cNvSpPr txBox="1">
            <a:spLocks noGrp="1"/>
          </p:cNvSpPr>
          <p:nvPr>
            <p:ph type="body" idx="1"/>
          </p:nvPr>
        </p:nvSpPr>
        <p:spPr>
          <a:xfrm>
            <a:off x="311700" y="1171600"/>
            <a:ext cx="8520600" cy="33972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cs" dirty="0"/>
              <a:t>celkem 6 seminářů</a:t>
            </a:r>
            <a:endParaRPr dirty="0"/>
          </a:p>
          <a:p>
            <a:pPr marL="457200" lvl="0" indent="-342900" algn="l" rtl="0">
              <a:spcBef>
                <a:spcPts val="0"/>
              </a:spcBef>
              <a:spcAft>
                <a:spcPts val="0"/>
              </a:spcAft>
              <a:buSzPts val="1800"/>
              <a:buChar char="●"/>
            </a:pPr>
            <a:r>
              <a:rPr lang="cs" dirty="0"/>
              <a:t>účast na seminářích je povinná</a:t>
            </a:r>
            <a:endParaRPr dirty="0"/>
          </a:p>
          <a:p>
            <a:pPr marL="457200" lvl="0" indent="-342900" algn="l" rtl="0">
              <a:spcBef>
                <a:spcPts val="0"/>
              </a:spcBef>
              <a:spcAft>
                <a:spcPts val="0"/>
              </a:spcAft>
              <a:buSzPts val="1800"/>
              <a:buChar char="●"/>
            </a:pPr>
            <a:r>
              <a:rPr lang="cs" dirty="0"/>
              <a:t>možná jedna absence</a:t>
            </a:r>
            <a:endParaRPr lang="cs" sz="1600" dirty="0"/>
          </a:p>
          <a:p>
            <a:r>
              <a:rPr lang="cs-CZ" dirty="0"/>
              <a:t>m</a:t>
            </a:r>
            <a:r>
              <a:rPr lang="cs" dirty="0"/>
              <a:t>ožnost na</a:t>
            </a:r>
            <a:r>
              <a:rPr lang="cs-CZ" dirty="0" err="1"/>
              <a:t>hrazovat</a:t>
            </a:r>
            <a:r>
              <a:rPr lang="cs-CZ" dirty="0"/>
              <a:t> - po předchozí domluvě s vyučující, u níž nahrazujete.</a:t>
            </a:r>
          </a:p>
          <a:p>
            <a:pPr marL="114300" lvl="0" indent="0" algn="l" rtl="0">
              <a:spcBef>
                <a:spcPts val="0"/>
              </a:spcBef>
              <a:spcAft>
                <a:spcPts val="0"/>
              </a:spcAft>
              <a:buSzPts val="1800"/>
              <a:buNone/>
            </a:pPr>
            <a:endParaRPr lang="cs-CZ" sz="1600" dirty="0"/>
          </a:p>
          <a:p>
            <a:pPr marL="114300" lvl="0" indent="0" algn="just">
              <a:buNone/>
            </a:pPr>
            <a:r>
              <a:rPr lang="cs-CZ" dirty="0"/>
              <a:t>Výuka kombinuje dvouhodinové přednášky a semináře v dělených skupinách zaměřené na skupinové práce, diskusi a aplikaci teoretických poznatků.</a:t>
            </a:r>
            <a:endParaRPr lang="cs-CZ" sz="1600" dirty="0"/>
          </a:p>
          <a:p>
            <a:pPr marL="114300" lvl="0" indent="0">
              <a:buNone/>
            </a:pPr>
            <a:endParaRPr lang="cs-CZ" sz="1600" dirty="0"/>
          </a:p>
          <a:p>
            <a:pPr marL="114300" lvl="0" indent="0">
              <a:buNone/>
            </a:pPr>
            <a:r>
              <a:rPr lang="cs-CZ" dirty="0"/>
              <a:t>Závěrečná zkouška ve formě písemného testu předpokládá znalost učiva předmětů Sociální psychologie I a II. Podmínkou pro vykonání zkoušky je nejméně 80% účast v seminářích.</a:t>
            </a: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7"/>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
              <a:t>Zdroje</a:t>
            </a:r>
            <a:endParaRPr/>
          </a:p>
        </p:txBody>
      </p:sp>
      <p:sp>
        <p:nvSpPr>
          <p:cNvPr id="141" name="Google Shape;141;p27"/>
          <p:cNvSpPr txBox="1">
            <a:spLocks noGrp="1"/>
          </p:cNvSpPr>
          <p:nvPr>
            <p:ph type="body" idx="1"/>
          </p:nvPr>
        </p:nvSpPr>
        <p:spPr>
          <a:xfrm>
            <a:off x="311700" y="1213163"/>
            <a:ext cx="8520600" cy="3397200"/>
          </a:xfrm>
          <a:prstGeom prst="rect">
            <a:avLst/>
          </a:prstGeom>
        </p:spPr>
        <p:txBody>
          <a:bodyPr spcFirstLastPara="1" wrap="square" lIns="91425" tIns="91425" rIns="91425" bIns="91425" anchor="t" anchorCtr="0">
            <a:noAutofit/>
          </a:bodyPr>
          <a:lstStyle/>
          <a:p>
            <a:pPr lvl="0"/>
            <a:r>
              <a:rPr lang="cs-CZ" sz="1200" dirty="0" err="1"/>
              <a:t>DeVito</a:t>
            </a:r>
            <a:r>
              <a:rPr lang="cs-CZ" sz="1200" dirty="0"/>
              <a:t>, J. A. (2008). </a:t>
            </a:r>
            <a:r>
              <a:rPr lang="cs-CZ" sz="1200" i="1" dirty="0"/>
              <a:t>Základy mezilidské komunikace-6. vydání</a:t>
            </a:r>
            <a:r>
              <a:rPr lang="cs-CZ" sz="1200" dirty="0"/>
              <a:t>. </a:t>
            </a:r>
            <a:r>
              <a:rPr lang="cs-CZ" sz="1200" dirty="0" err="1"/>
              <a:t>Grada</a:t>
            </a:r>
            <a:r>
              <a:rPr lang="cs-CZ" sz="1200" dirty="0"/>
              <a:t> </a:t>
            </a:r>
            <a:r>
              <a:rPr lang="cs-CZ" sz="1200" dirty="0" err="1"/>
              <a:t>Publishing</a:t>
            </a:r>
            <a:r>
              <a:rPr lang="cs-CZ" sz="1200" dirty="0"/>
              <a:t> as. S. 157</a:t>
            </a:r>
            <a:endParaRPr lang="cs" sz="1200" dirty="0"/>
          </a:p>
          <a:p>
            <a:r>
              <a:rPr lang="en-US" sz="1200" dirty="0"/>
              <a:t>Ekman, P., &amp; Friesen, W. V. (1967). Head and body cues in the judgment of emotion: A reformulation. </a:t>
            </a:r>
            <a:r>
              <a:rPr lang="en-US" sz="1200" i="1" dirty="0"/>
              <a:t>Perceptual and motor skills</a:t>
            </a:r>
            <a:r>
              <a:rPr lang="en-US" sz="1200" dirty="0"/>
              <a:t>, </a:t>
            </a:r>
            <a:r>
              <a:rPr lang="en-US" sz="1200" i="1" dirty="0"/>
              <a:t>24</a:t>
            </a:r>
            <a:r>
              <a:rPr lang="en-US" sz="1200" dirty="0"/>
              <a:t>(3 PT 1), 711-724.</a:t>
            </a:r>
            <a:endParaRPr lang="cs" sz="1200" dirty="0"/>
          </a:p>
          <a:p>
            <a:r>
              <a:rPr lang="en-US" sz="1200" dirty="0"/>
              <a:t>Hall, E. T. (1963). A system for the notation of proxemic behavior. </a:t>
            </a:r>
            <a:r>
              <a:rPr lang="en-US" sz="1200" i="1" dirty="0"/>
              <a:t>American anthropologist</a:t>
            </a:r>
            <a:r>
              <a:rPr lang="en-US" sz="1200" dirty="0"/>
              <a:t>, </a:t>
            </a:r>
            <a:r>
              <a:rPr lang="en-US" sz="1200" i="1" dirty="0"/>
              <a:t>65</a:t>
            </a:r>
            <a:r>
              <a:rPr lang="en-US" sz="1200" dirty="0"/>
              <a:t>(5), 1003-1026.</a:t>
            </a:r>
            <a:endParaRPr lang="cs-CZ" sz="1200" dirty="0"/>
          </a:p>
          <a:p>
            <a:r>
              <a:rPr lang="cs-CZ" sz="1200" dirty="0" err="1"/>
              <a:t>Hůtová</a:t>
            </a:r>
            <a:r>
              <a:rPr lang="cs-CZ" sz="1200" dirty="0"/>
              <a:t>, L. (2019) </a:t>
            </a:r>
            <a:r>
              <a:rPr lang="cs-CZ" sz="1200" dirty="0" err="1"/>
              <a:t>Chronemika</a:t>
            </a:r>
            <a:r>
              <a:rPr lang="cs-CZ" sz="1200" dirty="0"/>
              <a:t> a její vliv na partnerskou spokojenost: využití časových pravidel v odpovídání na textové zprávy [online]. Brno, 2019 [cit. 2020-02-25]. Dostupné z: &lt;https://is.muni.cz/</a:t>
            </a:r>
            <a:r>
              <a:rPr lang="cs-CZ" sz="1200" dirty="0" err="1"/>
              <a:t>th</a:t>
            </a:r>
            <a:r>
              <a:rPr lang="cs-CZ" sz="1200" dirty="0"/>
              <a:t>/tc72o/&gt;. Bakalářská práce. Masarykova univerzita, Filozofická fakulta. Vedoucí práce Jana Marie </a:t>
            </a:r>
            <a:r>
              <a:rPr lang="cs-CZ" sz="1200" dirty="0" err="1"/>
              <a:t>Havigerová</a:t>
            </a:r>
            <a:r>
              <a:rPr lang="cs-CZ" sz="1200" dirty="0"/>
              <a:t>.</a:t>
            </a:r>
          </a:p>
          <a:p>
            <a:r>
              <a:rPr lang="en-US" sz="1200" dirty="0"/>
              <a:t>Mazur, A. (1977). Interpersonal spacing on public benches in “contact” </a:t>
            </a:r>
            <a:r>
              <a:rPr lang="en-US" sz="1200" dirty="0" err="1"/>
              <a:t>vs.“noncontact</a:t>
            </a:r>
            <a:r>
              <a:rPr lang="en-US" sz="1200" dirty="0"/>
              <a:t>” cultures. The Journal of Social Psychology, 101(1), 53-58.</a:t>
            </a:r>
            <a:endParaRPr lang="cs-CZ" sz="1200" dirty="0"/>
          </a:p>
          <a:p>
            <a:r>
              <a:rPr lang="en-US" sz="1200" dirty="0"/>
              <a:t>Mehrabian, A., &amp; Ferris, S. R. (1967). Inference of attitudes from nonverbal communication in two channels. </a:t>
            </a:r>
            <a:r>
              <a:rPr lang="en-US" sz="1200" i="1" dirty="0"/>
              <a:t>Journal of consulting psychology</a:t>
            </a:r>
            <a:r>
              <a:rPr lang="en-US" sz="1200" dirty="0"/>
              <a:t>, </a:t>
            </a:r>
            <a:r>
              <a:rPr lang="en-US" sz="1200" i="1" dirty="0"/>
              <a:t>31</a:t>
            </a:r>
            <a:r>
              <a:rPr lang="en-US" sz="1200" dirty="0"/>
              <a:t>(3), 248.</a:t>
            </a:r>
            <a:endParaRPr lang="cs-CZ" sz="1200" dirty="0"/>
          </a:p>
          <a:p>
            <a:pPr marL="457200" lvl="0" indent="-342900" algn="l" rtl="0">
              <a:spcBef>
                <a:spcPts val="0"/>
              </a:spcBef>
              <a:spcAft>
                <a:spcPts val="0"/>
              </a:spcAft>
              <a:buSzPts val="1800"/>
              <a:buChar char="●"/>
            </a:pPr>
            <a:r>
              <a:rPr lang="cs" sz="1200" dirty="0"/>
              <a:t>Výrost, J., &amp; Slaměník, I. (2008). </a:t>
            </a:r>
            <a:r>
              <a:rPr lang="cs" sz="1200" i="1" dirty="0"/>
              <a:t>Sociální psychologie (2. přeprac. a rozš. vyd., V Gradě vyd. 1.).</a:t>
            </a:r>
            <a:r>
              <a:rPr lang="cs" sz="1200" dirty="0"/>
              <a:t> Praha: Grada.</a:t>
            </a:r>
          </a:p>
          <a:p>
            <a:endParaRPr lang="en-US" dirty="0"/>
          </a:p>
          <a:p>
            <a:pPr marL="457200" lvl="0" indent="-342900" algn="l" rtl="0">
              <a:spcBef>
                <a:spcPts val="0"/>
              </a:spcBef>
              <a:spcAft>
                <a:spcPts val="0"/>
              </a:spcAft>
              <a:buSzPts val="1800"/>
              <a:buChar char="●"/>
            </a:pPr>
            <a:endParaRPr dirty="0"/>
          </a:p>
          <a:p>
            <a:pPr marL="457200" lvl="0" indent="0" algn="l" rtl="0">
              <a:spcBef>
                <a:spcPts val="1200"/>
              </a:spcBef>
              <a:spcAft>
                <a:spcPts val="1600"/>
              </a:spcAft>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a:t>Neverbální komunikace</a:t>
            </a:r>
            <a:endParaRPr dirty="0"/>
          </a:p>
        </p:txBody>
      </p:sp>
      <p:sp>
        <p:nvSpPr>
          <p:cNvPr id="66" name="Google Shape;66;p14"/>
          <p:cNvSpPr txBox="1">
            <a:spLocks noGrp="1"/>
          </p:cNvSpPr>
          <p:nvPr>
            <p:ph type="body" idx="1"/>
          </p:nvPr>
        </p:nvSpPr>
        <p:spPr>
          <a:xfrm>
            <a:off x="311700" y="1171600"/>
            <a:ext cx="8520600" cy="3397200"/>
          </a:xfrm>
          <a:prstGeom prst="rect">
            <a:avLst/>
          </a:prstGeom>
        </p:spPr>
        <p:txBody>
          <a:bodyPr spcFirstLastPara="1" wrap="square" lIns="91425" tIns="91425" rIns="91425" bIns="91425" numCol="2" anchor="t" anchorCtr="0">
            <a:noAutofit/>
          </a:bodyPr>
          <a:lstStyle/>
          <a:p>
            <a:pPr marL="114300" lvl="0" indent="0" algn="l" rtl="0">
              <a:spcBef>
                <a:spcPts val="0"/>
              </a:spcBef>
              <a:spcAft>
                <a:spcPts val="0"/>
              </a:spcAft>
              <a:buSzPts val="1800"/>
              <a:buNone/>
            </a:pPr>
            <a:r>
              <a:rPr lang="cs-CZ" dirty="0"/>
              <a:t>Používá prostředků, které nejsou verbální povahy. Pozitivně se tyto prostředky vymezují většinou jejich výčtem. Například M. </a:t>
            </a:r>
            <a:r>
              <a:rPr lang="cs-CZ" dirty="0" err="1"/>
              <a:t>Argyle</a:t>
            </a:r>
            <a:r>
              <a:rPr lang="cs-CZ" dirty="0"/>
              <a:t> uvádí tyto hlavní neverbální prostředky používané člověkem:</a:t>
            </a:r>
          </a:p>
          <a:p>
            <a:pPr lvl="0" algn="l" rtl="0">
              <a:spcBef>
                <a:spcPts val="0"/>
              </a:spcBef>
              <a:spcAft>
                <a:spcPts val="0"/>
              </a:spcAft>
              <a:buSzPts val="1800"/>
              <a:buAutoNum type="arabicParenR"/>
            </a:pPr>
            <a:r>
              <a:rPr lang="cs-CZ" dirty="0"/>
              <a:t>Tělesný kontakt</a:t>
            </a:r>
          </a:p>
          <a:p>
            <a:pPr lvl="0" algn="l" rtl="0">
              <a:spcBef>
                <a:spcPts val="0"/>
              </a:spcBef>
              <a:spcAft>
                <a:spcPts val="0"/>
              </a:spcAft>
              <a:buSzPts val="1800"/>
              <a:buAutoNum type="arabicParenR"/>
            </a:pPr>
            <a:r>
              <a:rPr lang="cs-CZ" dirty="0"/>
              <a:t>Blízkost</a:t>
            </a:r>
          </a:p>
          <a:p>
            <a:pPr lvl="0" algn="l" rtl="0">
              <a:spcBef>
                <a:spcPts val="0"/>
              </a:spcBef>
              <a:spcAft>
                <a:spcPts val="0"/>
              </a:spcAft>
              <a:buSzPts val="1800"/>
              <a:buAutoNum type="arabicParenR"/>
            </a:pPr>
            <a:r>
              <a:rPr lang="cs-CZ" dirty="0"/>
              <a:t>Orientace (úhel mezi lidmi)</a:t>
            </a:r>
          </a:p>
          <a:p>
            <a:pPr lvl="0" algn="l" rtl="0">
              <a:spcBef>
                <a:spcPts val="0"/>
              </a:spcBef>
              <a:spcAft>
                <a:spcPts val="0"/>
              </a:spcAft>
              <a:buSzPts val="1800"/>
              <a:buAutoNum type="arabicParenR"/>
            </a:pPr>
            <a:r>
              <a:rPr lang="cs-CZ" dirty="0"/>
              <a:t>Vzezření</a:t>
            </a:r>
          </a:p>
          <a:p>
            <a:pPr lvl="0" algn="l" rtl="0">
              <a:spcBef>
                <a:spcPts val="0"/>
              </a:spcBef>
              <a:spcAft>
                <a:spcPts val="0"/>
              </a:spcAft>
              <a:buSzPts val="1800"/>
              <a:buAutoNum type="arabicParenR"/>
            </a:pPr>
            <a:r>
              <a:rPr lang="cs-CZ" dirty="0"/>
              <a:t>Pozice těla</a:t>
            </a:r>
          </a:p>
          <a:p>
            <a:pPr lvl="0" algn="l" rtl="0">
              <a:spcBef>
                <a:spcPts val="0"/>
              </a:spcBef>
              <a:spcAft>
                <a:spcPts val="0"/>
              </a:spcAft>
              <a:buSzPts val="1800"/>
              <a:buAutoNum type="arabicParenR"/>
            </a:pPr>
            <a:r>
              <a:rPr lang="cs-CZ" dirty="0"/>
              <a:t>Kývnutí hlavy</a:t>
            </a:r>
          </a:p>
          <a:p>
            <a:pPr lvl="0" algn="l" rtl="0">
              <a:spcBef>
                <a:spcPts val="0"/>
              </a:spcBef>
              <a:spcAft>
                <a:spcPts val="0"/>
              </a:spcAft>
              <a:buSzPts val="1800"/>
              <a:buAutoNum type="arabicParenR"/>
            </a:pPr>
            <a:r>
              <a:rPr lang="cs-CZ" dirty="0"/>
              <a:t>Výraz tváře</a:t>
            </a:r>
          </a:p>
          <a:p>
            <a:pPr lvl="0" algn="l" rtl="0">
              <a:spcBef>
                <a:spcPts val="0"/>
              </a:spcBef>
              <a:spcAft>
                <a:spcPts val="0"/>
              </a:spcAft>
              <a:buSzPts val="1800"/>
              <a:buAutoNum type="arabicParenR"/>
            </a:pPr>
            <a:r>
              <a:rPr lang="cs-CZ" dirty="0"/>
              <a:t>Gesta</a:t>
            </a:r>
          </a:p>
          <a:p>
            <a:pPr lvl="0" algn="l" rtl="0">
              <a:spcBef>
                <a:spcPts val="0"/>
              </a:spcBef>
              <a:spcAft>
                <a:spcPts val="0"/>
              </a:spcAft>
              <a:buSzPts val="1800"/>
              <a:buAutoNum type="arabicParenR"/>
            </a:pPr>
            <a:r>
              <a:rPr lang="cs-CZ" dirty="0"/>
              <a:t>Pohledy</a:t>
            </a:r>
          </a:p>
          <a:p>
            <a:pPr>
              <a:buFont typeface="Old Standard TT"/>
              <a:buAutoNum type="arabicParenR"/>
            </a:pPr>
            <a:r>
              <a:rPr lang="cs-CZ" dirty="0"/>
              <a:t>Neverbální aspekty řeči</a:t>
            </a:r>
          </a:p>
          <a:p>
            <a:pPr marL="114300" indent="0">
              <a:buNone/>
            </a:pPr>
            <a:endParaRPr lang="cs-CZ" dirty="0"/>
          </a:p>
          <a:p>
            <a:pPr marL="114300" indent="0">
              <a:buNone/>
            </a:pPr>
            <a:r>
              <a:rPr lang="cs-CZ" dirty="0"/>
              <a:t>M. </a:t>
            </a:r>
            <a:r>
              <a:rPr lang="cs-CZ" dirty="0" err="1"/>
              <a:t>Argyle</a:t>
            </a:r>
            <a:r>
              <a:rPr lang="cs-CZ" dirty="0"/>
              <a:t>, 1972 cit. dle Výrost, J. (2008). </a:t>
            </a:r>
            <a:r>
              <a:rPr lang="cs-CZ" i="1" dirty="0"/>
              <a:t>Sociální psychologie-2., přepracované a rozšířené vydání</a:t>
            </a:r>
            <a:r>
              <a:rPr lang="cs-CZ" dirty="0"/>
              <a:t>. Grada </a:t>
            </a:r>
            <a:r>
              <a:rPr lang="cs-CZ" dirty="0" err="1"/>
              <a:t>Publishing</a:t>
            </a:r>
            <a:r>
              <a:rPr lang="cs-CZ" dirty="0"/>
              <a:t> as.</a:t>
            </a:r>
          </a:p>
          <a:p>
            <a:pPr lvl="0" algn="l" rtl="0">
              <a:spcBef>
                <a:spcPts val="0"/>
              </a:spcBef>
              <a:spcAft>
                <a:spcPts val="0"/>
              </a:spcAft>
              <a:buSzPts val="1800"/>
              <a:buAutoNum type="arabicParenR"/>
            </a:pPr>
            <a:endParaRPr dirty="0"/>
          </a:p>
        </p:txBody>
      </p:sp>
    </p:spTree>
    <p:extLst>
      <p:ext uri="{BB962C8B-B14F-4D97-AF65-F5344CB8AC3E}">
        <p14:creationId xmlns:p14="http://schemas.microsoft.com/office/powerpoint/2010/main" val="414175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a:t>Neverbální komunikace – cvičení I</a:t>
            </a:r>
            <a:endParaRPr dirty="0"/>
          </a:p>
        </p:txBody>
      </p:sp>
      <p:sp>
        <p:nvSpPr>
          <p:cNvPr id="66" name="Google Shape;66;p14"/>
          <p:cNvSpPr txBox="1">
            <a:spLocks noGrp="1"/>
          </p:cNvSpPr>
          <p:nvPr>
            <p:ph type="body" idx="1"/>
          </p:nvPr>
        </p:nvSpPr>
        <p:spPr>
          <a:xfrm>
            <a:off x="311700" y="1171600"/>
            <a:ext cx="8520600" cy="3397200"/>
          </a:xfrm>
          <a:prstGeom prst="rect">
            <a:avLst/>
          </a:prstGeom>
        </p:spPr>
        <p:txBody>
          <a:bodyPr spcFirstLastPara="1" wrap="square" lIns="91425" tIns="91425" rIns="91425" bIns="91425" numCol="1" anchor="t" anchorCtr="0">
            <a:noAutofit/>
          </a:bodyPr>
          <a:lstStyle/>
          <a:p>
            <a:pPr marL="114300" lvl="0" indent="0" algn="l" rtl="0">
              <a:spcBef>
                <a:spcPts val="0"/>
              </a:spcBef>
              <a:spcAft>
                <a:spcPts val="0"/>
              </a:spcAft>
              <a:buSzPts val="1800"/>
              <a:buNone/>
            </a:pPr>
            <a:r>
              <a:rPr lang="cs-CZ" sz="1600" dirty="0"/>
              <a:t>Pracujte ve dvojicích. Zvolte si jeden z následujících výroků (nebo podobný):</a:t>
            </a:r>
          </a:p>
          <a:p>
            <a:pPr marL="114300" lvl="0" indent="0" algn="l" rtl="0">
              <a:spcBef>
                <a:spcPts val="0"/>
              </a:spcBef>
              <a:spcAft>
                <a:spcPts val="0"/>
              </a:spcAft>
              <a:buSzPts val="1800"/>
              <a:buNone/>
            </a:pPr>
            <a:endParaRPr lang="cs-CZ" dirty="0"/>
          </a:p>
          <a:p>
            <a:pPr marL="114300" lvl="0" indent="0" algn="just">
              <a:buNone/>
            </a:pPr>
            <a:r>
              <a:rPr lang="cs-CZ" sz="1400" dirty="0"/>
              <a:t>	1) Líbí se mi, jaké kočky jsou. Že nejsou tak oddané jako psi, že mají svoji hlavu, neposlouchají na slovo, jsou nezávislé. Také se mi líbí jejich tiché a elegantní chování, které jim dodává jejich kočičí půvab. </a:t>
            </a:r>
          </a:p>
          <a:p>
            <a:pPr marL="114300" lvl="0" indent="0" algn="just">
              <a:buNone/>
            </a:pPr>
            <a:r>
              <a:rPr lang="cs-CZ" sz="1400" dirty="0"/>
              <a:t>	2) Pes se na vás vždycky těší. Kdykoliv otevřete domovní dveře nebo ráno vyjdete z ložnice, pokaždé vás s ohromnou radostí a vrtícím ocáskem přivítá. Asi nikdo se na vás netěší tolik, jako pes.</a:t>
            </a:r>
            <a:endParaRPr lang="cs-CZ" sz="1100" dirty="0"/>
          </a:p>
          <a:p>
            <a:pPr marL="114300" lvl="0" indent="0" algn="l" rtl="0">
              <a:spcBef>
                <a:spcPts val="0"/>
              </a:spcBef>
              <a:spcAft>
                <a:spcPts val="0"/>
              </a:spcAft>
              <a:buSzPts val="1800"/>
              <a:buNone/>
            </a:pPr>
            <a:endParaRPr lang="cs-CZ" dirty="0"/>
          </a:p>
          <a:p>
            <a:pPr marL="114300" lvl="0" indent="0" algn="just" rtl="0">
              <a:spcBef>
                <a:spcPts val="0"/>
              </a:spcBef>
              <a:spcAft>
                <a:spcPts val="0"/>
              </a:spcAft>
              <a:buSzPts val="1800"/>
              <a:buNone/>
            </a:pPr>
            <a:r>
              <a:rPr lang="cs-CZ" sz="1600" dirty="0"/>
              <a:t>Výrok sdělte svému partnerovi ve dvojici. Verbální sdělení doprovoďte neverbálními projevy buďto tak, aby všechny neverbální projevy byly  s verbálním v souladu nebo naopak v rozporu. Partner po výroku sdělí, zda si myslí, že </a:t>
            </a:r>
            <a:r>
              <a:rPr lang="cs-CZ" sz="1600" dirty="0" err="1"/>
              <a:t>verbalita</a:t>
            </a:r>
            <a:r>
              <a:rPr lang="cs-CZ" sz="1600" dirty="0"/>
              <a:t> a </a:t>
            </a:r>
            <a:r>
              <a:rPr lang="cs-CZ" sz="1600" dirty="0" err="1"/>
              <a:t>nonverbalita</a:t>
            </a:r>
            <a:r>
              <a:rPr lang="cs-CZ" sz="1600" dirty="0"/>
              <a:t> byla či nebyla v souladu a popíše jednotlivé projevy, které zaznamenal. </a:t>
            </a:r>
            <a:endParaRPr sz="1600" dirty="0"/>
          </a:p>
        </p:txBody>
      </p:sp>
    </p:spTree>
    <p:extLst>
      <p:ext uri="{BB962C8B-B14F-4D97-AF65-F5344CB8AC3E}">
        <p14:creationId xmlns:p14="http://schemas.microsoft.com/office/powerpoint/2010/main" val="504414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445025"/>
            <a:ext cx="8520600" cy="600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CZ" dirty="0"/>
              <a:t>Neverbální komunikace vládne!</a:t>
            </a:r>
            <a:br>
              <a:rPr lang="cs-CZ" dirty="0"/>
            </a:br>
            <a:r>
              <a:rPr lang="cs-CZ" dirty="0"/>
              <a:t>Pravidlo 7%/ 38%/ 55%</a:t>
            </a:r>
            <a:endParaRPr dirty="0"/>
          </a:p>
        </p:txBody>
      </p:sp>
      <p:sp>
        <p:nvSpPr>
          <p:cNvPr id="72" name="Google Shape;72;p15"/>
          <p:cNvSpPr txBox="1">
            <a:spLocks noGrp="1"/>
          </p:cNvSpPr>
          <p:nvPr>
            <p:ph type="body" idx="1"/>
          </p:nvPr>
        </p:nvSpPr>
        <p:spPr>
          <a:xfrm>
            <a:off x="311700" y="1498500"/>
            <a:ext cx="8520600" cy="3070200"/>
          </a:xfrm>
          <a:prstGeom prst="rect">
            <a:avLst/>
          </a:prstGeom>
        </p:spPr>
        <p:txBody>
          <a:bodyPr spcFirstLastPara="1" wrap="square" lIns="91425" tIns="91425" rIns="91425" bIns="91425" anchor="t" anchorCtr="0">
            <a:noAutofit/>
          </a:bodyPr>
          <a:lstStyle/>
          <a:p>
            <a:pPr marL="0" lvl="0" indent="0">
              <a:spcAft>
                <a:spcPts val="1600"/>
              </a:spcAft>
              <a:buNone/>
            </a:pPr>
            <a:endParaRPr dirty="0"/>
          </a:p>
        </p:txBody>
      </p:sp>
      <p:pic>
        <p:nvPicPr>
          <p:cNvPr id="2" name="Online médium 1" title="Presentation Tip: leverage the 7-38-55 Rule of Communication">
            <a:hlinkClick r:id="" action="ppaction://media"/>
            <a:extLst>
              <a:ext uri="{FF2B5EF4-FFF2-40B4-BE49-F238E27FC236}">
                <a16:creationId xmlns:a16="http://schemas.microsoft.com/office/drawing/2014/main" xmlns="" id="{5F5707B2-357A-4510-8D5C-B41EAB28BD01}"/>
              </a:ext>
            </a:extLst>
          </p:cNvPr>
          <p:cNvPicPr>
            <a:picLocks noRot="1" noChangeAspect="1"/>
          </p:cNvPicPr>
          <p:nvPr>
            <a:videoFile r:link="rId1"/>
          </p:nvPr>
        </p:nvPicPr>
        <p:blipFill>
          <a:blip r:embed="rId4"/>
          <a:stretch>
            <a:fillRect/>
          </a:stretch>
        </p:blipFill>
        <p:spPr>
          <a:xfrm>
            <a:off x="2517457" y="1618899"/>
            <a:ext cx="4109085" cy="307957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445025"/>
            <a:ext cx="8520600" cy="6132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cs-CZ" dirty="0"/>
              <a:t>Je to skutečně tak?</a:t>
            </a:r>
            <a:endParaRPr dirty="0"/>
          </a:p>
        </p:txBody>
      </p:sp>
      <p:sp>
        <p:nvSpPr>
          <p:cNvPr id="78" name="Google Shape;78;p16"/>
          <p:cNvSpPr txBox="1">
            <a:spLocks noGrp="1"/>
          </p:cNvSpPr>
          <p:nvPr>
            <p:ph type="body" idx="1"/>
          </p:nvPr>
        </p:nvSpPr>
        <p:spPr>
          <a:xfrm>
            <a:off x="311700" y="4193676"/>
            <a:ext cx="8520600" cy="375124"/>
          </a:xfrm>
          <a:prstGeom prst="rect">
            <a:avLst/>
          </a:prstGeom>
        </p:spPr>
        <p:txBody>
          <a:bodyPr spcFirstLastPara="1" wrap="square" lIns="91425" tIns="91425" rIns="91425" bIns="91425" anchor="t" anchorCtr="0">
            <a:noAutofit/>
          </a:bodyPr>
          <a:lstStyle/>
          <a:p>
            <a:pPr marL="114300" lvl="0" indent="0" algn="just">
              <a:buNone/>
            </a:pPr>
            <a:r>
              <a:rPr lang="en-US" dirty="0"/>
              <a:t>Mehrabian, A., &amp; Ferris, S. R. (1967). Inference of attitudes from nonverbal communication in two channels. </a:t>
            </a:r>
            <a:r>
              <a:rPr lang="en-US" i="1" dirty="0"/>
              <a:t>Journal of consulting psychology</a:t>
            </a:r>
            <a:r>
              <a:rPr lang="en-US" dirty="0"/>
              <a:t>, </a:t>
            </a:r>
            <a:r>
              <a:rPr lang="en-US" i="1" dirty="0"/>
              <a:t>31</a:t>
            </a:r>
            <a:r>
              <a:rPr lang="en-US" dirty="0"/>
              <a:t>(3), 248.</a:t>
            </a:r>
            <a:endParaRPr dirty="0"/>
          </a:p>
        </p:txBody>
      </p:sp>
      <p:pic>
        <p:nvPicPr>
          <p:cNvPr id="2" name="Online médium 1" title="Busting the Mehrabian Myth">
            <a:hlinkClick r:id="" action="ppaction://media"/>
            <a:extLst>
              <a:ext uri="{FF2B5EF4-FFF2-40B4-BE49-F238E27FC236}">
                <a16:creationId xmlns:a16="http://schemas.microsoft.com/office/drawing/2014/main" xmlns="" id="{0D23637D-5DFA-4480-BBF6-2FA030311C0C}"/>
              </a:ext>
            </a:extLst>
          </p:cNvPr>
          <p:cNvPicPr>
            <a:picLocks noRot="1" noChangeAspect="1"/>
          </p:cNvPicPr>
          <p:nvPr>
            <a:videoFile r:link="rId1"/>
          </p:nvPr>
        </p:nvPicPr>
        <p:blipFill>
          <a:blip r:embed="rId4"/>
          <a:stretch>
            <a:fillRect/>
          </a:stretch>
        </p:blipFill>
        <p:spPr>
          <a:xfrm>
            <a:off x="2525793" y="1280001"/>
            <a:ext cx="4785597" cy="269189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2C41B51-9E90-4353-B9A9-C724FF0C4566}"/>
              </a:ext>
            </a:extLst>
          </p:cNvPr>
          <p:cNvSpPr>
            <a:spLocks noGrp="1"/>
          </p:cNvSpPr>
          <p:nvPr>
            <p:ph type="title"/>
          </p:nvPr>
        </p:nvSpPr>
        <p:spPr/>
        <p:txBody>
          <a:bodyPr/>
          <a:lstStyle/>
          <a:p>
            <a:r>
              <a:rPr lang="cs-CZ" dirty="0"/>
              <a:t>Funkce neverbální komunikace?</a:t>
            </a:r>
          </a:p>
        </p:txBody>
      </p:sp>
      <p:sp>
        <p:nvSpPr>
          <p:cNvPr id="3" name="Zástupný text 2">
            <a:extLst>
              <a:ext uri="{FF2B5EF4-FFF2-40B4-BE49-F238E27FC236}">
                <a16:creationId xmlns:a16="http://schemas.microsoft.com/office/drawing/2014/main" xmlns="" id="{D94C4E3A-750F-4F71-86FC-32A697CD13D2}"/>
              </a:ext>
            </a:extLst>
          </p:cNvPr>
          <p:cNvSpPr>
            <a:spLocks noGrp="1"/>
          </p:cNvSpPr>
          <p:nvPr>
            <p:ph type="body" idx="1"/>
          </p:nvPr>
        </p:nvSpPr>
        <p:spPr/>
        <p:txBody>
          <a:bodyPr/>
          <a:lstStyle/>
          <a:p>
            <a:endParaRPr lang="cs-CZ" dirty="0"/>
          </a:p>
        </p:txBody>
      </p:sp>
      <p:pic>
        <p:nvPicPr>
          <p:cNvPr id="4" name="Online médium 3" title="Where did the Communication Go Wrong?">
            <a:hlinkClick r:id="" action="ppaction://media"/>
            <a:extLst>
              <a:ext uri="{FF2B5EF4-FFF2-40B4-BE49-F238E27FC236}">
                <a16:creationId xmlns:a16="http://schemas.microsoft.com/office/drawing/2014/main" xmlns="" id="{F596F427-52D9-4194-823E-2C707C86BB31}"/>
              </a:ext>
            </a:extLst>
          </p:cNvPr>
          <p:cNvPicPr>
            <a:picLocks noRot="1" noChangeAspect="1"/>
          </p:cNvPicPr>
          <p:nvPr>
            <a:videoFile r:link="rId1"/>
          </p:nvPr>
        </p:nvPicPr>
        <p:blipFill>
          <a:blip r:embed="rId4"/>
          <a:stretch>
            <a:fillRect/>
          </a:stretch>
        </p:blipFill>
        <p:spPr>
          <a:xfrm>
            <a:off x="2880360" y="1328221"/>
            <a:ext cx="4533900" cy="2550319"/>
          </a:xfrm>
          <a:prstGeom prst="rect">
            <a:avLst/>
          </a:prstGeom>
        </p:spPr>
      </p:pic>
      <p:sp>
        <p:nvSpPr>
          <p:cNvPr id="5" name="Nadpis 1">
            <a:extLst>
              <a:ext uri="{FF2B5EF4-FFF2-40B4-BE49-F238E27FC236}">
                <a16:creationId xmlns:a16="http://schemas.microsoft.com/office/drawing/2014/main" xmlns="" id="{CDBE593C-08CD-4AD9-90DC-9A543553361D}"/>
              </a:ext>
            </a:extLst>
          </p:cNvPr>
          <p:cNvSpPr txBox="1">
            <a:spLocks/>
          </p:cNvSpPr>
          <p:nvPr/>
        </p:nvSpPr>
        <p:spPr>
          <a:xfrm>
            <a:off x="311700" y="4262200"/>
            <a:ext cx="8520600" cy="61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1pPr>
            <a:lvl2pPr marR="0" lvl="1"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2pPr>
            <a:lvl3pPr marR="0" lvl="2"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3pPr>
            <a:lvl4pPr marR="0" lvl="3"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4pPr>
            <a:lvl5pPr marR="0" lvl="4"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5pPr>
            <a:lvl6pPr marR="0" lvl="5"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6pPr>
            <a:lvl7pPr marR="0" lvl="6"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7pPr>
            <a:lvl8pPr marR="0" lvl="7"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8pPr>
            <a:lvl9pPr marR="0" lvl="8"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9pPr>
          </a:lstStyle>
          <a:p>
            <a:r>
              <a:rPr lang="cs-CZ" dirty="0"/>
              <a:t>Proč je důležitá, když se tolik informací ztratí?</a:t>
            </a:r>
          </a:p>
        </p:txBody>
      </p:sp>
    </p:spTree>
    <p:extLst>
      <p:ext uri="{BB962C8B-B14F-4D97-AF65-F5344CB8AC3E}">
        <p14:creationId xmlns:p14="http://schemas.microsoft.com/office/powerpoint/2010/main" val="42153962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xmlns="" id="{02C41B51-9E90-4353-B9A9-C724FF0C4566}"/>
              </a:ext>
            </a:extLst>
          </p:cNvPr>
          <p:cNvSpPr>
            <a:spLocks noGrp="1"/>
          </p:cNvSpPr>
          <p:nvPr>
            <p:ph type="title"/>
          </p:nvPr>
        </p:nvSpPr>
        <p:spPr/>
        <p:txBody>
          <a:bodyPr/>
          <a:lstStyle/>
          <a:p>
            <a:r>
              <a:rPr lang="cs-CZ" dirty="0"/>
              <a:t>Neverbální komunikace má ve vztahu k verbální tyto funkce:</a:t>
            </a:r>
          </a:p>
        </p:txBody>
      </p:sp>
      <p:sp>
        <p:nvSpPr>
          <p:cNvPr id="3" name="Zástupný text 2">
            <a:extLst>
              <a:ext uri="{FF2B5EF4-FFF2-40B4-BE49-F238E27FC236}">
                <a16:creationId xmlns:a16="http://schemas.microsoft.com/office/drawing/2014/main" xmlns="" id="{D94C4E3A-750F-4F71-86FC-32A697CD13D2}"/>
              </a:ext>
            </a:extLst>
          </p:cNvPr>
          <p:cNvSpPr>
            <a:spLocks noGrp="1"/>
          </p:cNvSpPr>
          <p:nvPr>
            <p:ph type="body" idx="1"/>
          </p:nvPr>
        </p:nvSpPr>
        <p:spPr>
          <a:xfrm>
            <a:off x="311700" y="1633728"/>
            <a:ext cx="8520600" cy="2935072"/>
          </a:xfrm>
        </p:spPr>
        <p:txBody>
          <a:bodyPr/>
          <a:lstStyle/>
          <a:p>
            <a:pPr>
              <a:buAutoNum type="arabicParenR"/>
            </a:pPr>
            <a:r>
              <a:rPr lang="cs-CZ" sz="2000" dirty="0"/>
              <a:t>Zdůrazňuje ji (zaťatá pěst při výhružce)</a:t>
            </a:r>
          </a:p>
          <a:p>
            <a:pPr>
              <a:buAutoNum type="arabicParenR"/>
            </a:pPr>
            <a:r>
              <a:rPr lang="cs-CZ" sz="2000" dirty="0"/>
              <a:t>Doplňuje ji (úsměv při vyprávění historky)</a:t>
            </a:r>
          </a:p>
          <a:p>
            <a:pPr>
              <a:buAutoNum type="arabicParenR"/>
            </a:pPr>
            <a:r>
              <a:rPr lang="cs-CZ" sz="2000" dirty="0"/>
              <a:t>Popírá ji (ironická intonace)</a:t>
            </a:r>
          </a:p>
          <a:p>
            <a:pPr>
              <a:buAutoNum type="arabicParenR"/>
            </a:pPr>
            <a:r>
              <a:rPr lang="cs-CZ" sz="2000" dirty="0"/>
              <a:t>Reguluje ji (vypichuji prstem to důležité)</a:t>
            </a:r>
          </a:p>
          <a:p>
            <a:pPr>
              <a:buAutoNum type="arabicParenR"/>
            </a:pPr>
            <a:r>
              <a:rPr lang="cs-CZ" sz="2000" dirty="0"/>
              <a:t>Opakuje ji (zdvižené obočí na konci otázky)</a:t>
            </a:r>
          </a:p>
          <a:p>
            <a:pPr>
              <a:buAutoNum type="arabicParenR"/>
            </a:pPr>
            <a:r>
              <a:rPr lang="cs-CZ" sz="2000" dirty="0"/>
              <a:t>Nahrazuje ji (vrtím hlavou místo ne)</a:t>
            </a:r>
          </a:p>
          <a:p>
            <a:pPr marL="114300" indent="0">
              <a:buNone/>
            </a:pPr>
            <a:endParaRPr lang="cs-CZ" sz="2000" dirty="0"/>
          </a:p>
          <a:p>
            <a:pPr marL="114300" indent="0">
              <a:buNone/>
            </a:pPr>
            <a:r>
              <a:rPr lang="cs-CZ" sz="2000" dirty="0" err="1"/>
              <a:t>DeVito</a:t>
            </a:r>
            <a:r>
              <a:rPr lang="cs-CZ" sz="2000" dirty="0"/>
              <a:t>, J. A. (2008). </a:t>
            </a:r>
            <a:r>
              <a:rPr lang="cs-CZ" sz="2000" i="1" dirty="0"/>
              <a:t>Základy mezilidské komunikace-6. vydání</a:t>
            </a:r>
            <a:r>
              <a:rPr lang="cs-CZ" sz="2000" dirty="0"/>
              <a:t>. Grada </a:t>
            </a:r>
            <a:r>
              <a:rPr lang="cs-CZ" sz="2000" dirty="0" err="1"/>
              <a:t>Publishing</a:t>
            </a:r>
            <a:r>
              <a:rPr lang="cs-CZ" sz="2000" dirty="0"/>
              <a:t> as. s. 153</a:t>
            </a:r>
          </a:p>
          <a:p>
            <a:pPr>
              <a:buAutoNum type="arabicParenR"/>
            </a:pPr>
            <a:endParaRPr lang="cs-CZ" sz="2400" dirty="0"/>
          </a:p>
          <a:p>
            <a:pPr>
              <a:buAutoNum type="arabicParenR"/>
            </a:pPr>
            <a:endParaRPr lang="cs-CZ" dirty="0"/>
          </a:p>
          <a:p>
            <a:pPr marL="114300" indent="0">
              <a:buNone/>
            </a:pPr>
            <a:endParaRPr lang="cs-CZ" dirty="0"/>
          </a:p>
        </p:txBody>
      </p:sp>
      <p:sp>
        <p:nvSpPr>
          <p:cNvPr id="5" name="Nadpis 1">
            <a:extLst>
              <a:ext uri="{FF2B5EF4-FFF2-40B4-BE49-F238E27FC236}">
                <a16:creationId xmlns:a16="http://schemas.microsoft.com/office/drawing/2014/main" xmlns="" id="{CDBE593C-08CD-4AD9-90DC-9A543553361D}"/>
              </a:ext>
            </a:extLst>
          </p:cNvPr>
          <p:cNvSpPr txBox="1">
            <a:spLocks/>
          </p:cNvSpPr>
          <p:nvPr/>
        </p:nvSpPr>
        <p:spPr>
          <a:xfrm>
            <a:off x="311700" y="4274392"/>
            <a:ext cx="8520600" cy="6132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1pPr>
            <a:lvl2pPr marR="0" lvl="1"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2pPr>
            <a:lvl3pPr marR="0" lvl="2"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3pPr>
            <a:lvl4pPr marR="0" lvl="3"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4pPr>
            <a:lvl5pPr marR="0" lvl="4"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5pPr>
            <a:lvl6pPr marR="0" lvl="5"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6pPr>
            <a:lvl7pPr marR="0" lvl="6"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7pPr>
            <a:lvl8pPr marR="0" lvl="7"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8pPr>
            <a:lvl9pPr marR="0" lvl="8" algn="l" rtl="0">
              <a:lnSpc>
                <a:spcPct val="100000"/>
              </a:lnSpc>
              <a:spcBef>
                <a:spcPts val="0"/>
              </a:spcBef>
              <a:spcAft>
                <a:spcPts val="0"/>
              </a:spcAft>
              <a:buClr>
                <a:schemeClr val="dk1"/>
              </a:buClr>
              <a:buSzPts val="3000"/>
              <a:buFont typeface="Old Standard TT"/>
              <a:buNone/>
              <a:defRPr sz="3000" b="0" i="0" u="none" strike="noStrike" cap="none">
                <a:solidFill>
                  <a:schemeClr val="dk1"/>
                </a:solidFill>
                <a:latin typeface="Old Standard TT"/>
                <a:ea typeface="Old Standard TT"/>
                <a:cs typeface="Old Standard TT"/>
                <a:sym typeface="Old Standard TT"/>
              </a:defRPr>
            </a:lvl9pPr>
          </a:lstStyle>
          <a:p>
            <a:endParaRPr lang="cs-CZ" dirty="0"/>
          </a:p>
        </p:txBody>
      </p:sp>
    </p:spTree>
    <p:extLst>
      <p:ext uri="{BB962C8B-B14F-4D97-AF65-F5344CB8AC3E}">
        <p14:creationId xmlns:p14="http://schemas.microsoft.com/office/powerpoint/2010/main" val="2620439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445025"/>
            <a:ext cx="8520600" cy="600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cs-CZ" dirty="0"/>
              <a:t>Prostředky neverbální komunikace</a:t>
            </a:r>
            <a:endParaRPr dirty="0"/>
          </a:p>
        </p:txBody>
      </p:sp>
      <p:sp>
        <p:nvSpPr>
          <p:cNvPr id="84" name="Google Shape;84;p17"/>
          <p:cNvSpPr txBox="1">
            <a:spLocks noGrp="1"/>
          </p:cNvSpPr>
          <p:nvPr>
            <p:ph type="body" idx="1"/>
          </p:nvPr>
        </p:nvSpPr>
        <p:spPr>
          <a:xfrm>
            <a:off x="311700" y="1191491"/>
            <a:ext cx="8520600" cy="3377209"/>
          </a:xfrm>
          <a:prstGeom prst="rect">
            <a:avLst/>
          </a:prstGeom>
        </p:spPr>
        <p:txBody>
          <a:bodyPr spcFirstLastPara="1" wrap="square" lIns="91425" tIns="91425" rIns="91425" bIns="91425" anchor="t" anchorCtr="0">
            <a:noAutofit/>
          </a:bodyPr>
          <a:lstStyle/>
          <a:p>
            <a:pPr marL="0" lvl="0" indent="0" algn="l" rtl="0">
              <a:spcBef>
                <a:spcPts val="1600"/>
              </a:spcBef>
              <a:spcAft>
                <a:spcPts val="1600"/>
              </a:spcAft>
              <a:buNone/>
            </a:pPr>
            <a:r>
              <a:rPr lang="cs-CZ" dirty="0"/>
              <a:t>Paní doktorka Dosedlová uvádí tyto prostředky neverbální komunikace:</a:t>
            </a:r>
          </a:p>
          <a:p>
            <a:pPr lvl="0">
              <a:buFont typeface="+mj-lt"/>
              <a:buAutoNum type="arabicPeriod"/>
            </a:pPr>
            <a:r>
              <a:rPr lang="cs-CZ" dirty="0"/>
              <a:t>mimika</a:t>
            </a:r>
          </a:p>
          <a:p>
            <a:pPr lvl="0">
              <a:buFont typeface="+mj-lt"/>
              <a:buAutoNum type="arabicPeriod"/>
            </a:pPr>
            <a:r>
              <a:rPr lang="cs-CZ" dirty="0"/>
              <a:t>postavení těla - </a:t>
            </a:r>
            <a:r>
              <a:rPr lang="cs-CZ" dirty="0" err="1"/>
              <a:t>posturologie</a:t>
            </a:r>
            <a:endParaRPr lang="cs-CZ" dirty="0"/>
          </a:p>
          <a:p>
            <a:pPr lvl="0">
              <a:buFont typeface="+mj-lt"/>
              <a:buAutoNum type="arabicPeriod"/>
            </a:pPr>
            <a:r>
              <a:rPr lang="cs-CZ" dirty="0" err="1"/>
              <a:t>kinezika</a:t>
            </a:r>
            <a:r>
              <a:rPr lang="cs-CZ" dirty="0"/>
              <a:t> – gestika</a:t>
            </a:r>
          </a:p>
          <a:p>
            <a:pPr lvl="0">
              <a:buFont typeface="+mj-lt"/>
              <a:buAutoNum type="arabicPeriod"/>
            </a:pPr>
            <a:r>
              <a:rPr lang="cs-CZ" dirty="0"/>
              <a:t>úprava zevnějšku</a:t>
            </a:r>
          </a:p>
          <a:p>
            <a:pPr lvl="0">
              <a:buFont typeface="+mj-lt"/>
              <a:buAutoNum type="arabicPeriod"/>
            </a:pPr>
            <a:r>
              <a:rPr lang="cs-CZ" dirty="0"/>
              <a:t>proxemika</a:t>
            </a:r>
          </a:p>
          <a:p>
            <a:pPr>
              <a:buFont typeface="+mj-lt"/>
              <a:buAutoNum type="arabicPeriod"/>
            </a:pPr>
            <a:r>
              <a:rPr lang="cs-CZ" dirty="0" err="1"/>
              <a:t>haptika</a:t>
            </a:r>
            <a:endParaRPr lang="cs-CZ" dirty="0"/>
          </a:p>
          <a:p>
            <a:pPr>
              <a:buFont typeface="+mj-lt"/>
              <a:buAutoNum type="arabicPeriod"/>
            </a:pPr>
            <a:r>
              <a:rPr lang="cs-CZ" dirty="0" err="1"/>
              <a:t>chronemika</a:t>
            </a:r>
            <a:endParaRPr lang="cs-CZ" dirty="0"/>
          </a:p>
          <a:p>
            <a:pPr marL="0" lvl="0" indent="0" algn="l" rtl="0">
              <a:spcBef>
                <a:spcPts val="1600"/>
              </a:spcBef>
              <a:spcAft>
                <a:spcPts val="1600"/>
              </a:spcAft>
              <a:buNone/>
            </a:pPr>
            <a:endParaRPr dirty="0"/>
          </a:p>
        </p:txBody>
      </p:sp>
    </p:spTree>
  </p:cSld>
  <p:clrMapOvr>
    <a:masterClrMapping/>
  </p:clrMapOvr>
</p:sld>
</file>

<file path=ppt/theme/theme1.xml><?xml version="1.0" encoding="utf-8"?>
<a:theme xmlns:a="http://schemas.openxmlformats.org/drawingml/2006/main"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TotalTime>
  <Words>1549</Words>
  <Application>Microsoft Office PowerPoint</Application>
  <PresentationFormat>Předvádění na obrazovce (16:9)</PresentationFormat>
  <Paragraphs>123</Paragraphs>
  <Slides>20</Slides>
  <Notes>20</Notes>
  <HiddenSlides>0</HiddenSlides>
  <MMClips>3</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20</vt:i4>
      </vt:variant>
    </vt:vector>
  </HeadingPairs>
  <TitlesOfParts>
    <vt:vector size="23" baseType="lpstr">
      <vt:lpstr>Arial</vt:lpstr>
      <vt:lpstr>Old Standard TT</vt:lpstr>
      <vt:lpstr>Paperback</vt:lpstr>
      <vt:lpstr>Sociální psychologie II </vt:lpstr>
      <vt:lpstr>Organizační záležitosti - Sociální psychologie II</vt:lpstr>
      <vt:lpstr>Neverbální komunikace</vt:lpstr>
      <vt:lpstr>Neverbální komunikace – cvičení I</vt:lpstr>
      <vt:lpstr>Neverbální komunikace vládne! Pravidlo 7%/ 38%/ 55%</vt:lpstr>
      <vt:lpstr>Je to skutečně tak?</vt:lpstr>
      <vt:lpstr>Funkce neverbální komunikace?</vt:lpstr>
      <vt:lpstr>Neverbální komunikace má ve vztahu k verbální tyto funkce:</vt:lpstr>
      <vt:lpstr>Prostředky neverbální komunikace</vt:lpstr>
      <vt:lpstr>Prostředky neverbální komunikace – cvičení II</vt:lpstr>
      <vt:lpstr>1. skupina - mimika</vt:lpstr>
      <vt:lpstr>1. skupina - mimika</vt:lpstr>
      <vt:lpstr>2. skupina - postavení těla (posturologie)</vt:lpstr>
      <vt:lpstr>3. skupina kinezika - gestika</vt:lpstr>
      <vt:lpstr>3. skupina kinezika - gestika</vt:lpstr>
      <vt:lpstr>4. skupina - úprava zevnějšku</vt:lpstr>
      <vt:lpstr>5. skupina - proxemika</vt:lpstr>
      <vt:lpstr>5. skupina - proxemika</vt:lpstr>
      <vt:lpstr>Haptika a chronemika</vt:lpstr>
      <vt:lpstr>Zdroje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Sociální psychologie II</dc:title>
  <dc:creator>Hp</dc:creator>
  <cp:lastModifiedBy>Jaroslava Dosedlová</cp:lastModifiedBy>
  <cp:revision>23</cp:revision>
  <dcterms:modified xsi:type="dcterms:W3CDTF">2020-03-24T17:28:31Z</dcterms:modified>
</cp:coreProperties>
</file>