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96" r:id="rId3"/>
    <p:sldId id="297" r:id="rId4"/>
    <p:sldId id="298" r:id="rId5"/>
    <p:sldId id="299" r:id="rId6"/>
    <p:sldId id="300" r:id="rId7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666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9B599E-C516-4AFC-A30B-668F6C517EE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12978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46AE85-1A3E-481F-A306-FDB32CE89F7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66584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E56895-B083-4063-A69D-87EAC95F42D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94455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03AAD5-EB7C-4EDB-9BEF-0B5FE8EFDC3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79781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E7492F-DB71-4E16-BFF1-54395852988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73324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C528B8-4823-42F7-BF2B-DD5382F765A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29543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0AB2D3-B2BC-49F3-9649-A6662A92912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38795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0464A5-42B6-4884-BBD9-4961625116D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88830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699A28-4A42-4DA8-AADF-D53ECDBF480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08178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1B9E1D-EFAC-4CB2-BFDE-4EB64CC9379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54994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410367-D468-4B4A-9E71-799845E7FB6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0557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97C335-DEF1-4418-BB5D-0E3AE07AC8D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15293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EE7F2"/>
            </a:gs>
            <a:gs pos="9000">
              <a:srgbClr val="FBD49C"/>
            </a:gs>
            <a:gs pos="19501">
              <a:srgbClr val="FBA97D"/>
            </a:gs>
            <a:gs pos="32001">
              <a:srgbClr val="FAC77D"/>
            </a:gs>
            <a:gs pos="41000">
              <a:srgbClr val="FEE7F2"/>
            </a:gs>
            <a:gs pos="50000">
              <a:srgbClr val="FBEAC7"/>
            </a:gs>
            <a:gs pos="59000">
              <a:srgbClr val="FEE7F2"/>
            </a:gs>
            <a:gs pos="67999">
              <a:srgbClr val="FAC77D"/>
            </a:gs>
            <a:gs pos="80499">
              <a:srgbClr val="FBA97D"/>
            </a:gs>
            <a:gs pos="91000">
              <a:srgbClr val="FBD49C"/>
            </a:gs>
            <a:gs pos="100000">
              <a:srgbClr val="FEE7F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CA77729-E720-45EC-B5B4-BAE92746062C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Měření v psychologii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téměř výhradně nepřímé!</a:t>
            </a:r>
            <a:endParaRPr lang="cs-CZ" altLang="cs-CZ" u="sng" dirty="0" smtClean="0"/>
          </a:p>
          <a:p>
            <a:pPr eaLnBrk="1" hangingPunct="1"/>
            <a:endParaRPr lang="cs-CZ" altLang="cs-CZ" u="sng" dirty="0" smtClean="0"/>
          </a:p>
          <a:p>
            <a:pPr algn="ctr" eaLnBrk="1" hangingPunct="1">
              <a:buFontTx/>
              <a:buNone/>
            </a:pPr>
            <a:r>
              <a:rPr lang="cs-CZ" altLang="cs-CZ" dirty="0" smtClean="0"/>
              <a:t>Důsledek</a:t>
            </a:r>
          </a:p>
          <a:p>
            <a:pPr eaLnBrk="1" hangingPunct="1"/>
            <a:endParaRPr lang="cs-CZ" altLang="cs-CZ" u="sng" dirty="0" smtClean="0"/>
          </a:p>
          <a:p>
            <a:pPr eaLnBrk="1" hangingPunct="1"/>
            <a:r>
              <a:rPr lang="cs-CZ" altLang="cs-CZ" u="sng" dirty="0" smtClean="0"/>
              <a:t>Nutnost kritérií</a:t>
            </a:r>
            <a:r>
              <a:rPr lang="cs-CZ" altLang="cs-CZ" dirty="0" smtClean="0"/>
              <a:t>: tvůrci i uživatelé měřících nástrojů v psychologii musí být schopni posoudit, jestli jsou tyto nástroje kvalitní</a:t>
            </a:r>
          </a:p>
          <a:p>
            <a:pPr eaLnBrk="1" hangingPunct="1"/>
            <a:endParaRPr lang="cs-CZ" altLang="cs-CZ" dirty="0" smtClean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729"/>
    </mc:Choice>
    <mc:Fallback>
      <p:transition spd="slow" advTm="94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Klasifikace chyb měření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b="1" u="sng" smtClean="0"/>
              <a:t>proměnné (náhodné) chyby</a:t>
            </a:r>
            <a:r>
              <a:rPr lang="cs-CZ" altLang="cs-CZ" sz="2000" smtClean="0"/>
              <a:t>: při opakovaném měření téže veličiny (v psychologii v ještě větší míře)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1800" smtClean="0"/>
              <a:t>relativní nepřítomnost chyb u psychodiagnostické metody (</a:t>
            </a:r>
            <a:r>
              <a:rPr lang="cs-CZ" altLang="cs-CZ" sz="1800" u="sng" smtClean="0"/>
              <a:t>reliabilita</a:t>
            </a:r>
            <a:r>
              <a:rPr lang="cs-CZ" altLang="cs-CZ" sz="1800" smtClean="0"/>
              <a:t>)</a:t>
            </a:r>
            <a:endParaRPr lang="cs-CZ" altLang="cs-CZ" sz="1800" b="1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u="sng" smtClean="0"/>
              <a:t>osobní chyby</a:t>
            </a:r>
            <a:r>
              <a:rPr lang="cs-CZ" altLang="cs-CZ" sz="2000" smtClean="0"/>
              <a:t>: zdroje neobjektivity, v podstatě osobní rovnice diagnostika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1800" smtClean="0"/>
              <a:t>2 osoby po přečtení téže zprávy o vyšetření učiní 2 různé závěry</a:t>
            </a:r>
            <a:endParaRPr lang="cs-CZ" altLang="cs-CZ" sz="1800" u="sng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u="sng" smtClean="0"/>
              <a:t>konstantní chyby</a:t>
            </a:r>
            <a:r>
              <a:rPr lang="cs-CZ" altLang="cs-CZ" sz="2000" smtClean="0"/>
              <a:t>: plyne z nepřímosti většiny měření v psychologii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1800" smtClean="0"/>
              <a:t>např. u většiny testů je nutné čtení a bylo by chybou, pokud by rozdíly ve výkonu v testu souvisely více se čtením než se zjišťovanou schopností</a:t>
            </a:r>
            <a:endParaRPr lang="cs-CZ" altLang="cs-CZ" sz="1800" b="1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u="sng" smtClean="0"/>
              <a:t>chyby interpretace</a:t>
            </a:r>
            <a:r>
              <a:rPr lang="cs-CZ" altLang="cs-CZ" sz="2000" smtClean="0"/>
              <a:t>: skór jedince nemá smysl bez kontextu výkonu ostatních osob z relevantní populace (nutnost definovat skupinu a pravidla srovnávání)</a:t>
            </a:r>
            <a:endParaRPr lang="cs-CZ" altLang="cs-CZ" sz="2000" i="1" smtClean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3684"/>
    </mc:Choice>
    <mc:Fallback>
      <p:transition spd="slow" advTm="453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Eliminace chyb měření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b="1" smtClean="0"/>
              <a:t>standardizace</a:t>
            </a:r>
            <a:r>
              <a:rPr lang="cs-CZ" altLang="cs-CZ" sz="2000" smtClean="0"/>
              <a:t> – formální podoba psychodiagnostických metod (grafická úprava, postup testování, pravidla interpretace výsledků)</a:t>
            </a:r>
            <a:endParaRPr lang="cs-CZ" altLang="cs-CZ" sz="2000" i="1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smtClean="0"/>
              <a:t>normalizace</a:t>
            </a:r>
            <a:r>
              <a:rPr lang="cs-CZ" altLang="cs-CZ" sz="2000" smtClean="0"/>
              <a:t> (součást standardizace) – test je předložen dobře vymezené skupině a její výkon je pečlivě zaznamenán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1800" smtClean="0"/>
              <a:t>porovnání výkonu jedince s výkonem skupiny pomocí tzv. vážených skórů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u="sng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u="sng" smtClean="0"/>
              <a:t>typy norem</a:t>
            </a:r>
            <a:r>
              <a:rPr lang="cs-CZ" altLang="cs-CZ" sz="2000" smtClean="0"/>
              <a:t> – podle povolání, regionu, národnosti, pohlaví, věku, školní třídy atp.</a:t>
            </a:r>
            <a:endParaRPr lang="cs-CZ" altLang="cs-CZ" sz="2000" u="sng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u="sng" smtClean="0"/>
              <a:t>2 druhy skupin</a:t>
            </a:r>
            <a:r>
              <a:rPr lang="cs-CZ" altLang="cs-CZ" sz="2000" smtClean="0"/>
              <a:t>: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	1. skupina, do které proband patří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	2. skupina, do které proband aspiruje</a:t>
            </a:r>
            <a:endParaRPr lang="cs-CZ" altLang="cs-CZ" sz="2000" b="1" u="sng" smtClean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440"/>
    </mc:Choice>
    <mc:Fallback>
      <p:transition spd="slow" advTm="144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Standardy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147050" cy="17573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b="1" smtClean="0"/>
              <a:t>Charakteristiky metod a kritéria pro jejich posouzení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charakteristiky testů slouží současně jako kritéria pro jejich posouzení; mají těsnou souvislost se zdroji chyb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u="sng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u="sng" smtClean="0"/>
              <a:t>nutnost</a:t>
            </a:r>
            <a:r>
              <a:rPr lang="cs-CZ" altLang="cs-CZ" sz="2000" smtClean="0"/>
              <a:t>: snaha o nepřítomnost </a:t>
            </a:r>
            <a:r>
              <a:rPr lang="cs-CZ" altLang="cs-CZ" sz="2000" i="1" smtClean="0"/>
              <a:t>všech</a:t>
            </a:r>
            <a:r>
              <a:rPr lang="cs-CZ" altLang="cs-CZ" sz="2000" smtClean="0"/>
              <a:t> těchto chyb</a:t>
            </a:r>
            <a:endParaRPr lang="cs-CZ" altLang="cs-CZ" sz="2000" u="sng" smtClean="0"/>
          </a:p>
        </p:txBody>
      </p:sp>
      <p:graphicFrame>
        <p:nvGraphicFramePr>
          <p:cNvPr id="65603" name="Group 67"/>
          <p:cNvGraphicFramePr>
            <a:graphicFrameLocks noGrp="1"/>
          </p:cNvGraphicFramePr>
          <p:nvPr>
            <p:ph sz="half" idx="2"/>
          </p:nvPr>
        </p:nvGraphicFramePr>
        <p:xfrm>
          <a:off x="395288" y="3429000"/>
          <a:ext cx="8291512" cy="2697163"/>
        </p:xfrm>
        <a:graphic>
          <a:graphicData uri="http://schemas.openxmlformats.org/drawingml/2006/table">
            <a:tbl>
              <a:tblPr/>
              <a:tblGrid>
                <a:gridCol w="2530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10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62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Charakteristika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Souvislost se zdrojem chyb</a:t>
                      </a:r>
                      <a:endParaRPr kumimoji="0" lang="cs-CZ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Normalizace</a:t>
                      </a:r>
                      <a:endParaRPr kumimoji="0" lang="cs-CZ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snaha vyhnout se interpretačním chybám</a:t>
                      </a:r>
                      <a:endParaRPr kumimoji="0" lang="cs-CZ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8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Reliabilita</a:t>
                      </a:r>
                      <a:endParaRPr kumimoji="0" lang="cs-CZ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relativní nepřítomnost proměnných chyb</a:t>
                      </a:r>
                      <a:endParaRPr kumimoji="0" lang="cs-CZ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05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Standardizace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Objektivita</a:t>
                      </a:r>
                      <a:endParaRPr kumimoji="0" lang="cs-CZ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eliminace osobních chyb</a:t>
                      </a:r>
                      <a:endParaRPr kumimoji="0" lang="cs-CZ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Validita</a:t>
                      </a:r>
                      <a:endParaRPr kumimoji="0" lang="cs-CZ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odstranění konstantních chyb</a:t>
                      </a:r>
                      <a:endParaRPr kumimoji="0" lang="cs-CZ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944"/>
    </mc:Choice>
    <mc:Fallback>
      <p:transition spd="slow" advTm="82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Vztahy charakteristik</a:t>
            </a:r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73238"/>
            <a:ext cx="8642350" cy="45561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440"/>
    </mc:Choice>
    <mc:Fallback>
      <p:transition spd="slow" advTm="141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Upozornění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  <a:p>
            <a:pPr eaLnBrk="1" hangingPunct="1"/>
            <a:r>
              <a:rPr lang="cs-CZ" altLang="cs-CZ" smtClean="0"/>
              <a:t>pokud je test standardizovaný, objektivní a reliabilní, ale není validní, je k ničemu, protože nelze určit, co měří!</a:t>
            </a:r>
          </a:p>
          <a:p>
            <a:pPr eaLnBrk="1" hangingPunct="1"/>
            <a:r>
              <a:rPr lang="cs-CZ" altLang="cs-CZ" smtClean="0"/>
              <a:t>posouzení samotné validity nestačí pro posouzení ostatních charakteristik</a:t>
            </a:r>
            <a:endParaRPr lang="cs-CZ" altLang="cs-CZ" b="1" smtClean="0"/>
          </a:p>
          <a:p>
            <a:pPr eaLnBrk="1" hangingPunct="1"/>
            <a:endParaRPr lang="cs-CZ" altLang="cs-CZ" smtClean="0"/>
          </a:p>
          <a:p>
            <a:pPr eaLnBrk="1" hangingPunct="1"/>
            <a:endParaRPr lang="cs-CZ" alt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plikace psychometrických technik">
  <a:themeElements>
    <a:clrScheme name="Aplikace psychometrických techni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plikace psychometrických techni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plikace psychometrických techni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likace psychometrických techni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likace psychometrických techni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likace psychometrických techni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likace psychometrických techni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likace psychometrických techni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likace psychometrických techni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likace psychometrických techni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likace psychometrických techni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likace psychometrických techni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likace psychometrických techni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likace psychometrických techni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Aplikace psychometrických technik</Template>
  <TotalTime>4073</TotalTime>
  <Words>150</Words>
  <Application>Microsoft Office PowerPoint</Application>
  <PresentationFormat>Předvádění na obrazovce (4:3)</PresentationFormat>
  <Paragraphs>44</Paragraphs>
  <Slides>6</Slides>
  <Notes>0</Notes>
  <HiddenSlides>0</HiddenSlides>
  <MMClips>5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1" baseType="lpstr">
      <vt:lpstr>Arial</vt:lpstr>
      <vt:lpstr>Calibri</vt:lpstr>
      <vt:lpstr>Symbol</vt:lpstr>
      <vt:lpstr>Times New Roman</vt:lpstr>
      <vt:lpstr>Aplikace psychometrických technik</vt:lpstr>
      <vt:lpstr>Měření v psychologii</vt:lpstr>
      <vt:lpstr>Klasifikace chyb měření</vt:lpstr>
      <vt:lpstr>Eliminace chyb měření</vt:lpstr>
      <vt:lpstr>Standardy</vt:lpstr>
      <vt:lpstr>Vztahy charakteristik</vt:lpstr>
      <vt:lpstr>Upozornění</vt:lpstr>
    </vt:vector>
  </TitlesOfParts>
  <Company>PsÚ AV ČR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Aplikace psychometrických technik</dc:title>
  <dc:creator>Tomáš Urbánek</dc:creator>
  <cp:lastModifiedBy>Tomáš Urbánek</cp:lastModifiedBy>
  <cp:revision>28</cp:revision>
  <dcterms:created xsi:type="dcterms:W3CDTF">2008-02-29T11:45:52Z</dcterms:created>
  <dcterms:modified xsi:type="dcterms:W3CDTF">2020-04-06T15:56:26Z</dcterms:modified>
</cp:coreProperties>
</file>