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1"/>
  </p:sldMasterIdLst>
  <p:notesMasterIdLst>
    <p:notesMasterId r:id="rId16"/>
  </p:notesMasterIdLst>
  <p:handoutMasterIdLst>
    <p:handoutMasterId r:id="rId17"/>
  </p:handoutMasterIdLst>
  <p:sldIdLst>
    <p:sldId id="256" r:id="rId2"/>
    <p:sldId id="288" r:id="rId3"/>
    <p:sldId id="276" r:id="rId4"/>
    <p:sldId id="291" r:id="rId5"/>
    <p:sldId id="292" r:id="rId6"/>
    <p:sldId id="295" r:id="rId7"/>
    <p:sldId id="296" r:id="rId8"/>
    <p:sldId id="297" r:id="rId9"/>
    <p:sldId id="298" r:id="rId10"/>
    <p:sldId id="299" r:id="rId11"/>
    <p:sldId id="300" r:id="rId12"/>
    <p:sldId id="293" r:id="rId13"/>
    <p:sldId id="294" r:id="rId14"/>
    <p:sldId id="287" r:id="rId15"/>
  </p:sldIdLst>
  <p:sldSz cx="9144000" cy="6858000" type="screen4x3"/>
  <p:notesSz cx="6797675" cy="9926638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>
          <p15:clr>
            <a:srgbClr val="A4A3A4"/>
          </p15:clr>
        </p15:guide>
        <p15:guide id="2" orient="horz" pos="1272">
          <p15:clr>
            <a:srgbClr val="A4A3A4"/>
          </p15:clr>
        </p15:guide>
        <p15:guide id="3" orient="horz" pos="715">
          <p15:clr>
            <a:srgbClr val="A4A3A4"/>
          </p15:clr>
        </p15:guide>
        <p15:guide id="4" orient="horz" pos="3861">
          <p15:clr>
            <a:srgbClr val="A4A3A4"/>
          </p15:clr>
        </p15:guide>
        <p15:guide id="5" orient="horz" pos="3944">
          <p15:clr>
            <a:srgbClr val="A4A3A4"/>
          </p15:clr>
        </p15:guide>
        <p15:guide id="6" pos="321">
          <p15:clr>
            <a:srgbClr val="A4A3A4"/>
          </p15:clr>
        </p15:guide>
        <p15:guide id="7" pos="5418">
          <p15:clr>
            <a:srgbClr val="A4A3A4"/>
          </p15:clr>
        </p15:guide>
        <p15:guide id="8" pos="682">
          <p15:clr>
            <a:srgbClr val="A4A3A4"/>
          </p15:clr>
        </p15:guide>
        <p15:guide id="9" pos="2766">
          <p15:clr>
            <a:srgbClr val="A4A3A4"/>
          </p15:clr>
        </p15:guide>
        <p15:guide id="10" pos="297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660033"/>
    <a:srgbClr val="990000"/>
    <a:srgbClr val="FF6600"/>
    <a:srgbClr val="FFCC00"/>
    <a:srgbClr val="FF9900"/>
    <a:srgbClr val="66CCFF"/>
    <a:srgbClr val="75757E"/>
    <a:srgbClr val="E7E7E7"/>
    <a:srgbClr val="FB81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94638" autoAdjust="0"/>
  </p:normalViewPr>
  <p:slideViewPr>
    <p:cSldViewPr snapToGrid="0">
      <p:cViewPr varScale="1">
        <p:scale>
          <a:sx n="109" d="100"/>
          <a:sy n="109" d="100"/>
        </p:scale>
        <p:origin x="1800" y="10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 dirty="0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016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 dirty="0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 dirty="0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016" y="9430306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 dirty="0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4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153838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5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02182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12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615940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A6D36-8CFB-40FE-8D60-D2050488125D}" type="slidenum">
              <a:rPr lang="cs-CZ" altLang="cs-CZ" smtClean="0"/>
              <a:pPr/>
              <a:t>13</a:t>
            </a:fld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8014093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082675" y="2565401"/>
            <a:ext cx="7518400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en-GB" altLang="cs-CZ" noProof="0" dirty="0" err="1" smtClean="0"/>
              <a:t>Kliknutím</a:t>
            </a:r>
            <a:r>
              <a:rPr lang="en-GB" altLang="cs-CZ" noProof="0" dirty="0" smtClean="0"/>
              <a:t> </a:t>
            </a:r>
            <a:r>
              <a:rPr lang="en-GB" altLang="cs-CZ" noProof="0" dirty="0" err="1" smtClean="0"/>
              <a:t>lze</a:t>
            </a:r>
            <a:r>
              <a:rPr lang="en-GB" altLang="cs-CZ" noProof="0" dirty="0" smtClean="0"/>
              <a:t> </a:t>
            </a:r>
            <a:r>
              <a:rPr lang="en-GB" altLang="cs-CZ" noProof="0" dirty="0" err="1" smtClean="0"/>
              <a:t>upravit</a:t>
            </a:r>
            <a:r>
              <a:rPr lang="en-GB" altLang="cs-CZ" noProof="0" dirty="0" smtClean="0"/>
              <a:t> </a:t>
            </a:r>
            <a:r>
              <a:rPr lang="en-GB" altLang="cs-CZ" noProof="0" dirty="0" err="1" smtClean="0"/>
              <a:t>styl</a:t>
            </a:r>
            <a:r>
              <a:rPr lang="en-GB" altLang="cs-CZ" noProof="0" dirty="0" smtClean="0"/>
              <a:t>.</a:t>
            </a:r>
          </a:p>
        </p:txBody>
      </p:sp>
      <p:sp>
        <p:nvSpPr>
          <p:cNvPr id="8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5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 smtClean="0"/>
              <a:t>Define footer - Name of the presentation / Your name / Unit, Office</a:t>
            </a:r>
            <a:endParaRPr lang="cs-CZ" alt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 smtClean="0"/>
              <a:t>Kliknutím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lze</a:t>
            </a:r>
            <a:r>
              <a:rPr lang="en-GB" noProof="0" dirty="0" smtClean="0"/>
              <a:t> </a:t>
            </a:r>
            <a:r>
              <a:rPr lang="en-GB" noProof="0" dirty="0" err="1" smtClean="0"/>
              <a:t>upravit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</a:t>
            </a:r>
            <a:r>
              <a:rPr lang="en-GB" noProof="0" dirty="0" smtClean="0"/>
              <a:t>.</a:t>
            </a:r>
            <a:endParaRPr lang="en-GB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noProof="0" dirty="0" err="1" smtClean="0"/>
              <a:t>Kliknutím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lze</a:t>
            </a:r>
            <a:r>
              <a:rPr lang="en-GB" noProof="0" dirty="0" smtClean="0"/>
              <a:t> </a:t>
            </a:r>
            <a:r>
              <a:rPr lang="en-GB" noProof="0" dirty="0" err="1" smtClean="0"/>
              <a:t>upravit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styly</a:t>
            </a:r>
            <a:r>
              <a:rPr lang="en-GB" noProof="0" dirty="0" smtClean="0"/>
              <a:t> </a:t>
            </a:r>
            <a:r>
              <a:rPr lang="en-GB" noProof="0" dirty="0" err="1" smtClean="0"/>
              <a:t>předlohy</a:t>
            </a:r>
            <a:r>
              <a:rPr lang="en-GB" noProof="0" dirty="0" smtClean="0"/>
              <a:t> </a:t>
            </a:r>
            <a:r>
              <a:rPr lang="en-GB" noProof="0" dirty="0" err="1" smtClean="0"/>
              <a:t>textu</a:t>
            </a:r>
            <a:r>
              <a:rPr lang="en-GB" noProof="0" dirty="0" smtClean="0"/>
              <a:t>.</a:t>
            </a:r>
          </a:p>
          <a:p>
            <a:pPr lvl="1"/>
            <a:r>
              <a:rPr lang="en-GB" noProof="0" dirty="0" err="1" smtClean="0"/>
              <a:t>Druhá</a:t>
            </a:r>
            <a:r>
              <a:rPr lang="en-GB" noProof="0" dirty="0" smtClean="0"/>
              <a:t> </a:t>
            </a:r>
            <a:r>
              <a:rPr lang="en-GB" noProof="0" dirty="0" err="1" smtClean="0"/>
              <a:t>úroveň</a:t>
            </a:r>
            <a:endParaRPr lang="en-GB" noProof="0" dirty="0" smtClean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FD44865-E482-4274-BA0A-6D969A5DE30D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 smtClean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390616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97689" y="1125539"/>
            <a:ext cx="1703387" cy="5006975"/>
          </a:xfrm>
        </p:spPr>
        <p:txBody>
          <a:bodyPr vert="eaVert"/>
          <a:lstStyle/>
          <a:p>
            <a:r>
              <a:rPr lang="en-GB" noProof="0" dirty="0" err="1" smtClean="0"/>
              <a:t>Kliknutím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lze</a:t>
            </a:r>
            <a:r>
              <a:rPr lang="en-GB" noProof="0" dirty="0" smtClean="0"/>
              <a:t> </a:t>
            </a:r>
            <a:r>
              <a:rPr lang="en-GB" noProof="0" dirty="0" err="1" smtClean="0"/>
              <a:t>upravit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</a:t>
            </a:r>
            <a:r>
              <a:rPr lang="en-GB" noProof="0" dirty="0" smtClean="0"/>
              <a:t>.</a:t>
            </a:r>
            <a:endParaRPr lang="en-GB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509588" y="1125539"/>
            <a:ext cx="6037861" cy="5006975"/>
          </a:xfrm>
        </p:spPr>
        <p:txBody>
          <a:bodyPr vert="eaVert"/>
          <a:lstStyle/>
          <a:p>
            <a:pPr lvl="0"/>
            <a:r>
              <a:rPr lang="en-GB" noProof="0" dirty="0" err="1" smtClean="0"/>
              <a:t>Kliknutím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lze</a:t>
            </a:r>
            <a:r>
              <a:rPr lang="en-GB" noProof="0" dirty="0" smtClean="0"/>
              <a:t> </a:t>
            </a:r>
            <a:r>
              <a:rPr lang="en-GB" noProof="0" dirty="0" err="1" smtClean="0"/>
              <a:t>upravit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styly</a:t>
            </a:r>
            <a:r>
              <a:rPr lang="en-GB" noProof="0" dirty="0" smtClean="0"/>
              <a:t> </a:t>
            </a:r>
            <a:r>
              <a:rPr lang="en-GB" noProof="0" dirty="0" err="1" smtClean="0"/>
              <a:t>předlohy</a:t>
            </a:r>
            <a:r>
              <a:rPr lang="en-GB" noProof="0" dirty="0" smtClean="0"/>
              <a:t> </a:t>
            </a:r>
            <a:r>
              <a:rPr lang="en-GB" noProof="0" dirty="0" err="1" smtClean="0"/>
              <a:t>textu</a:t>
            </a:r>
            <a:r>
              <a:rPr lang="en-GB" noProof="0" dirty="0" smtClean="0"/>
              <a:t>.</a:t>
            </a:r>
          </a:p>
          <a:p>
            <a:pPr lvl="1"/>
            <a:r>
              <a:rPr lang="en-GB" noProof="0" dirty="0" err="1" smtClean="0"/>
              <a:t>Druhá</a:t>
            </a:r>
            <a:r>
              <a:rPr lang="en-GB" noProof="0" dirty="0" smtClean="0"/>
              <a:t> </a:t>
            </a:r>
            <a:r>
              <a:rPr lang="en-GB" noProof="0" dirty="0" err="1" smtClean="0"/>
              <a:t>úroveň</a:t>
            </a:r>
            <a:endParaRPr lang="en-GB" noProof="0" dirty="0" smtClean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7153075-B133-4825-BEAD-9495BA665D34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 smtClean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752727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 smtClean="0"/>
              <a:t>Kliknutím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lze</a:t>
            </a:r>
            <a:r>
              <a:rPr lang="en-GB" noProof="0" dirty="0" smtClean="0"/>
              <a:t> </a:t>
            </a:r>
            <a:r>
              <a:rPr lang="en-GB" noProof="0" dirty="0" err="1" smtClean="0"/>
              <a:t>upravit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</a:t>
            </a:r>
            <a:r>
              <a:rPr lang="en-GB" noProof="0" dirty="0" smtClean="0"/>
              <a:t>.</a:t>
            </a:r>
            <a:endParaRPr lang="en-GB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00287D"/>
              </a:buClr>
              <a:buSzPct val="100000"/>
              <a:buFont typeface="Wingdings" panose="05000000000000000000" pitchFamily="2" charset="2"/>
              <a:buChar char="§"/>
              <a:defRPr/>
            </a:lvl1pPr>
            <a:lvl2pPr marL="742950" indent="-285750">
              <a:buClr>
                <a:srgbClr val="00287D"/>
              </a:buClr>
              <a:buFont typeface="Wingdings" panose="05000000000000000000" pitchFamily="2" charset="2"/>
              <a:buChar char="§"/>
              <a:defRPr/>
            </a:lvl2pPr>
            <a:lvl3pPr marL="914400" indent="0">
              <a:buNone/>
              <a:defRPr/>
            </a:lvl3pPr>
          </a:lstStyle>
          <a:p>
            <a:pPr lvl="0"/>
            <a:r>
              <a:rPr lang="en-GB" noProof="0" dirty="0" err="1" smtClean="0"/>
              <a:t>Kliknutím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lze</a:t>
            </a:r>
            <a:r>
              <a:rPr lang="en-GB" noProof="0" dirty="0" smtClean="0"/>
              <a:t> </a:t>
            </a:r>
            <a:r>
              <a:rPr lang="en-GB" noProof="0" dirty="0" err="1" smtClean="0"/>
              <a:t>upravit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styly</a:t>
            </a:r>
            <a:r>
              <a:rPr lang="en-GB" noProof="0" dirty="0" smtClean="0"/>
              <a:t> </a:t>
            </a:r>
            <a:r>
              <a:rPr lang="en-GB" noProof="0" dirty="0" err="1" smtClean="0"/>
              <a:t>předlohy</a:t>
            </a:r>
            <a:r>
              <a:rPr lang="en-GB" noProof="0" dirty="0" smtClean="0"/>
              <a:t> </a:t>
            </a:r>
            <a:r>
              <a:rPr lang="en-GB" noProof="0" dirty="0" err="1" smtClean="0"/>
              <a:t>textu</a:t>
            </a:r>
            <a:r>
              <a:rPr lang="en-GB" noProof="0" dirty="0" smtClean="0"/>
              <a:t>.</a:t>
            </a:r>
          </a:p>
          <a:p>
            <a:pPr lvl="1"/>
            <a:r>
              <a:rPr lang="en-GB" noProof="0" dirty="0" err="1" smtClean="0"/>
              <a:t>Druhá</a:t>
            </a:r>
            <a:r>
              <a:rPr lang="en-GB" noProof="0" dirty="0" smtClean="0"/>
              <a:t> </a:t>
            </a:r>
            <a:r>
              <a:rPr lang="en-GB" noProof="0" dirty="0" err="1" smtClean="0"/>
              <a:t>úroveň</a:t>
            </a:r>
            <a:endParaRPr lang="en-GB" noProof="0" dirty="0" smtClean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 smtClean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6860472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4406901"/>
            <a:ext cx="809148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noProof="0" dirty="0" err="1" smtClean="0"/>
              <a:t>Kliknutím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lze</a:t>
            </a:r>
            <a:r>
              <a:rPr lang="en-GB" noProof="0" dirty="0" smtClean="0"/>
              <a:t> </a:t>
            </a:r>
            <a:r>
              <a:rPr lang="en-GB" noProof="0" dirty="0" err="1" smtClean="0"/>
              <a:t>upravit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</a:t>
            </a:r>
            <a:r>
              <a:rPr lang="en-GB" noProof="0" dirty="0" smtClean="0"/>
              <a:t>.</a:t>
            </a:r>
            <a:endParaRPr lang="en-GB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09589" y="2906713"/>
            <a:ext cx="8091487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noProof="0" dirty="0" err="1" smtClean="0"/>
              <a:t>Kliknutím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lze</a:t>
            </a:r>
            <a:r>
              <a:rPr lang="en-GB" noProof="0" dirty="0" smtClean="0"/>
              <a:t> </a:t>
            </a:r>
            <a:r>
              <a:rPr lang="en-GB" noProof="0" dirty="0" err="1" smtClean="0"/>
              <a:t>upravit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styly</a:t>
            </a:r>
            <a:r>
              <a:rPr lang="en-GB" noProof="0" dirty="0" smtClean="0"/>
              <a:t> </a:t>
            </a:r>
            <a:r>
              <a:rPr lang="en-GB" noProof="0" dirty="0" err="1" smtClean="0"/>
              <a:t>předlohy</a:t>
            </a:r>
            <a:r>
              <a:rPr lang="en-GB" noProof="0" dirty="0" smtClean="0"/>
              <a:t> </a:t>
            </a:r>
            <a:r>
              <a:rPr lang="en-GB" noProof="0" dirty="0" err="1" smtClean="0"/>
              <a:t>textu</a:t>
            </a:r>
            <a:r>
              <a:rPr lang="en-GB" noProof="0" dirty="0" smtClean="0"/>
              <a:t>.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7F5D36C-8A95-44A1-B2E3-4B4CEE4AA93A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 smtClean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563645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 smtClean="0"/>
              <a:t>Kliknutím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lze</a:t>
            </a:r>
            <a:r>
              <a:rPr lang="en-GB" noProof="0" dirty="0" smtClean="0"/>
              <a:t> </a:t>
            </a:r>
            <a:r>
              <a:rPr lang="en-GB" noProof="0" dirty="0" err="1" smtClean="0"/>
              <a:t>upravit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</a:t>
            </a:r>
            <a:r>
              <a:rPr lang="en-GB" noProof="0" dirty="0" smtClean="0"/>
              <a:t>.</a:t>
            </a:r>
            <a:endParaRPr lang="en-GB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509588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err="1" smtClean="0"/>
              <a:t>Kliknutím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lze</a:t>
            </a:r>
            <a:r>
              <a:rPr lang="en-GB" noProof="0" dirty="0" smtClean="0"/>
              <a:t> </a:t>
            </a:r>
            <a:r>
              <a:rPr lang="en-GB" noProof="0" dirty="0" err="1" smtClean="0"/>
              <a:t>upravit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styly</a:t>
            </a:r>
            <a:r>
              <a:rPr lang="en-GB" noProof="0" dirty="0" smtClean="0"/>
              <a:t> </a:t>
            </a:r>
            <a:r>
              <a:rPr lang="en-GB" noProof="0" dirty="0" err="1" smtClean="0"/>
              <a:t>předlohy</a:t>
            </a:r>
            <a:r>
              <a:rPr lang="en-GB" noProof="0" dirty="0" smtClean="0"/>
              <a:t> </a:t>
            </a:r>
            <a:r>
              <a:rPr lang="en-GB" noProof="0" dirty="0" err="1" smtClean="0"/>
              <a:t>textu</a:t>
            </a:r>
            <a:r>
              <a:rPr lang="en-GB" noProof="0" dirty="0" smtClean="0"/>
              <a:t>.</a:t>
            </a:r>
          </a:p>
          <a:p>
            <a:pPr lvl="1"/>
            <a:r>
              <a:rPr lang="en-GB" noProof="0" dirty="0" err="1" smtClean="0"/>
              <a:t>Druhá</a:t>
            </a:r>
            <a:r>
              <a:rPr lang="en-GB" noProof="0" dirty="0" smtClean="0"/>
              <a:t> </a:t>
            </a:r>
            <a:r>
              <a:rPr lang="en-GB" noProof="0" dirty="0" err="1" smtClean="0"/>
              <a:t>úroveň</a:t>
            </a:r>
            <a:endParaRPr lang="en-GB" noProof="0" dirty="0" smtClean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24131" y="2019301"/>
            <a:ext cx="3876944" cy="411056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err="1" smtClean="0"/>
              <a:t>Kliknutím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lze</a:t>
            </a:r>
            <a:r>
              <a:rPr lang="en-GB" noProof="0" dirty="0" smtClean="0"/>
              <a:t> </a:t>
            </a:r>
            <a:r>
              <a:rPr lang="en-GB" noProof="0" dirty="0" err="1" smtClean="0"/>
              <a:t>upravit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styly</a:t>
            </a:r>
            <a:r>
              <a:rPr lang="en-GB" noProof="0" dirty="0" smtClean="0"/>
              <a:t> </a:t>
            </a:r>
            <a:r>
              <a:rPr lang="en-GB" noProof="0" dirty="0" err="1" smtClean="0"/>
              <a:t>předlohy</a:t>
            </a:r>
            <a:r>
              <a:rPr lang="en-GB" noProof="0" dirty="0" smtClean="0"/>
              <a:t> </a:t>
            </a:r>
            <a:r>
              <a:rPr lang="en-GB" noProof="0" dirty="0" err="1" smtClean="0"/>
              <a:t>textu</a:t>
            </a:r>
            <a:r>
              <a:rPr lang="en-GB" noProof="0" dirty="0" smtClean="0"/>
              <a:t>.</a:t>
            </a:r>
          </a:p>
          <a:p>
            <a:pPr lvl="1"/>
            <a:r>
              <a:rPr lang="en-GB" noProof="0" dirty="0" err="1" smtClean="0"/>
              <a:t>Druhá</a:t>
            </a:r>
            <a:r>
              <a:rPr lang="en-GB" noProof="0" dirty="0" smtClean="0"/>
              <a:t> </a:t>
            </a:r>
            <a:r>
              <a:rPr lang="en-GB" noProof="0" dirty="0" err="1" smtClean="0"/>
              <a:t>úroveň</a:t>
            </a:r>
            <a:endParaRPr lang="en-GB" noProof="0" dirty="0" smtClean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152B74-69A5-4C0F-AF65-094CC50B2C3C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 smtClean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240045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9" y="1134533"/>
            <a:ext cx="8091487" cy="643467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err="1" smtClean="0"/>
              <a:t>Kliknutím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lze</a:t>
            </a:r>
            <a:r>
              <a:rPr lang="en-GB" noProof="0" dirty="0" smtClean="0"/>
              <a:t> </a:t>
            </a:r>
            <a:r>
              <a:rPr lang="en-GB" noProof="0" dirty="0" err="1" smtClean="0"/>
              <a:t>upravit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</a:t>
            </a:r>
            <a:r>
              <a:rPr lang="en-GB" noProof="0" dirty="0" smtClean="0"/>
              <a:t>.</a:t>
            </a:r>
            <a:endParaRPr lang="en-GB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512369" y="2019300"/>
            <a:ext cx="38786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err="1" smtClean="0"/>
              <a:t>Kliknutím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lze</a:t>
            </a:r>
            <a:r>
              <a:rPr lang="en-GB" noProof="0" dirty="0" smtClean="0"/>
              <a:t> </a:t>
            </a:r>
            <a:r>
              <a:rPr lang="en-GB" noProof="0" dirty="0" err="1" smtClean="0"/>
              <a:t>upravit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styly</a:t>
            </a:r>
            <a:r>
              <a:rPr lang="en-GB" noProof="0" dirty="0" smtClean="0"/>
              <a:t> </a:t>
            </a:r>
            <a:r>
              <a:rPr lang="en-GB" noProof="0" dirty="0" err="1" smtClean="0"/>
              <a:t>předlohy</a:t>
            </a:r>
            <a:r>
              <a:rPr lang="en-GB" noProof="0" dirty="0" smtClean="0"/>
              <a:t> </a:t>
            </a:r>
            <a:r>
              <a:rPr lang="en-GB" noProof="0" dirty="0" err="1" smtClean="0"/>
              <a:t>textu</a:t>
            </a:r>
            <a:r>
              <a:rPr lang="en-GB" noProof="0" dirty="0" smtClean="0"/>
              <a:t>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09588" y="2915728"/>
            <a:ext cx="3874282" cy="321043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err="1" smtClean="0"/>
              <a:t>Kliknutím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lze</a:t>
            </a:r>
            <a:r>
              <a:rPr lang="en-GB" noProof="0" dirty="0" smtClean="0"/>
              <a:t> </a:t>
            </a:r>
            <a:r>
              <a:rPr lang="en-GB" noProof="0" dirty="0" err="1" smtClean="0"/>
              <a:t>upravit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styly</a:t>
            </a:r>
            <a:r>
              <a:rPr lang="en-GB" noProof="0" dirty="0" smtClean="0"/>
              <a:t> </a:t>
            </a:r>
            <a:r>
              <a:rPr lang="en-GB" noProof="0" dirty="0" err="1" smtClean="0"/>
              <a:t>předlohy</a:t>
            </a:r>
            <a:r>
              <a:rPr lang="en-GB" noProof="0" dirty="0" smtClean="0"/>
              <a:t> </a:t>
            </a:r>
            <a:r>
              <a:rPr lang="en-GB" noProof="0" dirty="0" err="1" smtClean="0"/>
              <a:t>textu</a:t>
            </a:r>
            <a:r>
              <a:rPr lang="en-GB" noProof="0" dirty="0" smtClean="0"/>
              <a:t>.</a:t>
            </a:r>
          </a:p>
          <a:p>
            <a:pPr lvl="1"/>
            <a:r>
              <a:rPr lang="en-GB" noProof="0" dirty="0" err="1" smtClean="0"/>
              <a:t>Druhá</a:t>
            </a:r>
            <a:r>
              <a:rPr lang="en-GB" noProof="0" dirty="0" smtClean="0"/>
              <a:t> </a:t>
            </a:r>
            <a:r>
              <a:rPr lang="en-GB" noProof="0" dirty="0" err="1" smtClean="0"/>
              <a:t>úroveň</a:t>
            </a:r>
            <a:endParaRPr lang="en-GB" noProof="0" dirty="0" smtClean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723119" y="2019300"/>
            <a:ext cx="38779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err="1" smtClean="0"/>
              <a:t>Kliknutím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lze</a:t>
            </a:r>
            <a:r>
              <a:rPr lang="en-GB" noProof="0" dirty="0" smtClean="0"/>
              <a:t> </a:t>
            </a:r>
            <a:r>
              <a:rPr lang="en-GB" noProof="0" dirty="0" err="1" smtClean="0"/>
              <a:t>upravit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styly</a:t>
            </a:r>
            <a:r>
              <a:rPr lang="en-GB" noProof="0" dirty="0" smtClean="0"/>
              <a:t> </a:t>
            </a:r>
            <a:r>
              <a:rPr lang="en-GB" noProof="0" dirty="0" err="1" smtClean="0"/>
              <a:t>předlohy</a:t>
            </a:r>
            <a:r>
              <a:rPr lang="en-GB" noProof="0" dirty="0" smtClean="0"/>
              <a:t> </a:t>
            </a:r>
            <a:r>
              <a:rPr lang="en-GB" noProof="0" dirty="0" err="1" smtClean="0"/>
              <a:t>textu</a:t>
            </a:r>
            <a:r>
              <a:rPr lang="en-GB" noProof="0" dirty="0" smtClean="0"/>
              <a:t>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22963" y="2938734"/>
            <a:ext cx="3878113" cy="319113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err="1" smtClean="0"/>
              <a:t>Kliknutím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lze</a:t>
            </a:r>
            <a:r>
              <a:rPr lang="en-GB" noProof="0" dirty="0" smtClean="0"/>
              <a:t> </a:t>
            </a:r>
            <a:r>
              <a:rPr lang="en-GB" noProof="0" dirty="0" err="1" smtClean="0"/>
              <a:t>upravit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styly</a:t>
            </a:r>
            <a:r>
              <a:rPr lang="en-GB" noProof="0" dirty="0" smtClean="0"/>
              <a:t> </a:t>
            </a:r>
            <a:r>
              <a:rPr lang="en-GB" noProof="0" dirty="0" err="1" smtClean="0"/>
              <a:t>předlohy</a:t>
            </a:r>
            <a:r>
              <a:rPr lang="en-GB" noProof="0" dirty="0" smtClean="0"/>
              <a:t> </a:t>
            </a:r>
            <a:r>
              <a:rPr lang="en-GB" noProof="0" dirty="0" err="1" smtClean="0"/>
              <a:t>textu</a:t>
            </a:r>
            <a:r>
              <a:rPr lang="en-GB" noProof="0" dirty="0" smtClean="0"/>
              <a:t>.</a:t>
            </a:r>
          </a:p>
          <a:p>
            <a:pPr lvl="1"/>
            <a:r>
              <a:rPr lang="en-GB" noProof="0" dirty="0" err="1" smtClean="0"/>
              <a:t>Druhá</a:t>
            </a:r>
            <a:r>
              <a:rPr lang="en-GB" noProof="0" dirty="0" smtClean="0"/>
              <a:t> </a:t>
            </a:r>
            <a:r>
              <a:rPr lang="en-GB" noProof="0" dirty="0" err="1" smtClean="0"/>
              <a:t>úroveň</a:t>
            </a:r>
            <a:endParaRPr lang="en-GB" noProof="0" dirty="0" smtClean="0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595CD6F-6F72-494C-9F75-EA7F2E402090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Rectangle 17"/>
          <p:cNvSpPr>
            <a:spLocks noGrp="1" noChangeArrowheads="1"/>
          </p:cNvSpPr>
          <p:nvPr>
            <p:ph type="ftr" sz="quarter" idx="12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 smtClean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3525317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 err="1" smtClean="0"/>
              <a:t>Kliknutím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lze</a:t>
            </a:r>
            <a:r>
              <a:rPr lang="en-GB" noProof="0" dirty="0" smtClean="0"/>
              <a:t> </a:t>
            </a:r>
            <a:r>
              <a:rPr lang="en-GB" noProof="0" dirty="0" err="1" smtClean="0"/>
              <a:t>upravit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</a:t>
            </a:r>
            <a:r>
              <a:rPr lang="en-GB" noProof="0" dirty="0" smtClean="0"/>
              <a:t>.</a:t>
            </a:r>
            <a:endParaRPr lang="en-GB" noProof="0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0"/>
          </p:nvPr>
        </p:nvSpPr>
        <p:spPr>
          <a:xfrm>
            <a:off x="422694" y="6248400"/>
            <a:ext cx="630591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cs-CZ" dirty="0" smtClean="0"/>
              <a:t>Define footer - Name of the presentation / Your name / Unit, Office</a:t>
            </a:r>
            <a:endParaRPr lang="cs-CZ" alt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27DA5A4-BFC5-452F-9F43-ADC3A6F1509E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5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8091487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 dirty="0" err="1" smtClean="0"/>
              <a:t>Kliknutím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lze</a:t>
            </a:r>
            <a:r>
              <a:rPr lang="en-GB" noProof="0" dirty="0" smtClean="0"/>
              <a:t> </a:t>
            </a:r>
            <a:r>
              <a:rPr lang="en-GB" noProof="0" dirty="0" err="1" smtClean="0"/>
              <a:t>upravit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styly</a:t>
            </a:r>
            <a:r>
              <a:rPr lang="en-GB" noProof="0" dirty="0" smtClean="0"/>
              <a:t> </a:t>
            </a:r>
            <a:r>
              <a:rPr lang="en-GB" noProof="0" dirty="0" err="1" smtClean="0"/>
              <a:t>předlohy</a:t>
            </a:r>
            <a:r>
              <a:rPr lang="en-GB" noProof="0" dirty="0" smtClean="0"/>
              <a:t> </a:t>
            </a:r>
            <a:r>
              <a:rPr lang="en-GB" noProof="0" dirty="0" err="1" smtClean="0"/>
              <a:t>textu</a:t>
            </a:r>
            <a:r>
              <a:rPr lang="en-GB" noProof="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00029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 smtClean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954064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9588" y="1134534"/>
            <a:ext cx="8091487" cy="643465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GB" noProof="0" dirty="0" err="1" smtClean="0"/>
              <a:t>Kliknutím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lze</a:t>
            </a:r>
            <a:r>
              <a:rPr lang="en-GB" noProof="0" dirty="0" smtClean="0"/>
              <a:t> </a:t>
            </a:r>
            <a:r>
              <a:rPr lang="en-GB" noProof="0" dirty="0" err="1" smtClean="0"/>
              <a:t>upravit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</a:t>
            </a:r>
            <a:r>
              <a:rPr lang="en-GB" noProof="0" dirty="0" smtClean="0"/>
              <a:t>.</a:t>
            </a:r>
            <a:endParaRPr lang="en-GB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1" y="2019300"/>
            <a:ext cx="5026025" cy="410686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noProof="0" dirty="0" err="1" smtClean="0"/>
              <a:t>Kliknutím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lze</a:t>
            </a:r>
            <a:r>
              <a:rPr lang="en-GB" noProof="0" dirty="0" smtClean="0"/>
              <a:t> </a:t>
            </a:r>
            <a:r>
              <a:rPr lang="en-GB" noProof="0" dirty="0" err="1" smtClean="0"/>
              <a:t>upravit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styly</a:t>
            </a:r>
            <a:r>
              <a:rPr lang="en-GB" noProof="0" dirty="0" smtClean="0"/>
              <a:t> </a:t>
            </a:r>
            <a:r>
              <a:rPr lang="en-GB" noProof="0" dirty="0" err="1" smtClean="0"/>
              <a:t>předlohy</a:t>
            </a:r>
            <a:r>
              <a:rPr lang="en-GB" noProof="0" dirty="0" smtClean="0"/>
              <a:t> </a:t>
            </a:r>
            <a:r>
              <a:rPr lang="en-GB" noProof="0" dirty="0" err="1" smtClean="0"/>
              <a:t>textu</a:t>
            </a:r>
            <a:r>
              <a:rPr lang="en-GB" noProof="0" dirty="0" smtClean="0"/>
              <a:t>.</a:t>
            </a:r>
          </a:p>
          <a:p>
            <a:pPr lvl="1"/>
            <a:r>
              <a:rPr lang="en-GB" noProof="0" dirty="0" err="1" smtClean="0"/>
              <a:t>Druhá</a:t>
            </a:r>
            <a:r>
              <a:rPr lang="en-GB" noProof="0" dirty="0" smtClean="0"/>
              <a:t> </a:t>
            </a:r>
            <a:r>
              <a:rPr lang="en-GB" noProof="0" dirty="0" err="1" smtClean="0"/>
              <a:t>úroveň</a:t>
            </a:r>
            <a:endParaRPr lang="en-GB" noProof="0" dirty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509588" y="2019300"/>
            <a:ext cx="2746884" cy="41068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 dirty="0" err="1" smtClean="0"/>
              <a:t>Kliknutím</a:t>
            </a:r>
            <a:r>
              <a:rPr lang="en-GB" noProof="0" dirty="0" smtClean="0"/>
              <a:t> </a:t>
            </a:r>
            <a:r>
              <a:rPr lang="en-GB" noProof="0" dirty="0" err="1" smtClean="0"/>
              <a:t>lze</a:t>
            </a:r>
            <a:r>
              <a:rPr lang="en-GB" noProof="0" dirty="0" smtClean="0"/>
              <a:t> </a:t>
            </a:r>
            <a:r>
              <a:rPr lang="en-GB" noProof="0" dirty="0" err="1" smtClean="0"/>
              <a:t>upravit</a:t>
            </a:r>
            <a:r>
              <a:rPr lang="en-GB" noProof="0" dirty="0" smtClean="0"/>
              <a:t> </a:t>
            </a:r>
            <a:r>
              <a:rPr lang="en-GB" noProof="0" dirty="0" err="1" smtClean="0"/>
              <a:t>styly</a:t>
            </a:r>
            <a:r>
              <a:rPr lang="en-GB" noProof="0" dirty="0" smtClean="0"/>
              <a:t> </a:t>
            </a:r>
            <a:r>
              <a:rPr lang="en-GB" noProof="0" dirty="0" err="1" smtClean="0"/>
              <a:t>předlohy</a:t>
            </a:r>
            <a:r>
              <a:rPr lang="en-GB" noProof="0" dirty="0" smtClean="0"/>
              <a:t> </a:t>
            </a:r>
            <a:r>
              <a:rPr lang="en-GB" noProof="0" dirty="0" err="1" smtClean="0"/>
              <a:t>textu</a:t>
            </a:r>
            <a:r>
              <a:rPr lang="en-GB" noProof="0" dirty="0" smtClean="0"/>
              <a:t>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A562BE3-FB3A-4F01-A26A-8D36CDF01ADA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 smtClean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231545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5087507"/>
            <a:ext cx="5486400" cy="566739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1134533"/>
            <a:ext cx="5486400" cy="38745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 smtClean="0"/>
              <a:t>Kliknutím na ikonu přidáte obrázek.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654246"/>
            <a:ext cx="5486400" cy="47562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268BFBB-FD49-4E22-AEFE-2646EB3E88CA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</a:defRPr>
            </a:lvl1pPr>
          </a:lstStyle>
          <a:p>
            <a:r>
              <a:rPr lang="en-US" altLang="cs-CZ" dirty="0" smtClean="0"/>
              <a:t>Define footer - Name of the presentation / Your name / Unit, Office</a:t>
            </a: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695320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509589" y="1125539"/>
            <a:ext cx="808663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noProof="0" dirty="0" err="1" smtClean="0"/>
              <a:t>Klepnutím</a:t>
            </a:r>
            <a:r>
              <a:rPr lang="en-GB" altLang="cs-CZ" noProof="0" dirty="0" smtClean="0"/>
              <a:t> </a:t>
            </a:r>
            <a:r>
              <a:rPr lang="en-GB" altLang="cs-CZ" noProof="0" dirty="0" err="1" smtClean="0"/>
              <a:t>lze</a:t>
            </a:r>
            <a:r>
              <a:rPr lang="en-GB" altLang="cs-CZ" noProof="0" dirty="0" smtClean="0"/>
              <a:t> </a:t>
            </a:r>
            <a:r>
              <a:rPr lang="en-GB" altLang="cs-CZ" noProof="0" dirty="0" err="1" smtClean="0"/>
              <a:t>upravit</a:t>
            </a:r>
            <a:r>
              <a:rPr lang="en-GB" altLang="cs-CZ" noProof="0" dirty="0" smtClean="0"/>
              <a:t> </a:t>
            </a:r>
            <a:r>
              <a:rPr lang="en-GB" altLang="cs-CZ" noProof="0" dirty="0" err="1" smtClean="0"/>
              <a:t>styl</a:t>
            </a:r>
            <a:r>
              <a:rPr lang="en-GB" altLang="cs-CZ" noProof="0" dirty="0" smtClean="0"/>
              <a:t> </a:t>
            </a:r>
            <a:r>
              <a:rPr lang="en-GB" altLang="cs-CZ" noProof="0" dirty="0" err="1" smtClean="0"/>
              <a:t>předlohy</a:t>
            </a:r>
            <a:r>
              <a:rPr lang="en-GB" altLang="cs-CZ" noProof="0" dirty="0" smtClean="0"/>
              <a:t> </a:t>
            </a:r>
            <a:r>
              <a:rPr lang="en-GB" altLang="cs-CZ" noProof="0" dirty="0" err="1" smtClean="0"/>
              <a:t>nadpisů</a:t>
            </a:r>
            <a:r>
              <a:rPr lang="en-GB" altLang="cs-CZ" noProof="0" dirty="0" smtClean="0"/>
              <a:t>.</a:t>
            </a:r>
          </a:p>
        </p:txBody>
      </p:sp>
      <p:sp>
        <p:nvSpPr>
          <p:cNvPr id="64522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509589" y="2017713"/>
            <a:ext cx="8082321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 noProof="0" dirty="0" err="1" smtClean="0"/>
              <a:t>Klepnutím</a:t>
            </a:r>
            <a:r>
              <a:rPr lang="en-GB" altLang="cs-CZ" noProof="0" dirty="0" smtClean="0"/>
              <a:t> </a:t>
            </a:r>
            <a:r>
              <a:rPr lang="en-GB" altLang="cs-CZ" noProof="0" dirty="0" err="1" smtClean="0"/>
              <a:t>lze</a:t>
            </a:r>
            <a:r>
              <a:rPr lang="en-GB" altLang="cs-CZ" noProof="0" dirty="0" smtClean="0"/>
              <a:t> </a:t>
            </a:r>
            <a:r>
              <a:rPr lang="en-GB" altLang="cs-CZ" noProof="0" dirty="0" err="1" smtClean="0"/>
              <a:t>upravit</a:t>
            </a:r>
            <a:r>
              <a:rPr lang="en-GB" altLang="cs-CZ" noProof="0" dirty="0" smtClean="0"/>
              <a:t> </a:t>
            </a:r>
            <a:r>
              <a:rPr lang="en-GB" altLang="cs-CZ" noProof="0" dirty="0" err="1" smtClean="0"/>
              <a:t>styly</a:t>
            </a:r>
            <a:r>
              <a:rPr lang="en-GB" altLang="cs-CZ" noProof="0" dirty="0" smtClean="0"/>
              <a:t> </a:t>
            </a:r>
            <a:r>
              <a:rPr lang="en-GB" altLang="cs-CZ" noProof="0" dirty="0" err="1" smtClean="0"/>
              <a:t>předlohy</a:t>
            </a:r>
            <a:r>
              <a:rPr lang="en-GB" altLang="cs-CZ" noProof="0" dirty="0" smtClean="0"/>
              <a:t> </a:t>
            </a:r>
            <a:r>
              <a:rPr lang="en-GB" altLang="cs-CZ" noProof="0" dirty="0" err="1" smtClean="0"/>
              <a:t>textu</a:t>
            </a:r>
            <a:r>
              <a:rPr lang="en-GB" altLang="cs-CZ" noProof="0" dirty="0" smtClean="0"/>
              <a:t>.</a:t>
            </a:r>
          </a:p>
          <a:p>
            <a:pPr lvl="1"/>
            <a:r>
              <a:rPr lang="en-GB" altLang="cs-CZ" noProof="0" dirty="0" err="1" smtClean="0"/>
              <a:t>Druhá</a:t>
            </a:r>
            <a:r>
              <a:rPr lang="en-GB" altLang="cs-CZ" noProof="0" dirty="0" smtClean="0"/>
              <a:t> </a:t>
            </a:r>
            <a:r>
              <a:rPr lang="en-GB" altLang="cs-CZ" noProof="0" dirty="0" err="1" smtClean="0"/>
              <a:t>úroveň</a:t>
            </a:r>
            <a:endParaRPr lang="en-GB" altLang="cs-CZ" noProof="0" dirty="0" smtClean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48400"/>
            <a:ext cx="184174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22694" y="6248400"/>
            <a:ext cx="630591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969696"/>
                </a:solidFill>
                <a:latin typeface="+mj-lt"/>
              </a:defRPr>
            </a:lvl1pPr>
          </a:lstStyle>
          <a:p>
            <a:r>
              <a:rPr lang="en-US" altLang="cs-CZ" dirty="0" smtClean="0"/>
              <a:t>Define footer - Name of the presentation / Your name / Unit, Office</a:t>
            </a:r>
            <a:endParaRPr lang="cs-CZ" alt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100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287D"/>
        </a:buClr>
        <a:buSzPct val="80000"/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Blip>
          <a:blip r:embed="rId14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4"/>
        </a:buBlip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4"/>
        </a:buBlip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414068" y="6248400"/>
            <a:ext cx="6314536" cy="457200"/>
          </a:xfrm>
        </p:spPr>
        <p:txBody>
          <a:bodyPr/>
          <a:lstStyle/>
          <a:p>
            <a:r>
              <a:rPr lang="cs-CZ" altLang="cs-CZ" dirty="0" smtClean="0"/>
              <a:t>Dr. Klára Hübner, Ustav pomocných věd historických a archivnictví, Metodika V</a:t>
            </a:r>
            <a:endParaRPr lang="cs-CZ" altLang="cs-CZ" dirty="0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833113" cy="4572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1</a:t>
            </a:fld>
            <a:endParaRPr lang="cs-CZ" altLang="cs-CZ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14068" y="1401854"/>
            <a:ext cx="7518400" cy="3808104"/>
          </a:xfrm>
        </p:spPr>
        <p:txBody>
          <a:bodyPr/>
          <a:lstStyle/>
          <a:p>
            <a:r>
              <a:rPr lang="cs-CZ" altLang="cs-CZ" sz="3600" dirty="0" smtClean="0">
                <a:solidFill>
                  <a:srgbClr val="C00000"/>
                </a:solidFill>
              </a:rPr>
              <a:t>Metodika VI.</a:t>
            </a:r>
            <a:r>
              <a:rPr lang="cs-CZ" altLang="cs-CZ" dirty="0" smtClean="0"/>
              <a:t/>
            </a:r>
            <a:br>
              <a:rPr lang="cs-CZ" altLang="cs-CZ" dirty="0" smtClean="0"/>
            </a:br>
            <a:r>
              <a:rPr lang="cs-CZ" altLang="cs-CZ" sz="2400" dirty="0" smtClean="0">
                <a:solidFill>
                  <a:schemeClr val="tx1"/>
                </a:solidFill>
              </a:rPr>
              <a:t/>
            </a:r>
            <a:br>
              <a:rPr lang="cs-CZ" altLang="cs-CZ" sz="2400" dirty="0" smtClean="0">
                <a:solidFill>
                  <a:schemeClr val="tx1"/>
                </a:solidFill>
              </a:rPr>
            </a:br>
            <a:r>
              <a:rPr lang="cs-CZ" altLang="cs-CZ" sz="2400" dirty="0" smtClean="0">
                <a:solidFill>
                  <a:schemeClr val="tx1"/>
                </a:solidFill>
              </a:rPr>
              <a:t>Kultura, společnost,</a:t>
            </a:r>
            <a:br>
              <a:rPr lang="cs-CZ" altLang="cs-CZ" sz="2400" dirty="0" smtClean="0">
                <a:solidFill>
                  <a:schemeClr val="tx1"/>
                </a:solidFill>
              </a:rPr>
            </a:br>
            <a:r>
              <a:rPr lang="cs-CZ" altLang="cs-CZ" sz="2400" dirty="0" smtClean="0">
                <a:solidFill>
                  <a:schemeClr val="tx1"/>
                </a:solidFill>
              </a:rPr>
              <a:t>diskurzy - a my</a:t>
            </a:r>
            <a:br>
              <a:rPr lang="cs-CZ" altLang="cs-CZ" sz="2400" dirty="0" smtClean="0">
                <a:solidFill>
                  <a:schemeClr val="tx1"/>
                </a:solidFill>
              </a:rPr>
            </a:br>
            <a:r>
              <a:rPr lang="cs-CZ" altLang="cs-CZ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cs-CZ" altLang="cs-CZ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cs-CZ" altLang="cs-CZ" sz="1800" dirty="0" smtClean="0">
                <a:solidFill>
                  <a:schemeClr val="tx2">
                    <a:lumMod val="50000"/>
                  </a:schemeClr>
                </a:solidFill>
              </a:rPr>
              <a:t>Věcná honba za štěstím: </a:t>
            </a:r>
            <a:br>
              <a:rPr lang="cs-CZ" altLang="cs-CZ" sz="1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cs-CZ" altLang="cs-CZ" sz="1800" dirty="0" smtClean="0">
                <a:solidFill>
                  <a:schemeClr val="tx2">
                    <a:lumMod val="50000"/>
                  </a:schemeClr>
                </a:solidFill>
              </a:rPr>
              <a:t>Sigmund Freud – Nespokojenost v kultuře</a:t>
            </a:r>
            <a:br>
              <a:rPr lang="cs-CZ" altLang="cs-CZ" sz="1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cs-CZ" altLang="cs-CZ" sz="1800" dirty="0" smtClean="0">
                <a:solidFill>
                  <a:schemeClr val="tx2">
                    <a:lumMod val="50000"/>
                  </a:schemeClr>
                </a:solidFill>
              </a:rPr>
              <a:t>(1930), první část (I.-III.)</a:t>
            </a:r>
            <a:endParaRPr lang="en-GB" altLang="cs-CZ" sz="1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366" y="1368042"/>
            <a:ext cx="3476808" cy="3640015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4077" y="163153"/>
            <a:ext cx="3978660" cy="2141126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077" y="4786570"/>
            <a:ext cx="4314492" cy="1885218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1149435"/>
            <a:ext cx="4376240" cy="5361813"/>
          </a:xfrm>
          <a:prstGeom prst="rect">
            <a:avLst/>
          </a:prstGeom>
          <a:ln>
            <a:solidFill>
              <a:srgbClr val="CC0000"/>
            </a:solidFill>
          </a:ln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877" y="214685"/>
            <a:ext cx="4630847" cy="6442916"/>
          </a:xfrm>
          <a:prstGeom prst="rect">
            <a:avLst/>
          </a:prstGeom>
          <a:ln>
            <a:solidFill>
              <a:srgbClr val="990000"/>
            </a:solidFill>
          </a:ln>
        </p:spPr>
      </p:pic>
    </p:spTree>
    <p:extLst>
      <p:ext uri="{BB962C8B-B14F-4D97-AF65-F5344CB8AC3E}">
        <p14:creationId xmlns:p14="http://schemas.microsoft.com/office/powerpoint/2010/main" val="1998971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663" y="154305"/>
            <a:ext cx="6362700" cy="3257550"/>
          </a:xfrm>
          <a:prstGeom prst="rect">
            <a:avLst/>
          </a:prstGeom>
          <a:ln>
            <a:solidFill>
              <a:srgbClr val="660033"/>
            </a:solidFill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5298" y="2655735"/>
            <a:ext cx="4990495" cy="3599538"/>
          </a:xfrm>
          <a:prstGeom prst="rect">
            <a:avLst/>
          </a:prstGeom>
          <a:ln>
            <a:solidFill>
              <a:srgbClr val="990000"/>
            </a:solidFill>
          </a:ln>
        </p:spPr>
      </p:pic>
    </p:spTree>
    <p:extLst>
      <p:ext uri="{BB962C8B-B14F-4D97-AF65-F5344CB8AC3E}">
        <p14:creationId xmlns:p14="http://schemas.microsoft.com/office/powerpoint/2010/main" val="61195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833113" cy="4572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12</a:t>
            </a:fld>
            <a:endParaRPr lang="cs-CZ" alt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769" y="249068"/>
            <a:ext cx="3044330" cy="222378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343769" y="153656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cs-CZ" altLang="cs-CZ" sz="1400" b="1" dirty="0">
                <a:solidFill>
                  <a:srgbClr val="660033"/>
                </a:solidFill>
                <a:latin typeface="+mn-lt"/>
              </a:rPr>
              <a:t>Sigmund Freud </a:t>
            </a:r>
          </a:p>
          <a:p>
            <a:pPr algn="r"/>
            <a:r>
              <a:rPr lang="cs-CZ" altLang="cs-CZ" sz="14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Nespokojenost </a:t>
            </a:r>
            <a:r>
              <a:rPr lang="cs-CZ" altLang="cs-CZ" sz="14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v kultuře</a:t>
            </a:r>
            <a:br>
              <a:rPr lang="cs-CZ" altLang="cs-CZ" sz="14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</a:br>
            <a:r>
              <a:rPr lang="cs-CZ" altLang="cs-CZ" sz="14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(1930)</a:t>
            </a:r>
            <a:endParaRPr lang="cs-CZ" sz="1400" b="1" dirty="0">
              <a:latin typeface="+mn-lt"/>
            </a:endParaRPr>
          </a:p>
        </p:txBody>
      </p:sp>
      <p:sp>
        <p:nvSpPr>
          <p:cNvPr id="22" name="Obdélník 21"/>
          <p:cNvSpPr/>
          <p:nvPr/>
        </p:nvSpPr>
        <p:spPr bwMode="auto">
          <a:xfrm>
            <a:off x="121269" y="1800570"/>
            <a:ext cx="5770471" cy="985065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cs-CZ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Kultura je zdrojem nespokojenosti, byly bychom šťastnější, </a:t>
            </a:r>
          </a:p>
          <a:p>
            <a:pPr algn="r"/>
            <a:r>
              <a:rPr lang="cs-CZ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kdybychom jsme jí vzdali</a:t>
            </a:r>
          </a:p>
          <a:p>
            <a:pPr algn="r"/>
            <a:r>
              <a:rPr kumimoji="0" lang="cs-CZ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+mn-lt"/>
              </a:rPr>
              <a:t>Kultura reguluje pudy (sexualitu,</a:t>
            </a:r>
            <a:r>
              <a:rPr kumimoji="0" lang="cs-CZ" sz="1400" b="1" i="0" u="none" strike="noStrike" cap="none" normalizeH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+mn-lt"/>
              </a:rPr>
              <a:t> agresi)</a:t>
            </a:r>
            <a:r>
              <a:rPr kumimoji="0" lang="cs-CZ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+mn-lt"/>
              </a:rPr>
              <a:t>, což podkopává slast</a:t>
            </a:r>
          </a:p>
          <a:p>
            <a:pPr algn="r"/>
            <a:r>
              <a:rPr lang="cs-CZ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Technologický pokrok a věda nezvětšili spokojenost</a:t>
            </a:r>
            <a:endParaRPr kumimoji="0" lang="cs-CZ" sz="1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n-lt"/>
            </a:endParaRPr>
          </a:p>
        </p:txBody>
      </p:sp>
      <p:sp>
        <p:nvSpPr>
          <p:cNvPr id="2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753706" y="1102046"/>
            <a:ext cx="7518400" cy="559391"/>
          </a:xfrm>
        </p:spPr>
        <p:txBody>
          <a:bodyPr/>
          <a:lstStyle/>
          <a:p>
            <a:pPr algn="r"/>
            <a:r>
              <a:rPr lang="cs-CZ" altLang="cs-CZ" sz="1800" dirty="0" smtClean="0">
                <a:solidFill>
                  <a:schemeClr val="tx2">
                    <a:lumMod val="50000"/>
                  </a:schemeClr>
                </a:solidFill>
              </a:rPr>
              <a:t>III. Část: protiklad mezi kulturou</a:t>
            </a:r>
            <a:br>
              <a:rPr lang="cs-CZ" altLang="cs-CZ" sz="1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cs-CZ" altLang="cs-CZ" sz="1800" dirty="0" smtClean="0">
                <a:solidFill>
                  <a:schemeClr val="tx2">
                    <a:lumMod val="50000"/>
                  </a:schemeClr>
                </a:solidFill>
              </a:rPr>
              <a:t> a individuálním pocitem štěstí</a:t>
            </a:r>
            <a:endParaRPr lang="en-GB" altLang="cs-CZ" sz="1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5" name="Ovál 24"/>
          <p:cNvSpPr/>
          <p:nvPr/>
        </p:nvSpPr>
        <p:spPr bwMode="auto">
          <a:xfrm>
            <a:off x="3082377" y="3548014"/>
            <a:ext cx="3414772" cy="916681"/>
          </a:xfrm>
          <a:prstGeom prst="ellipse">
            <a:avLst/>
          </a:prstGeom>
          <a:solidFill>
            <a:srgbClr val="7030A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Skládá se z institucí</a:t>
            </a:r>
          </a:p>
          <a:p>
            <a:pPr algn="ctr"/>
            <a:r>
              <a:rPr lang="cs-CZ" sz="1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k</a:t>
            </a:r>
            <a:r>
              <a:rPr lang="cs-CZ" sz="1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teré nás liší od zvířat</a:t>
            </a:r>
            <a:endParaRPr lang="cs-CZ" sz="1400" dirty="0">
              <a:solidFill>
                <a:schemeClr val="accent2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26" name="Ovál 25"/>
          <p:cNvSpPr/>
          <p:nvPr/>
        </p:nvSpPr>
        <p:spPr bwMode="auto">
          <a:xfrm>
            <a:off x="3572105" y="2884160"/>
            <a:ext cx="2465853" cy="599110"/>
          </a:xfrm>
          <a:prstGeom prst="ellipse">
            <a:avLst/>
          </a:prstGeom>
          <a:solidFill>
            <a:srgbClr val="66003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Co je to kultura?</a:t>
            </a:r>
            <a:endParaRPr lang="cs-CZ" sz="1800" dirty="0">
              <a:solidFill>
                <a:schemeClr val="accent6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32" name="Šipka dolů 31"/>
          <p:cNvSpPr/>
          <p:nvPr/>
        </p:nvSpPr>
        <p:spPr bwMode="auto">
          <a:xfrm>
            <a:off x="4459831" y="3333675"/>
            <a:ext cx="733053" cy="398024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40" name="Obdélník 39"/>
          <p:cNvSpPr/>
          <p:nvPr/>
        </p:nvSpPr>
        <p:spPr bwMode="auto">
          <a:xfrm>
            <a:off x="3609922" y="4272467"/>
            <a:ext cx="2394344" cy="782893"/>
          </a:xfrm>
          <a:prstGeom prst="rect">
            <a:avLst/>
          </a:prstGeom>
          <a:solidFill>
            <a:srgbClr val="FF99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b="1" dirty="0">
                <a:latin typeface="+mn-lt"/>
              </a:rPr>
              <a:t>o</a:t>
            </a:r>
            <a:r>
              <a:rPr kumimoji="0" lang="cs-CZ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chraňují nás před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b="1" dirty="0">
                <a:latin typeface="+mn-lt"/>
              </a:rPr>
              <a:t>o</a:t>
            </a:r>
            <a:r>
              <a:rPr lang="cs-CZ" sz="1400" b="1" dirty="0" smtClean="0">
                <a:latin typeface="+mn-lt"/>
              </a:rPr>
              <a:t>kolním světem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b="1" dirty="0">
                <a:latin typeface="+mn-lt"/>
              </a:rPr>
              <a:t>u</a:t>
            </a:r>
            <a:r>
              <a:rPr kumimoji="0" lang="cs-CZ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pravují mezilidské vztahy</a:t>
            </a:r>
          </a:p>
        </p:txBody>
      </p:sp>
      <p:sp>
        <p:nvSpPr>
          <p:cNvPr id="41" name="Obdélník 40"/>
          <p:cNvSpPr/>
          <p:nvPr/>
        </p:nvSpPr>
        <p:spPr bwMode="auto">
          <a:xfrm>
            <a:off x="418235" y="2976956"/>
            <a:ext cx="1872122" cy="782893"/>
          </a:xfrm>
          <a:prstGeom prst="rect">
            <a:avLst/>
          </a:prstGeom>
          <a:solidFill>
            <a:srgbClr val="FFCC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b="1" dirty="0" smtClean="0">
                <a:solidFill>
                  <a:srgbClr val="660033"/>
                </a:solidFill>
                <a:latin typeface="+mn-lt"/>
              </a:rPr>
              <a:t>Věda a technika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b="1" dirty="0" smtClean="0">
                <a:solidFill>
                  <a:srgbClr val="660033"/>
                </a:solidFill>
                <a:latin typeface="+mn-lt"/>
              </a:rPr>
              <a:t>= z člověka se stal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b="1" dirty="0" smtClean="0">
                <a:solidFill>
                  <a:srgbClr val="660033"/>
                </a:solidFill>
                <a:latin typeface="+mn-lt"/>
              </a:rPr>
              <a:t>„protetický bůh“</a:t>
            </a:r>
            <a:endParaRPr kumimoji="0" lang="cs-CZ" sz="1400" b="1" i="0" u="none" strike="noStrike" cap="none" normalizeH="0" baseline="0" dirty="0" smtClean="0">
              <a:ln>
                <a:noFill/>
              </a:ln>
              <a:solidFill>
                <a:srgbClr val="660033"/>
              </a:solidFill>
              <a:effectLst/>
              <a:latin typeface="+mn-lt"/>
            </a:endParaRPr>
          </a:p>
        </p:txBody>
      </p:sp>
      <p:sp>
        <p:nvSpPr>
          <p:cNvPr id="42" name="Obdélník 41"/>
          <p:cNvSpPr/>
          <p:nvPr/>
        </p:nvSpPr>
        <p:spPr bwMode="auto">
          <a:xfrm>
            <a:off x="418235" y="3865143"/>
            <a:ext cx="1872122" cy="782893"/>
          </a:xfrm>
          <a:prstGeom prst="rect">
            <a:avLst/>
          </a:prstGeom>
          <a:solidFill>
            <a:srgbClr val="FF66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b="1" dirty="0">
                <a:solidFill>
                  <a:srgbClr val="CC0000"/>
                </a:solidFill>
                <a:latin typeface="+mn-lt"/>
              </a:rPr>
              <a:t>k</a:t>
            </a:r>
            <a:r>
              <a:rPr lang="cs-CZ" sz="1400" b="1" dirty="0" smtClean="0">
                <a:solidFill>
                  <a:srgbClr val="CC0000"/>
                </a:solidFill>
                <a:latin typeface="+mn-lt"/>
              </a:rPr>
              <a:t>rása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b="1" dirty="0">
                <a:solidFill>
                  <a:srgbClr val="CC0000"/>
                </a:solidFill>
                <a:latin typeface="+mn-lt"/>
              </a:rPr>
              <a:t>č</a:t>
            </a:r>
            <a:r>
              <a:rPr kumimoji="0" lang="cs-CZ" sz="1400" b="1" i="0" u="none" strike="noStrike" cap="none" normalizeH="0" baseline="0" dirty="0" smtClean="0">
                <a:ln>
                  <a:noFill/>
                </a:ln>
                <a:solidFill>
                  <a:srgbClr val="CC0000"/>
                </a:solidFill>
                <a:effectLst/>
                <a:latin typeface="+mn-lt"/>
              </a:rPr>
              <a:t>istota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b="1" dirty="0" smtClean="0">
                <a:solidFill>
                  <a:srgbClr val="CC0000"/>
                </a:solidFill>
                <a:latin typeface="+mn-lt"/>
              </a:rPr>
              <a:t>Řád/Pořádek</a:t>
            </a:r>
            <a:endParaRPr kumimoji="0" lang="cs-CZ" sz="1400" b="1" i="0" u="none" strike="noStrike" cap="none" normalizeH="0" baseline="0" dirty="0" smtClean="0">
              <a:ln>
                <a:noFill/>
              </a:ln>
              <a:solidFill>
                <a:srgbClr val="CC0000"/>
              </a:solidFill>
              <a:effectLst/>
              <a:latin typeface="+mn-lt"/>
            </a:endParaRPr>
          </a:p>
        </p:txBody>
      </p:sp>
      <p:sp>
        <p:nvSpPr>
          <p:cNvPr id="44" name="Obdélník 43"/>
          <p:cNvSpPr/>
          <p:nvPr/>
        </p:nvSpPr>
        <p:spPr bwMode="auto">
          <a:xfrm>
            <a:off x="418235" y="4753330"/>
            <a:ext cx="1531695" cy="1256282"/>
          </a:xfrm>
          <a:prstGeom prst="rect">
            <a:avLst/>
          </a:prstGeom>
          <a:solidFill>
            <a:srgbClr val="66003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b="1" dirty="0">
                <a:solidFill>
                  <a:schemeClr val="accent3"/>
                </a:solidFill>
                <a:latin typeface="+mn-lt"/>
              </a:rPr>
              <a:t>v</a:t>
            </a:r>
            <a:r>
              <a:rPr lang="cs-CZ" sz="1400" b="1" dirty="0" smtClean="0">
                <a:solidFill>
                  <a:schemeClr val="accent3"/>
                </a:solidFill>
                <a:latin typeface="+mn-lt"/>
              </a:rPr>
              <a:t>ěda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b="1" dirty="0">
                <a:solidFill>
                  <a:schemeClr val="accent3"/>
                </a:solidFill>
                <a:latin typeface="+mn-lt"/>
              </a:rPr>
              <a:t>u</a:t>
            </a:r>
            <a:r>
              <a:rPr kumimoji="0" lang="cs-CZ" sz="1400" b="1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</a:rPr>
              <a:t>mění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b="1" dirty="0">
                <a:solidFill>
                  <a:schemeClr val="accent3"/>
                </a:solidFill>
                <a:latin typeface="+mn-lt"/>
              </a:rPr>
              <a:t>n</a:t>
            </a:r>
            <a:r>
              <a:rPr lang="cs-CZ" sz="1400" b="1" dirty="0" smtClean="0">
                <a:solidFill>
                  <a:schemeClr val="accent3"/>
                </a:solidFill>
                <a:latin typeface="+mn-lt"/>
              </a:rPr>
              <a:t>áboženství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b="1" dirty="0" smtClean="0">
                <a:solidFill>
                  <a:schemeClr val="accent3"/>
                </a:solidFill>
                <a:latin typeface="+mn-lt"/>
              </a:rPr>
              <a:t>F</a:t>
            </a:r>
            <a:r>
              <a:rPr kumimoji="0" lang="cs-CZ" sz="1400" b="1" i="0" u="none" strike="noStrike" cap="none" normalizeH="0" baseline="0" dirty="0" smtClean="0">
                <a:ln>
                  <a:noFill/>
                </a:ln>
                <a:solidFill>
                  <a:schemeClr val="accent3"/>
                </a:solidFill>
                <a:effectLst/>
                <a:latin typeface="+mn-lt"/>
              </a:rPr>
              <a:t>ilozofie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b="1" dirty="0">
                <a:solidFill>
                  <a:schemeClr val="accent3"/>
                </a:solidFill>
                <a:latin typeface="+mn-lt"/>
              </a:rPr>
              <a:t>v</a:t>
            </a:r>
            <a:r>
              <a:rPr lang="cs-CZ" sz="1400" b="1" dirty="0" smtClean="0">
                <a:solidFill>
                  <a:schemeClr val="accent3"/>
                </a:solidFill>
                <a:latin typeface="+mn-lt"/>
              </a:rPr>
              <a:t>ytváření </a:t>
            </a:r>
            <a:r>
              <a:rPr lang="cs-CZ" sz="1400" b="1" dirty="0" err="1" smtClean="0">
                <a:solidFill>
                  <a:schemeClr val="accent3"/>
                </a:solidFill>
                <a:latin typeface="+mn-lt"/>
              </a:rPr>
              <a:t>idealů</a:t>
            </a:r>
            <a:endParaRPr kumimoji="0" lang="cs-CZ" sz="1400" b="1" i="0" u="none" strike="noStrike" cap="none" normalizeH="0" baseline="0" dirty="0" smtClean="0">
              <a:ln>
                <a:noFill/>
              </a:ln>
              <a:solidFill>
                <a:schemeClr val="accent3"/>
              </a:solidFill>
              <a:effectLst/>
              <a:latin typeface="+mn-lt"/>
            </a:endParaRPr>
          </a:p>
        </p:txBody>
      </p:sp>
      <p:sp>
        <p:nvSpPr>
          <p:cNvPr id="46" name="Obdélník 45"/>
          <p:cNvSpPr/>
          <p:nvPr/>
        </p:nvSpPr>
        <p:spPr bwMode="auto">
          <a:xfrm>
            <a:off x="2086791" y="5227074"/>
            <a:ext cx="1531695" cy="1256282"/>
          </a:xfrm>
          <a:prstGeom prst="rect">
            <a:avLst/>
          </a:prstGeom>
          <a:solidFill>
            <a:srgbClr val="7030A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b="1" dirty="0" smtClean="0">
                <a:solidFill>
                  <a:srgbClr val="FFFF00"/>
                </a:solidFill>
                <a:latin typeface="+mn-lt"/>
              </a:rPr>
              <a:t>Regulace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b="1" dirty="0">
                <a:solidFill>
                  <a:srgbClr val="FFFF00"/>
                </a:solidFill>
                <a:latin typeface="+mn-lt"/>
              </a:rPr>
              <a:t>m</a:t>
            </a:r>
            <a:r>
              <a:rPr lang="cs-CZ" sz="1400" b="1" dirty="0" smtClean="0">
                <a:solidFill>
                  <a:srgbClr val="FFFF00"/>
                </a:solidFill>
                <a:latin typeface="+mn-lt"/>
              </a:rPr>
              <a:t>ezilidských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b="1" dirty="0">
                <a:solidFill>
                  <a:srgbClr val="FFFF00"/>
                </a:solidFill>
                <a:latin typeface="+mn-lt"/>
              </a:rPr>
              <a:t>v</a:t>
            </a:r>
            <a:r>
              <a:rPr lang="cs-CZ" sz="1400" b="1" dirty="0" smtClean="0">
                <a:solidFill>
                  <a:srgbClr val="FFFF00"/>
                </a:solidFill>
                <a:latin typeface="+mn-lt"/>
              </a:rPr>
              <a:t>ztahů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b="1" dirty="0">
                <a:solidFill>
                  <a:srgbClr val="FFFF00"/>
                </a:solidFill>
                <a:latin typeface="+mn-lt"/>
              </a:rPr>
              <a:t>s</a:t>
            </a:r>
            <a:r>
              <a:rPr kumimoji="0" lang="cs-CZ" sz="1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n-lt"/>
              </a:rPr>
              <a:t> promocí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b="1" dirty="0" smtClean="0">
                <a:solidFill>
                  <a:srgbClr val="FFFF00"/>
                </a:solidFill>
                <a:latin typeface="+mn-lt"/>
              </a:rPr>
              <a:t>práv</a:t>
            </a:r>
            <a:endParaRPr kumimoji="0" lang="cs-CZ" sz="1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+mn-lt"/>
            </a:endParaRPr>
          </a:p>
        </p:txBody>
      </p:sp>
      <p:sp>
        <p:nvSpPr>
          <p:cNvPr id="47" name="Šipka dolů 46"/>
          <p:cNvSpPr/>
          <p:nvPr/>
        </p:nvSpPr>
        <p:spPr bwMode="auto">
          <a:xfrm rot="4116451">
            <a:off x="2550701" y="3646367"/>
            <a:ext cx="255683" cy="110767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48" name="Šipka dolů 47"/>
          <p:cNvSpPr/>
          <p:nvPr/>
        </p:nvSpPr>
        <p:spPr bwMode="auto">
          <a:xfrm rot="3396379">
            <a:off x="2407636" y="3770117"/>
            <a:ext cx="255683" cy="1665455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49" name="Šipka dolů 48"/>
          <p:cNvSpPr/>
          <p:nvPr/>
        </p:nvSpPr>
        <p:spPr bwMode="auto">
          <a:xfrm rot="1794107">
            <a:off x="3049859" y="4184598"/>
            <a:ext cx="255683" cy="112800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Šipka dolů 7"/>
          <p:cNvSpPr/>
          <p:nvPr/>
        </p:nvSpPr>
        <p:spPr bwMode="auto">
          <a:xfrm rot="7151037">
            <a:off x="2659659" y="2893944"/>
            <a:ext cx="255683" cy="12462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50" name="Obdélník 49"/>
          <p:cNvSpPr/>
          <p:nvPr/>
        </p:nvSpPr>
        <p:spPr bwMode="auto">
          <a:xfrm>
            <a:off x="7070256" y="3687075"/>
            <a:ext cx="1690384" cy="638558"/>
          </a:xfrm>
          <a:prstGeom prst="rect">
            <a:avLst/>
          </a:prstGeom>
          <a:solidFill>
            <a:srgbClr val="66003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b="1" dirty="0" smtClean="0">
                <a:solidFill>
                  <a:srgbClr val="FFFF00"/>
                </a:solidFill>
                <a:latin typeface="+mn-lt"/>
              </a:rPr>
              <a:t>Individuální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n-lt"/>
              </a:rPr>
              <a:t>svoboda</a:t>
            </a:r>
          </a:p>
        </p:txBody>
      </p:sp>
      <p:sp>
        <p:nvSpPr>
          <p:cNvPr id="12" name="Obousměrná vodorovná šipka 11"/>
          <p:cNvSpPr/>
          <p:nvPr/>
        </p:nvSpPr>
        <p:spPr bwMode="auto">
          <a:xfrm>
            <a:off x="6394495" y="3731699"/>
            <a:ext cx="798633" cy="484632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Blesk 8"/>
          <p:cNvSpPr/>
          <p:nvPr/>
        </p:nvSpPr>
        <p:spPr bwMode="auto">
          <a:xfrm rot="1843382">
            <a:off x="6221744" y="2876475"/>
            <a:ext cx="914400" cy="914400"/>
          </a:xfrm>
          <a:prstGeom prst="lightningBolt">
            <a:avLst/>
          </a:prstGeom>
          <a:solidFill>
            <a:srgbClr val="CC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45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5" grpId="0" animBg="1"/>
      <p:bldP spid="26" grpId="0" animBg="1"/>
      <p:bldP spid="32" grpId="0" animBg="1"/>
      <p:bldP spid="40" grpId="0" animBg="1"/>
      <p:bldP spid="41" grpId="0" animBg="1"/>
      <p:bldP spid="42" grpId="0" animBg="1"/>
      <p:bldP spid="44" grpId="0" animBg="1"/>
      <p:bldP spid="46" grpId="0" animBg="1"/>
      <p:bldP spid="47" grpId="0" animBg="1"/>
      <p:bldP spid="48" grpId="0" animBg="1"/>
      <p:bldP spid="49" grpId="0" animBg="1"/>
      <p:bldP spid="8" grpId="0" animBg="1"/>
      <p:bldP spid="50" grpId="0" animBg="1"/>
      <p:bldP spid="12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833113" cy="4572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13</a:t>
            </a:fld>
            <a:endParaRPr lang="cs-CZ" alt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769" y="90042"/>
            <a:ext cx="3044330" cy="222378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343769" y="153656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cs-CZ" altLang="cs-CZ" sz="1400" b="1" dirty="0">
                <a:solidFill>
                  <a:srgbClr val="660033"/>
                </a:solidFill>
                <a:latin typeface="+mn-lt"/>
              </a:rPr>
              <a:t>Sigmund Freud </a:t>
            </a:r>
          </a:p>
          <a:p>
            <a:pPr algn="r"/>
            <a:r>
              <a:rPr lang="cs-CZ" altLang="cs-CZ" sz="14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Nespokojenost </a:t>
            </a:r>
            <a:r>
              <a:rPr lang="cs-CZ" altLang="cs-CZ" sz="14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v kultuře</a:t>
            </a:r>
            <a:br>
              <a:rPr lang="cs-CZ" altLang="cs-CZ" sz="14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</a:br>
            <a:r>
              <a:rPr lang="cs-CZ" altLang="cs-CZ" sz="14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(1930)</a:t>
            </a:r>
            <a:endParaRPr lang="cs-CZ" sz="1400" b="1" dirty="0">
              <a:latin typeface="+mn-lt"/>
            </a:endParaRPr>
          </a:p>
        </p:txBody>
      </p:sp>
      <p:sp>
        <p:nvSpPr>
          <p:cNvPr id="22" name="Obdélník 21"/>
          <p:cNvSpPr/>
          <p:nvPr/>
        </p:nvSpPr>
        <p:spPr bwMode="auto">
          <a:xfrm>
            <a:off x="121269" y="1800570"/>
            <a:ext cx="5770471" cy="985065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cs-CZ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Kultura je zdrojem nespokojenosti, byly bychom šťastnější, </a:t>
            </a:r>
          </a:p>
          <a:p>
            <a:pPr algn="r"/>
            <a:r>
              <a:rPr lang="cs-CZ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kdybychom jsme jí vzdali</a:t>
            </a:r>
          </a:p>
          <a:p>
            <a:pPr algn="r"/>
            <a:r>
              <a:rPr kumimoji="0" lang="cs-CZ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+mn-lt"/>
              </a:rPr>
              <a:t>Kultura reguluje pudy (sexualitu,</a:t>
            </a:r>
            <a:r>
              <a:rPr kumimoji="0" lang="cs-CZ" sz="1400" b="1" i="0" u="none" strike="noStrike" cap="none" normalizeH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+mn-lt"/>
              </a:rPr>
              <a:t> agresi)</a:t>
            </a:r>
            <a:r>
              <a:rPr kumimoji="0" lang="cs-CZ" sz="1400" b="1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+mn-lt"/>
              </a:rPr>
              <a:t>, což podkopává slast</a:t>
            </a:r>
          </a:p>
          <a:p>
            <a:pPr algn="r"/>
            <a:r>
              <a:rPr lang="cs-CZ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Technologický pokrok a věda nezvětšili spokojenost</a:t>
            </a:r>
            <a:endParaRPr kumimoji="0" lang="cs-CZ" sz="1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n-lt"/>
            </a:endParaRPr>
          </a:p>
        </p:txBody>
      </p:sp>
      <p:sp>
        <p:nvSpPr>
          <p:cNvPr id="2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753706" y="1102046"/>
            <a:ext cx="7518400" cy="559391"/>
          </a:xfrm>
        </p:spPr>
        <p:txBody>
          <a:bodyPr/>
          <a:lstStyle/>
          <a:p>
            <a:pPr algn="r"/>
            <a:r>
              <a:rPr lang="cs-CZ" altLang="cs-CZ" sz="1800" dirty="0" smtClean="0">
                <a:solidFill>
                  <a:schemeClr val="tx2">
                    <a:lumMod val="50000"/>
                  </a:schemeClr>
                </a:solidFill>
              </a:rPr>
              <a:t>III. Část: protiklad mezi kulturou</a:t>
            </a:r>
            <a:br>
              <a:rPr lang="cs-CZ" altLang="cs-CZ" sz="1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cs-CZ" altLang="cs-CZ" sz="1800" dirty="0" smtClean="0">
                <a:solidFill>
                  <a:schemeClr val="tx2">
                    <a:lumMod val="50000"/>
                  </a:schemeClr>
                </a:solidFill>
              </a:rPr>
              <a:t> a individuálním pocitem štěstí</a:t>
            </a:r>
            <a:endParaRPr lang="en-GB" altLang="cs-CZ" sz="1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5" name="Ovál 24"/>
          <p:cNvSpPr/>
          <p:nvPr/>
        </p:nvSpPr>
        <p:spPr bwMode="auto">
          <a:xfrm>
            <a:off x="331228" y="3579825"/>
            <a:ext cx="3414772" cy="916681"/>
          </a:xfrm>
          <a:prstGeom prst="ellipse">
            <a:avLst/>
          </a:prstGeom>
          <a:solidFill>
            <a:srgbClr val="7030A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Skládá se z institucí</a:t>
            </a:r>
          </a:p>
          <a:p>
            <a:pPr algn="ctr"/>
            <a:r>
              <a:rPr lang="cs-CZ" sz="1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k</a:t>
            </a:r>
            <a:r>
              <a:rPr lang="cs-CZ" sz="1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teré nás liší od zvířat</a:t>
            </a:r>
            <a:endParaRPr lang="cs-CZ" sz="1400" dirty="0">
              <a:solidFill>
                <a:schemeClr val="accent2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26" name="Ovál 25"/>
          <p:cNvSpPr/>
          <p:nvPr/>
        </p:nvSpPr>
        <p:spPr bwMode="auto">
          <a:xfrm>
            <a:off x="820956" y="2915971"/>
            <a:ext cx="2465853" cy="599110"/>
          </a:xfrm>
          <a:prstGeom prst="ellipse">
            <a:avLst/>
          </a:prstGeom>
          <a:solidFill>
            <a:srgbClr val="66003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Co je to kultura?</a:t>
            </a:r>
            <a:endParaRPr lang="cs-CZ" sz="1800" dirty="0">
              <a:solidFill>
                <a:schemeClr val="accent6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32" name="Šipka dolů 31"/>
          <p:cNvSpPr/>
          <p:nvPr/>
        </p:nvSpPr>
        <p:spPr bwMode="auto">
          <a:xfrm>
            <a:off x="1708682" y="3365486"/>
            <a:ext cx="733053" cy="398024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40" name="Obdélník 39"/>
          <p:cNvSpPr/>
          <p:nvPr/>
        </p:nvSpPr>
        <p:spPr bwMode="auto">
          <a:xfrm>
            <a:off x="858773" y="4304278"/>
            <a:ext cx="2394344" cy="782893"/>
          </a:xfrm>
          <a:prstGeom prst="rect">
            <a:avLst/>
          </a:prstGeom>
          <a:solidFill>
            <a:srgbClr val="FF99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b="1" dirty="0">
                <a:latin typeface="+mn-lt"/>
              </a:rPr>
              <a:t>o</a:t>
            </a:r>
            <a:r>
              <a:rPr kumimoji="0" lang="cs-CZ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chraňují nás před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b="1" dirty="0">
                <a:latin typeface="+mn-lt"/>
              </a:rPr>
              <a:t>o</a:t>
            </a:r>
            <a:r>
              <a:rPr lang="cs-CZ" sz="1400" b="1" dirty="0" smtClean="0">
                <a:latin typeface="+mn-lt"/>
              </a:rPr>
              <a:t>kolním světem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b="1" dirty="0">
                <a:latin typeface="+mn-lt"/>
              </a:rPr>
              <a:t>u</a:t>
            </a:r>
            <a:r>
              <a:rPr kumimoji="0" lang="cs-CZ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pravují mezilidské vztahy</a:t>
            </a:r>
          </a:p>
        </p:txBody>
      </p:sp>
      <p:sp>
        <p:nvSpPr>
          <p:cNvPr id="50" name="Obdélník 49"/>
          <p:cNvSpPr/>
          <p:nvPr/>
        </p:nvSpPr>
        <p:spPr bwMode="auto">
          <a:xfrm>
            <a:off x="4319107" y="3718886"/>
            <a:ext cx="1690384" cy="638558"/>
          </a:xfrm>
          <a:prstGeom prst="rect">
            <a:avLst/>
          </a:prstGeom>
          <a:solidFill>
            <a:srgbClr val="66003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b="1" dirty="0" smtClean="0">
                <a:solidFill>
                  <a:srgbClr val="FFFF00"/>
                </a:solidFill>
                <a:latin typeface="+mn-lt"/>
              </a:rPr>
              <a:t>Individuální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+mn-lt"/>
              </a:rPr>
              <a:t>svoboda</a:t>
            </a:r>
          </a:p>
        </p:txBody>
      </p:sp>
      <p:sp>
        <p:nvSpPr>
          <p:cNvPr id="12" name="Obousměrná vodorovná šipka 11"/>
          <p:cNvSpPr/>
          <p:nvPr/>
        </p:nvSpPr>
        <p:spPr bwMode="auto">
          <a:xfrm>
            <a:off x="3643346" y="3763510"/>
            <a:ext cx="798633" cy="484632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Blesk 8"/>
          <p:cNvSpPr/>
          <p:nvPr/>
        </p:nvSpPr>
        <p:spPr bwMode="auto">
          <a:xfrm rot="1843382">
            <a:off x="3470595" y="2908286"/>
            <a:ext cx="914400" cy="914400"/>
          </a:xfrm>
          <a:prstGeom prst="lightningBolt">
            <a:avLst/>
          </a:prstGeom>
          <a:solidFill>
            <a:srgbClr val="CC0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3" name="Obdélník 22"/>
          <p:cNvSpPr/>
          <p:nvPr/>
        </p:nvSpPr>
        <p:spPr bwMode="auto">
          <a:xfrm>
            <a:off x="4505533" y="2850595"/>
            <a:ext cx="3486566" cy="1208714"/>
          </a:xfrm>
          <a:prstGeom prst="rect">
            <a:avLst/>
          </a:prstGeom>
          <a:solidFill>
            <a:srgbClr val="FF66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b="1" dirty="0" smtClean="0">
                <a:latin typeface="+mn-lt"/>
              </a:rPr>
              <a:t>Úsilím lidstva je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b="1" dirty="0" smtClean="0">
                <a:latin typeface="+mn-lt"/>
              </a:rPr>
              <a:t>Najít obšťastňující rovnováhu mezi 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b="1" dirty="0" smtClean="0">
                <a:latin typeface="+mn-lt"/>
              </a:rPr>
              <a:t>Individualitou a kulturou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(dá se</a:t>
            </a:r>
            <a:r>
              <a:rPr kumimoji="0" lang="cs-CZ" sz="12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kulturní konflikt vyřešit nebo je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200" b="1" dirty="0" smtClean="0">
                <a:latin typeface="+mn-lt"/>
              </a:rPr>
              <a:t>n</a:t>
            </a:r>
            <a:r>
              <a:rPr lang="cs-CZ" sz="1200" b="1" baseline="0" dirty="0" smtClean="0">
                <a:latin typeface="+mn-lt"/>
              </a:rPr>
              <a:t>esmiřitelný?)</a:t>
            </a:r>
            <a:endParaRPr kumimoji="0" lang="cs-CZ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8" name="Obdélník 27"/>
          <p:cNvSpPr/>
          <p:nvPr/>
        </p:nvSpPr>
        <p:spPr bwMode="auto">
          <a:xfrm>
            <a:off x="5573814" y="4706736"/>
            <a:ext cx="1110834" cy="571647"/>
          </a:xfrm>
          <a:prstGeom prst="rect">
            <a:avLst/>
          </a:prstGeom>
          <a:solidFill>
            <a:srgbClr val="99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b="1" dirty="0" smtClean="0">
                <a:solidFill>
                  <a:srgbClr val="FFFF00"/>
                </a:solidFill>
                <a:latin typeface="+mn-lt"/>
              </a:rPr>
              <a:t>Oslabení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b="1" dirty="0" smtClean="0">
                <a:solidFill>
                  <a:srgbClr val="FFFF00"/>
                </a:solidFill>
                <a:latin typeface="+mn-lt"/>
              </a:rPr>
              <a:t>pudů</a:t>
            </a:r>
            <a:endParaRPr kumimoji="0" lang="cs-CZ" sz="14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+mn-lt"/>
            </a:endParaRPr>
          </a:p>
        </p:txBody>
      </p:sp>
      <p:sp>
        <p:nvSpPr>
          <p:cNvPr id="27" name="Šipka dolů 26"/>
          <p:cNvSpPr/>
          <p:nvPr/>
        </p:nvSpPr>
        <p:spPr bwMode="auto">
          <a:xfrm>
            <a:off x="5656128" y="4065162"/>
            <a:ext cx="946207" cy="67079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29" name="Ovál 28"/>
          <p:cNvSpPr/>
          <p:nvPr/>
        </p:nvSpPr>
        <p:spPr bwMode="auto">
          <a:xfrm>
            <a:off x="2571540" y="5110936"/>
            <a:ext cx="2942243" cy="726889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Vznik různých charakterů</a:t>
            </a:r>
          </a:p>
          <a:p>
            <a:pPr algn="ctr"/>
            <a:r>
              <a:rPr lang="cs-CZ" sz="12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(třeba: anální charakter)</a:t>
            </a:r>
            <a:endParaRPr lang="cs-CZ" sz="1200" dirty="0">
              <a:solidFill>
                <a:schemeClr val="accent2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30" name="Ovál 29"/>
          <p:cNvSpPr/>
          <p:nvPr/>
        </p:nvSpPr>
        <p:spPr bwMode="auto">
          <a:xfrm>
            <a:off x="5110242" y="5716517"/>
            <a:ext cx="1492093" cy="849319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 sublimace</a:t>
            </a:r>
          </a:p>
          <a:p>
            <a:pPr algn="ctr"/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pudů</a:t>
            </a:r>
            <a:endParaRPr lang="cs-CZ" sz="1200" dirty="0">
              <a:solidFill>
                <a:schemeClr val="accent2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31" name="Ovál 30"/>
          <p:cNvSpPr/>
          <p:nvPr/>
        </p:nvSpPr>
        <p:spPr bwMode="auto">
          <a:xfrm>
            <a:off x="6744679" y="5069532"/>
            <a:ext cx="1864766" cy="1218697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 dobrovolné</a:t>
            </a:r>
          </a:p>
          <a:p>
            <a:pPr algn="ctr"/>
            <a:r>
              <a:rPr lang="cs-CZ" sz="1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v</a:t>
            </a:r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zdání</a:t>
            </a:r>
          </a:p>
          <a:p>
            <a:pPr algn="ctr"/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pudovosti</a:t>
            </a:r>
            <a:endParaRPr lang="cs-CZ" sz="1200" dirty="0">
              <a:solidFill>
                <a:schemeClr val="accent2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2" name="Šipka doleva 1"/>
          <p:cNvSpPr/>
          <p:nvPr/>
        </p:nvSpPr>
        <p:spPr bwMode="auto">
          <a:xfrm rot="19717115">
            <a:off x="4946142" y="4927351"/>
            <a:ext cx="699900" cy="315801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3" name="Šipka doleva 32"/>
          <p:cNvSpPr/>
          <p:nvPr/>
        </p:nvSpPr>
        <p:spPr bwMode="auto">
          <a:xfrm rot="16358726">
            <a:off x="5632789" y="5412750"/>
            <a:ext cx="605850" cy="315801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4" name="Šipka doleva 33"/>
          <p:cNvSpPr/>
          <p:nvPr/>
        </p:nvSpPr>
        <p:spPr bwMode="auto">
          <a:xfrm rot="13398992">
            <a:off x="6496392" y="5223757"/>
            <a:ext cx="605850" cy="315801"/>
          </a:xfrm>
          <a:prstGeom prst="lef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73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  <p:bldP spid="27" grpId="0" animBg="1"/>
      <p:bldP spid="29" grpId="0" animBg="1"/>
      <p:bldP spid="30" grpId="0" animBg="1"/>
      <p:bldP spid="31" grpId="0" animBg="1"/>
      <p:bldP spid="2" grpId="0" animBg="1"/>
      <p:bldP spid="33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833113" cy="4572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14</a:t>
            </a:fld>
            <a:endParaRPr lang="cs-CZ" altLang="cs-CZ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91803" y="2566782"/>
            <a:ext cx="7518400" cy="559391"/>
          </a:xfrm>
        </p:spPr>
        <p:txBody>
          <a:bodyPr/>
          <a:lstStyle/>
          <a:p>
            <a:r>
              <a:rPr lang="cs-CZ" altLang="cs-CZ" sz="2000" dirty="0" smtClean="0">
                <a:solidFill>
                  <a:srgbClr val="660033"/>
                </a:solidFill>
              </a:rPr>
              <a:t>Malý úkol na 10.3.</a:t>
            </a:r>
            <a:endParaRPr lang="en-GB" altLang="cs-CZ" sz="2000" dirty="0">
              <a:solidFill>
                <a:srgbClr val="660033"/>
              </a:solidFill>
            </a:endParaRPr>
          </a:p>
        </p:txBody>
      </p:sp>
      <p:sp>
        <p:nvSpPr>
          <p:cNvPr id="8" name="Obdélník 7"/>
          <p:cNvSpPr/>
          <p:nvPr/>
        </p:nvSpPr>
        <p:spPr bwMode="auto">
          <a:xfrm>
            <a:off x="691803" y="3142339"/>
            <a:ext cx="7518400" cy="802652"/>
          </a:xfrm>
          <a:prstGeom prst="rect">
            <a:avLst/>
          </a:prstGeom>
          <a:solidFill>
            <a:srgbClr val="FF9999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altLang="cs-CZ" sz="1800" b="1" dirty="0" smtClean="0">
                <a:solidFill>
                  <a:schemeClr val="tx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1. Sigmund </a:t>
            </a:r>
            <a:r>
              <a:rPr lang="cs-CZ" altLang="cs-CZ" sz="1800" b="1" dirty="0">
                <a:solidFill>
                  <a:schemeClr val="tx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Freud – Nespokojenost v kultuře</a:t>
            </a:r>
            <a:br>
              <a:rPr lang="cs-CZ" altLang="cs-CZ" sz="1800" b="1" dirty="0">
                <a:solidFill>
                  <a:schemeClr val="tx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</a:br>
            <a:r>
              <a:rPr lang="cs-CZ" altLang="cs-CZ" sz="1800" b="1" dirty="0">
                <a:solidFill>
                  <a:schemeClr val="tx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(1930), </a:t>
            </a:r>
            <a:r>
              <a:rPr lang="cs-CZ" altLang="cs-CZ" sz="1800" b="1" dirty="0" smtClean="0">
                <a:solidFill>
                  <a:schemeClr val="tx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druhá </a:t>
            </a:r>
            <a:r>
              <a:rPr lang="cs-CZ" altLang="cs-CZ" sz="1800" b="1" dirty="0">
                <a:solidFill>
                  <a:schemeClr val="tx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část </a:t>
            </a:r>
            <a:r>
              <a:rPr lang="cs-CZ" altLang="cs-CZ" sz="1800" b="1" dirty="0" smtClean="0">
                <a:solidFill>
                  <a:schemeClr val="tx2">
                    <a:lumMod val="50000"/>
                  </a:schemeClr>
                </a:solidFill>
                <a:latin typeface="+mn-lt"/>
                <a:cs typeface="Times New Roman" panose="02020603050405020304" pitchFamily="18" charset="0"/>
              </a:rPr>
              <a:t>(IV.-VI.)</a:t>
            </a:r>
            <a:endParaRPr lang="cs-CZ" sz="1800" b="1" dirty="0" smtClean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9" name="Obdélník 8"/>
          <p:cNvSpPr/>
          <p:nvPr/>
        </p:nvSpPr>
        <p:spPr bwMode="auto">
          <a:xfrm>
            <a:off x="691803" y="4029915"/>
            <a:ext cx="7518400" cy="346638"/>
          </a:xfrm>
          <a:prstGeom prst="rect">
            <a:avLst/>
          </a:prstGeom>
          <a:solidFill>
            <a:srgbClr val="FF9966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1600" b="1" dirty="0" smtClean="0">
                <a:solidFill>
                  <a:srgbClr val="002060"/>
                </a:solidFill>
                <a:latin typeface="+mn-lt"/>
              </a:rPr>
              <a:t>2. Analýza novoročního projevu Miloše Zemana/ Andreje </a:t>
            </a:r>
            <a:r>
              <a:rPr lang="cs-CZ" sz="1600" b="1" dirty="0" err="1" smtClean="0">
                <a:solidFill>
                  <a:srgbClr val="002060"/>
                </a:solidFill>
                <a:latin typeface="+mn-lt"/>
              </a:rPr>
              <a:t>Babiše</a:t>
            </a:r>
            <a:endParaRPr lang="cs-CZ" sz="16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0" name="Obdélník 9"/>
          <p:cNvSpPr/>
          <p:nvPr/>
        </p:nvSpPr>
        <p:spPr bwMode="auto">
          <a:xfrm>
            <a:off x="691803" y="4488798"/>
            <a:ext cx="7518400" cy="405934"/>
          </a:xfrm>
          <a:prstGeom prst="rect">
            <a:avLst/>
          </a:prstGeom>
          <a:solidFill>
            <a:srgbClr val="FF9933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1600" b="1" dirty="0" smtClean="0">
                <a:latin typeface="+mn-lt"/>
              </a:rPr>
              <a:t>- témata: O čem hovoří</a:t>
            </a:r>
          </a:p>
        </p:txBody>
      </p:sp>
      <p:sp>
        <p:nvSpPr>
          <p:cNvPr id="11" name="Obdélník 10"/>
          <p:cNvSpPr/>
          <p:nvPr/>
        </p:nvSpPr>
        <p:spPr bwMode="auto">
          <a:xfrm>
            <a:off x="691803" y="4990009"/>
            <a:ext cx="7518400" cy="345076"/>
          </a:xfrm>
          <a:prstGeom prst="rect">
            <a:avLst/>
          </a:prstGeom>
          <a:solidFill>
            <a:srgbClr val="CC66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1600" b="1" dirty="0" smtClean="0">
                <a:solidFill>
                  <a:srgbClr val="002060"/>
                </a:solidFill>
                <a:latin typeface="+mn-lt"/>
              </a:rPr>
              <a:t>- Jak o tom hovoří (jakým rétorickým způsobem nám slibuje lepší zítřky)</a:t>
            </a:r>
            <a:endParaRPr lang="cs-CZ" sz="1600" b="1" dirty="0" smtClean="0">
              <a:latin typeface="+mn-lt"/>
            </a:endParaRPr>
          </a:p>
        </p:txBody>
      </p:sp>
      <p:sp>
        <p:nvSpPr>
          <p:cNvPr id="13" name="Obdélník 12"/>
          <p:cNvSpPr/>
          <p:nvPr/>
        </p:nvSpPr>
        <p:spPr bwMode="auto">
          <a:xfrm>
            <a:off x="691803" y="5442732"/>
            <a:ext cx="7518400" cy="345076"/>
          </a:xfrm>
          <a:prstGeom prst="rect">
            <a:avLst/>
          </a:prstGeom>
          <a:solidFill>
            <a:srgbClr val="CC33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1600" b="1" dirty="0" smtClean="0">
                <a:solidFill>
                  <a:srgbClr val="002060"/>
                </a:solidFill>
                <a:latin typeface="+mn-lt"/>
              </a:rPr>
              <a:t>- Co vynechává</a:t>
            </a:r>
            <a:endParaRPr lang="cs-CZ" sz="1600" b="1" dirty="0" smtClean="0">
              <a:latin typeface="+mn-lt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6149" y="1298485"/>
            <a:ext cx="2791893" cy="166263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3647" y="431188"/>
            <a:ext cx="2562805" cy="1743484"/>
          </a:xfrm>
          <a:prstGeom prst="rect">
            <a:avLst/>
          </a:prstGeom>
          <a:ln>
            <a:solidFill>
              <a:srgbClr val="CC0000"/>
            </a:solidFill>
          </a:ln>
        </p:spPr>
      </p:pic>
    </p:spTree>
    <p:extLst>
      <p:ext uri="{BB962C8B-B14F-4D97-AF65-F5344CB8AC3E}">
        <p14:creationId xmlns:p14="http://schemas.microsoft.com/office/powerpoint/2010/main" val="289532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04947" y="386699"/>
            <a:ext cx="4235777" cy="2471479"/>
          </a:xfrm>
        </p:spPr>
        <p:txBody>
          <a:bodyPr/>
          <a:lstStyle/>
          <a:p>
            <a:pPr algn="r"/>
            <a:r>
              <a:rPr lang="cs-CZ" altLang="cs-CZ" sz="2400" dirty="0" smtClean="0">
                <a:solidFill>
                  <a:srgbClr val="C00000"/>
                </a:solidFill>
              </a:rPr>
              <a:t>Sigmund Freud</a:t>
            </a:r>
            <a:br>
              <a:rPr lang="cs-CZ" altLang="cs-CZ" sz="2400" dirty="0" smtClean="0">
                <a:solidFill>
                  <a:srgbClr val="C00000"/>
                </a:solidFill>
              </a:rPr>
            </a:br>
            <a:r>
              <a:rPr lang="cs-CZ" altLang="cs-CZ" sz="12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cs-CZ" altLang="cs-CZ" sz="12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cs-CZ" altLang="cs-CZ" sz="1600" i="1" dirty="0" err="1" smtClean="0">
                <a:solidFill>
                  <a:srgbClr val="800000"/>
                </a:solidFill>
              </a:rPr>
              <a:t>Sigismund</a:t>
            </a:r>
            <a:r>
              <a:rPr lang="cs-CZ" altLang="cs-CZ" sz="1600" i="1" dirty="0" smtClean="0">
                <a:solidFill>
                  <a:srgbClr val="800000"/>
                </a:solidFill>
              </a:rPr>
              <a:t> </a:t>
            </a:r>
            <a:r>
              <a:rPr lang="cs-CZ" altLang="cs-CZ" sz="1600" i="1" dirty="0" err="1" smtClean="0">
                <a:solidFill>
                  <a:srgbClr val="800000"/>
                </a:solidFill>
              </a:rPr>
              <a:t>Šlomo</a:t>
            </a:r>
            <a:r>
              <a:rPr lang="cs-CZ" altLang="cs-CZ" sz="1600" i="1" dirty="0" smtClean="0">
                <a:solidFill>
                  <a:srgbClr val="800000"/>
                </a:solidFill>
              </a:rPr>
              <a:t> Freud</a:t>
            </a:r>
            <a:r>
              <a:rPr lang="cs-CZ" altLang="cs-CZ" sz="1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cs-CZ" altLang="cs-CZ" sz="1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cs-CZ" altLang="cs-CZ" sz="1400" dirty="0" smtClean="0">
                <a:solidFill>
                  <a:schemeClr val="tx2">
                    <a:lumMod val="50000"/>
                  </a:schemeClr>
                </a:solidFill>
              </a:rPr>
              <a:t>6. května 1856</a:t>
            </a:r>
            <a:br>
              <a:rPr lang="cs-CZ" altLang="cs-CZ" sz="1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cs-CZ" altLang="cs-CZ" sz="1400" dirty="0" smtClean="0">
                <a:solidFill>
                  <a:schemeClr val="tx2">
                    <a:lumMod val="50000"/>
                  </a:schemeClr>
                </a:solidFill>
              </a:rPr>
              <a:t>Příbor (okr. Nový Jičín)</a:t>
            </a:r>
            <a:br>
              <a:rPr lang="cs-CZ" altLang="cs-CZ" sz="1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cs-CZ" altLang="cs-CZ" sz="1400" dirty="0" smtClean="0">
                <a:solidFill>
                  <a:schemeClr val="tx2">
                    <a:lumMod val="50000"/>
                  </a:schemeClr>
                </a:solidFill>
              </a:rPr>
              <a:t>+ 23. </a:t>
            </a:r>
            <a:r>
              <a:rPr lang="cs-CZ" altLang="cs-CZ" sz="1400" dirty="0" err="1" smtClean="0">
                <a:solidFill>
                  <a:schemeClr val="tx2">
                    <a:lumMod val="50000"/>
                  </a:schemeClr>
                </a:solidFill>
              </a:rPr>
              <a:t>zaří</a:t>
            </a:r>
            <a:r>
              <a:rPr lang="cs-CZ" altLang="cs-CZ" sz="1400" dirty="0" smtClean="0">
                <a:solidFill>
                  <a:schemeClr val="tx2">
                    <a:lumMod val="50000"/>
                  </a:schemeClr>
                </a:solidFill>
              </a:rPr>
              <a:t> 1939</a:t>
            </a:r>
            <a:br>
              <a:rPr lang="cs-CZ" altLang="cs-CZ" sz="1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cs-CZ" altLang="cs-CZ" sz="1400" dirty="0" smtClean="0">
                <a:solidFill>
                  <a:schemeClr val="tx2">
                    <a:lumMod val="50000"/>
                  </a:schemeClr>
                </a:solidFill>
              </a:rPr>
              <a:t>Londýn</a:t>
            </a:r>
            <a:br>
              <a:rPr lang="cs-CZ" altLang="cs-CZ" sz="1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cs-CZ" altLang="cs-CZ" sz="14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cs-CZ" altLang="cs-CZ" sz="1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cs-CZ" altLang="cs-CZ" sz="1400" dirty="0" smtClean="0">
                <a:solidFill>
                  <a:schemeClr val="tx2">
                    <a:lumMod val="50000"/>
                  </a:schemeClr>
                </a:solidFill>
              </a:rPr>
              <a:t>stvořitel psychoanalytické metody</a:t>
            </a:r>
            <a:br>
              <a:rPr lang="cs-CZ" altLang="cs-CZ" sz="1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cs-CZ" altLang="cs-CZ" sz="1400" dirty="0" smtClean="0">
                <a:solidFill>
                  <a:schemeClr val="tx2">
                    <a:lumMod val="50000"/>
                  </a:schemeClr>
                </a:solidFill>
              </a:rPr>
              <a:t>kulturní antropolog,</a:t>
            </a:r>
            <a:br>
              <a:rPr lang="cs-CZ" altLang="cs-CZ" sz="14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cs-CZ" altLang="cs-CZ" sz="1400" dirty="0" smtClean="0">
                <a:solidFill>
                  <a:schemeClr val="tx2">
                    <a:lumMod val="50000"/>
                  </a:schemeClr>
                </a:solidFill>
              </a:rPr>
              <a:t>psycholog, filozof </a:t>
            </a:r>
            <a:r>
              <a:rPr lang="cs-CZ" altLang="cs-CZ" sz="1400" dirty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cs-CZ" altLang="cs-CZ" sz="1400" dirty="0">
                <a:solidFill>
                  <a:schemeClr val="tx2">
                    <a:lumMod val="50000"/>
                  </a:schemeClr>
                </a:solidFill>
              </a:rPr>
            </a:br>
            <a:endParaRPr lang="en-GB" altLang="cs-CZ" sz="1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542" y="181422"/>
            <a:ext cx="2827541" cy="3845456"/>
          </a:xfrm>
          <a:prstGeom prst="rect">
            <a:avLst/>
          </a:prstGeom>
        </p:spPr>
      </p:pic>
      <p:sp>
        <p:nvSpPr>
          <p:cNvPr id="22" name="Obdélník 21"/>
          <p:cNvSpPr/>
          <p:nvPr/>
        </p:nvSpPr>
        <p:spPr bwMode="auto">
          <a:xfrm>
            <a:off x="349858" y="3616110"/>
            <a:ext cx="8616225" cy="2991424"/>
          </a:xfrm>
          <a:prstGeom prst="rect">
            <a:avLst/>
          </a:prstGeom>
          <a:solidFill>
            <a:srgbClr val="FF993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cs-CZ" sz="1600" b="1" i="1" dirty="0" smtClean="0">
                <a:solidFill>
                  <a:srgbClr val="660033"/>
                </a:solidFill>
                <a:latin typeface="+mn-lt"/>
              </a:rPr>
              <a:t>Freud a kultura:</a:t>
            </a:r>
          </a:p>
          <a:p>
            <a:endParaRPr lang="cs-CZ" sz="1600" b="1" dirty="0" smtClean="0">
              <a:solidFill>
                <a:srgbClr val="002060"/>
              </a:solidFill>
              <a:latin typeface="+mn-lt"/>
            </a:endParaRPr>
          </a:p>
          <a:p>
            <a:r>
              <a:rPr lang="cs-CZ" sz="1600" b="1" dirty="0" smtClean="0">
                <a:solidFill>
                  <a:srgbClr val="002060"/>
                </a:solidFill>
                <a:latin typeface="+mn-lt"/>
              </a:rPr>
              <a:t>- </a:t>
            </a: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Člověk se vzdává kousku své sexuální svobody a svobody perverze, aby vybudoval</a:t>
            </a:r>
          </a:p>
          <a:p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 společnost (zákaz incestu = rodinná soudržnost), kultura je postavená na tomto </a:t>
            </a:r>
          </a:p>
          <a:p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 trvalém zřeknutí</a:t>
            </a:r>
          </a:p>
          <a:p>
            <a:endParaRPr lang="cs-CZ" sz="1600" b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- Člověk je ovládnut třemi (pra)pudy: - pudem sebezachování</a:t>
            </a:r>
          </a:p>
          <a:p>
            <a:r>
              <a:rPr lang="cs-CZ" sz="16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	</a:t>
            </a:r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	                               - pohlavním pudem</a:t>
            </a:r>
          </a:p>
          <a:p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		                               - pudem agrese</a:t>
            </a:r>
          </a:p>
          <a:p>
            <a:endParaRPr lang="cs-CZ" sz="1600" b="1" dirty="0" smtClean="0">
              <a:solidFill>
                <a:schemeClr val="tx2">
                  <a:lumMod val="50000"/>
                </a:schemeClr>
              </a:solidFill>
              <a:latin typeface="+mn-lt"/>
            </a:endParaRPr>
          </a:p>
          <a:p>
            <a:r>
              <a:rPr lang="cs-CZ" sz="16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- Člověk je podřízen (svému/kolektivnímu) svědomí, založeném na pocitu viny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58" y="1622438"/>
            <a:ext cx="2496709" cy="186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18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5"/>
          <p:cNvSpPr>
            <a:spLocks noGrp="1" noChangeArrowheads="1"/>
          </p:cNvSpPr>
          <p:nvPr>
            <p:ph type="ftr" sz="quarter" idx="3"/>
          </p:nvPr>
        </p:nvSpPr>
        <p:spPr>
          <a:xfrm>
            <a:off x="414068" y="6248400"/>
            <a:ext cx="6314536" cy="457200"/>
          </a:xfrm>
        </p:spPr>
        <p:txBody>
          <a:bodyPr/>
          <a:lstStyle/>
          <a:p>
            <a:r>
              <a:rPr lang="cs-CZ" altLang="cs-CZ" dirty="0" smtClean="0"/>
              <a:t>Dr. Klára Hübner, Ustav pomocných věd historických a archivnictví, Metodika V</a:t>
            </a:r>
            <a:endParaRPr lang="cs-CZ" altLang="cs-CZ" dirty="0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833113" cy="4572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3</a:t>
            </a:fld>
            <a:endParaRPr lang="cs-CZ" altLang="cs-CZ" dirty="0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91803" y="1141393"/>
            <a:ext cx="7518400" cy="559391"/>
          </a:xfrm>
        </p:spPr>
        <p:txBody>
          <a:bodyPr/>
          <a:lstStyle/>
          <a:p>
            <a:r>
              <a:rPr lang="cs-CZ" altLang="cs-CZ" sz="1800" dirty="0" smtClean="0">
                <a:solidFill>
                  <a:schemeClr val="tx2">
                    <a:lumMod val="50000"/>
                  </a:schemeClr>
                </a:solidFill>
              </a:rPr>
              <a:t>Proč jste tady? Vaše motivace? Co očekáváte?</a:t>
            </a:r>
            <a:endParaRPr lang="en-GB" altLang="cs-CZ" sz="1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623" y="484144"/>
            <a:ext cx="8009738" cy="566884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9" name="Obdélník 8"/>
          <p:cNvSpPr/>
          <p:nvPr/>
        </p:nvSpPr>
        <p:spPr>
          <a:xfrm>
            <a:off x="5676427" y="3133898"/>
            <a:ext cx="1583114" cy="369332"/>
          </a:xfrm>
          <a:prstGeom prst="rect">
            <a:avLst/>
          </a:prstGeom>
          <a:solidFill>
            <a:srgbClr val="CAC9C5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cs-CZ" sz="1800" b="1" dirty="0" smtClean="0">
                <a:latin typeface="+mn-lt"/>
              </a:rPr>
              <a:t>Reakce</a:t>
            </a:r>
            <a:endParaRPr lang="cs-CZ" sz="1800" b="1" dirty="0">
              <a:latin typeface="+mn-lt"/>
            </a:endParaRPr>
          </a:p>
        </p:txBody>
      </p:sp>
      <p:sp>
        <p:nvSpPr>
          <p:cNvPr id="5" name="Ovál 4"/>
          <p:cNvSpPr/>
          <p:nvPr/>
        </p:nvSpPr>
        <p:spPr bwMode="auto">
          <a:xfrm>
            <a:off x="2576223" y="2358033"/>
            <a:ext cx="2029269" cy="1942598"/>
          </a:xfrm>
          <a:prstGeom prst="ellipse">
            <a:avLst/>
          </a:prstGeom>
          <a:solidFill>
            <a:srgbClr val="DDDDDD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>
            <a:softEdge rad="63500"/>
          </a:effectLst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Já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 smtClean="0">
                <a:latin typeface="+mn-lt"/>
                <a:cs typeface="Times New Roman" panose="02020603050405020304" pitchFamily="18" charset="0"/>
              </a:rPr>
              <a:t>Kriticky rozum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  <a:cs typeface="Times New Roman" panose="02020603050405020304" pitchFamily="18" charset="0"/>
              </a:rPr>
              <a:t>Kontrola pudů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400" dirty="0" smtClean="0">
                <a:latin typeface="+mn-lt"/>
                <a:cs typeface="Times New Roman" panose="02020603050405020304" pitchFamily="18" charset="0"/>
              </a:rPr>
              <a:t>„odklad“ pudů</a:t>
            </a:r>
            <a:endParaRPr kumimoji="0" lang="cs-CZ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5676427" y="4274109"/>
            <a:ext cx="1583114" cy="369332"/>
          </a:xfrm>
          <a:prstGeom prst="rect">
            <a:avLst/>
          </a:prstGeom>
          <a:solidFill>
            <a:srgbClr val="FD8A63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cs-CZ" sz="1800" b="1" dirty="0" smtClean="0">
                <a:latin typeface="+mn-lt"/>
              </a:rPr>
              <a:t>Popud</a:t>
            </a:r>
            <a:endParaRPr lang="cs-CZ" sz="1800" b="1" dirty="0">
              <a:latin typeface="+mn-lt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5425974" y="1901995"/>
            <a:ext cx="2605260" cy="584775"/>
          </a:xfrm>
          <a:prstGeom prst="rect">
            <a:avLst/>
          </a:prstGeom>
          <a:solidFill>
            <a:srgbClr val="8BD6FF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cs-CZ" sz="1600" b="1" dirty="0" smtClean="0">
                <a:latin typeface="+mn-lt"/>
              </a:rPr>
              <a:t>Představy o normách a</a:t>
            </a:r>
          </a:p>
          <a:p>
            <a:pPr algn="ctr"/>
            <a:r>
              <a:rPr lang="cs-CZ" sz="1600" b="1" dirty="0" smtClean="0">
                <a:latin typeface="+mn-lt"/>
              </a:rPr>
              <a:t>hodnotách</a:t>
            </a:r>
            <a:endParaRPr lang="cs-CZ" sz="1600" b="1" dirty="0">
              <a:latin typeface="+mn-lt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2804484" y="4790627"/>
            <a:ext cx="1583114" cy="1292662"/>
          </a:xfrm>
          <a:prstGeom prst="rect">
            <a:avLst/>
          </a:prstGeom>
          <a:gradFill flip="none" rotWithShape="1">
            <a:gsLst>
              <a:gs pos="0">
                <a:srgbClr val="FB8152">
                  <a:shade val="30000"/>
                  <a:satMod val="115000"/>
                </a:srgbClr>
              </a:gs>
              <a:gs pos="50000">
                <a:srgbClr val="FB8152">
                  <a:shade val="67500"/>
                  <a:satMod val="115000"/>
                </a:srgbClr>
              </a:gs>
              <a:gs pos="100000">
                <a:srgbClr val="FB8152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cs-CZ" sz="2000" b="1" dirty="0" smtClean="0">
                <a:latin typeface="+mn-lt"/>
              </a:rPr>
              <a:t>Ono</a:t>
            </a:r>
          </a:p>
          <a:p>
            <a:pPr algn="ctr"/>
            <a:endParaRPr lang="cs-CZ" sz="1600" b="1" dirty="0">
              <a:latin typeface="+mn-lt"/>
            </a:endParaRPr>
          </a:p>
          <a:p>
            <a:pPr algn="ctr"/>
            <a:r>
              <a:rPr lang="cs-CZ" sz="1400" dirty="0" smtClean="0">
                <a:latin typeface="+mn-lt"/>
              </a:rPr>
              <a:t>potřeba</a:t>
            </a:r>
          </a:p>
          <a:p>
            <a:pPr algn="ctr"/>
            <a:r>
              <a:rPr lang="cs-CZ" sz="1400" dirty="0" smtClean="0">
                <a:latin typeface="+mn-lt"/>
              </a:rPr>
              <a:t>Libido</a:t>
            </a:r>
          </a:p>
          <a:p>
            <a:pPr algn="ctr"/>
            <a:r>
              <a:rPr lang="cs-CZ" sz="1400" dirty="0" err="1" smtClean="0">
                <a:latin typeface="+mn-lt"/>
              </a:rPr>
              <a:t>Destrudo</a:t>
            </a:r>
            <a:endParaRPr lang="cs-CZ" sz="1400" dirty="0" smtClean="0">
              <a:latin typeface="+mn-lt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638723" y="1141393"/>
            <a:ext cx="2138380" cy="800219"/>
          </a:xfrm>
          <a:prstGeom prst="rect">
            <a:avLst/>
          </a:prstGeom>
          <a:solidFill>
            <a:srgbClr val="75757E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cs-CZ" sz="1400" b="1" dirty="0" smtClean="0">
                <a:solidFill>
                  <a:schemeClr val="bg1"/>
                </a:solidFill>
                <a:latin typeface="+mn-lt"/>
              </a:rPr>
              <a:t>Morální instance</a:t>
            </a:r>
            <a:endParaRPr lang="cs-CZ" sz="1200" b="1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cs-CZ" sz="1800" b="1" dirty="0" smtClean="0">
                <a:solidFill>
                  <a:schemeClr val="bg1"/>
                </a:solidFill>
                <a:latin typeface="+mn-lt"/>
              </a:rPr>
              <a:t>Požadavky</a:t>
            </a:r>
          </a:p>
          <a:p>
            <a:pPr algn="ctr"/>
            <a:endParaRPr lang="cs-CZ" sz="1400" b="1" dirty="0">
              <a:latin typeface="+mn-lt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719084" y="3006250"/>
            <a:ext cx="1738678" cy="800219"/>
          </a:xfrm>
          <a:prstGeom prst="rect">
            <a:avLst/>
          </a:prstGeom>
          <a:solidFill>
            <a:srgbClr val="75757E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cs-CZ" sz="1400" b="1" dirty="0" smtClean="0">
                <a:solidFill>
                  <a:schemeClr val="bg1"/>
                </a:solidFill>
                <a:latin typeface="+mn-lt"/>
              </a:rPr>
              <a:t>Princip reality</a:t>
            </a:r>
            <a:endParaRPr lang="cs-CZ" sz="1200" b="1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cs-CZ" sz="1800" b="1" dirty="0" smtClean="0">
                <a:solidFill>
                  <a:schemeClr val="bg1"/>
                </a:solidFill>
                <a:latin typeface="+mn-lt"/>
              </a:rPr>
              <a:t>Kontrola</a:t>
            </a:r>
          </a:p>
          <a:p>
            <a:pPr algn="ctr"/>
            <a:endParaRPr lang="cs-CZ" sz="1400" b="1" dirty="0">
              <a:latin typeface="+mn-lt"/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719084" y="4756746"/>
            <a:ext cx="1738678" cy="800219"/>
          </a:xfrm>
          <a:prstGeom prst="rect">
            <a:avLst/>
          </a:prstGeom>
          <a:solidFill>
            <a:srgbClr val="75757E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cs-CZ" sz="1400" b="1" dirty="0" smtClean="0">
                <a:solidFill>
                  <a:schemeClr val="bg1"/>
                </a:solidFill>
                <a:latin typeface="+mn-lt"/>
              </a:rPr>
              <a:t>Princip slasti</a:t>
            </a:r>
            <a:endParaRPr lang="cs-CZ" sz="1200" b="1" dirty="0">
              <a:solidFill>
                <a:schemeClr val="bg1"/>
              </a:solidFill>
              <a:latin typeface="+mn-lt"/>
            </a:endParaRPr>
          </a:p>
          <a:p>
            <a:pPr algn="ctr"/>
            <a:r>
              <a:rPr lang="cs-CZ" sz="1800" b="1" dirty="0">
                <a:solidFill>
                  <a:schemeClr val="bg1"/>
                </a:solidFill>
                <a:latin typeface="+mn-lt"/>
              </a:rPr>
              <a:t>P</a:t>
            </a:r>
            <a:r>
              <a:rPr lang="cs-CZ" sz="1800" b="1" dirty="0" smtClean="0">
                <a:solidFill>
                  <a:schemeClr val="bg1"/>
                </a:solidFill>
                <a:latin typeface="+mn-lt"/>
              </a:rPr>
              <a:t>ožadavky</a:t>
            </a:r>
          </a:p>
          <a:p>
            <a:pPr algn="ctr"/>
            <a:endParaRPr lang="cs-CZ" sz="1400" b="1" dirty="0">
              <a:latin typeface="+mn-lt"/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2804484" y="505680"/>
            <a:ext cx="1583114" cy="1261884"/>
          </a:xfrm>
          <a:prstGeom prst="rect">
            <a:avLst/>
          </a:prstGeom>
          <a:gradFill flip="none" rotWithShape="1">
            <a:gsLst>
              <a:gs pos="0">
                <a:srgbClr val="84CBF0">
                  <a:shade val="30000"/>
                  <a:satMod val="115000"/>
                </a:srgbClr>
              </a:gs>
              <a:gs pos="50000">
                <a:srgbClr val="84CBF0">
                  <a:shade val="67500"/>
                  <a:satMod val="115000"/>
                </a:srgbClr>
              </a:gs>
              <a:gs pos="100000">
                <a:srgbClr val="84CBF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  <a:effectLst>
            <a:softEdge rad="31750"/>
          </a:effectLst>
        </p:spPr>
        <p:txBody>
          <a:bodyPr wrap="square">
            <a:spAutoFit/>
          </a:bodyPr>
          <a:lstStyle/>
          <a:p>
            <a:pPr algn="ctr"/>
            <a:r>
              <a:rPr lang="cs-CZ" sz="1600" b="1" dirty="0" smtClean="0">
                <a:latin typeface="+mn-lt"/>
              </a:rPr>
              <a:t>Super-Ego</a:t>
            </a:r>
          </a:p>
          <a:p>
            <a:pPr algn="ctr"/>
            <a:r>
              <a:rPr lang="cs-CZ" sz="1600" b="1" dirty="0" smtClean="0">
                <a:latin typeface="+mn-lt"/>
              </a:rPr>
              <a:t>Nad-já</a:t>
            </a:r>
          </a:p>
          <a:p>
            <a:pPr algn="ctr"/>
            <a:endParaRPr lang="cs-CZ" sz="1600" b="1" dirty="0">
              <a:latin typeface="+mn-lt"/>
            </a:endParaRPr>
          </a:p>
          <a:p>
            <a:pPr algn="ctr"/>
            <a:r>
              <a:rPr lang="cs-CZ" sz="1400" dirty="0">
                <a:latin typeface="+mn-lt"/>
              </a:rPr>
              <a:t>z</a:t>
            </a:r>
            <a:r>
              <a:rPr lang="cs-CZ" sz="1400" dirty="0" smtClean="0">
                <a:latin typeface="+mn-lt"/>
              </a:rPr>
              <a:t>ákazy</a:t>
            </a:r>
          </a:p>
          <a:p>
            <a:pPr algn="ctr"/>
            <a:r>
              <a:rPr lang="cs-CZ" sz="1400" dirty="0" smtClean="0">
                <a:latin typeface="+mn-lt"/>
              </a:rPr>
              <a:t>příkazy</a:t>
            </a:r>
            <a:endParaRPr lang="cs-CZ" sz="1400" dirty="0">
              <a:latin typeface="+mn-lt"/>
            </a:endParaRPr>
          </a:p>
        </p:txBody>
      </p:sp>
      <p:sp>
        <p:nvSpPr>
          <p:cNvPr id="19" name="Obdélník 18"/>
          <p:cNvSpPr/>
          <p:nvPr/>
        </p:nvSpPr>
        <p:spPr>
          <a:xfrm>
            <a:off x="6191442" y="5228439"/>
            <a:ext cx="1583114" cy="646331"/>
          </a:xfrm>
          <a:prstGeom prst="rect">
            <a:avLst/>
          </a:prstGeom>
          <a:solidFill>
            <a:srgbClr val="E7E7E7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cs-CZ" sz="1800" b="1" dirty="0" smtClean="0">
                <a:solidFill>
                  <a:srgbClr val="75757E"/>
                </a:solidFill>
                <a:latin typeface="+mn-lt"/>
              </a:rPr>
              <a:t>Okolní prostředí</a:t>
            </a:r>
            <a:endParaRPr lang="cs-CZ" sz="1800" b="1" dirty="0">
              <a:solidFill>
                <a:srgbClr val="75757E"/>
              </a:solidFill>
              <a:latin typeface="+mn-lt"/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1037220" y="67104"/>
            <a:ext cx="5594168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cs-CZ" sz="18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Psychický aparát podle Sigmunda Freuda:</a:t>
            </a:r>
            <a:endParaRPr lang="cs-CZ" sz="1800" b="1" dirty="0">
              <a:solidFill>
                <a:schemeClr val="tx2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0455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833113" cy="4572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4</a:t>
            </a:fld>
            <a:endParaRPr lang="cs-CZ" alt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769" y="249068"/>
            <a:ext cx="3044330" cy="2223788"/>
          </a:xfrm>
          <a:prstGeom prst="rect">
            <a:avLst/>
          </a:prstGeom>
        </p:spPr>
      </p:pic>
      <p:sp>
        <p:nvSpPr>
          <p:cNvPr id="21" name="Obdélník 20"/>
          <p:cNvSpPr/>
          <p:nvPr/>
        </p:nvSpPr>
        <p:spPr bwMode="auto">
          <a:xfrm>
            <a:off x="2059388" y="906432"/>
            <a:ext cx="3768920" cy="686517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kulturně pesimistická studie 20. stol.</a:t>
            </a:r>
          </a:p>
          <a:p>
            <a:pPr algn="r"/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Námět: vztah kultury a pudů </a:t>
            </a:r>
            <a:endParaRPr kumimoji="0" lang="cs-CZ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n-lt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343769" y="153656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cs-CZ" altLang="cs-CZ" sz="1400" b="1" dirty="0">
                <a:solidFill>
                  <a:srgbClr val="660033"/>
                </a:solidFill>
                <a:latin typeface="+mn-lt"/>
              </a:rPr>
              <a:t>Sigmund Freud </a:t>
            </a:r>
          </a:p>
          <a:p>
            <a:pPr algn="r"/>
            <a:r>
              <a:rPr lang="cs-CZ" altLang="cs-CZ" sz="14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Nespokojenost </a:t>
            </a:r>
            <a:r>
              <a:rPr lang="cs-CZ" altLang="cs-CZ" sz="14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v kultuře</a:t>
            </a:r>
            <a:br>
              <a:rPr lang="cs-CZ" altLang="cs-CZ" sz="14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</a:br>
            <a:r>
              <a:rPr lang="cs-CZ" altLang="cs-CZ" sz="14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(1930)</a:t>
            </a:r>
            <a:endParaRPr lang="cs-CZ" sz="1400" b="1" dirty="0">
              <a:latin typeface="+mn-lt"/>
            </a:endParaRPr>
          </a:p>
        </p:txBody>
      </p:sp>
      <p:sp>
        <p:nvSpPr>
          <p:cNvPr id="22" name="Obdélník 21"/>
          <p:cNvSpPr/>
          <p:nvPr/>
        </p:nvSpPr>
        <p:spPr bwMode="auto">
          <a:xfrm>
            <a:off x="993912" y="1615012"/>
            <a:ext cx="4834395" cy="985065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cs-CZ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V kultuře vznikají stále větší sociální jednoty</a:t>
            </a:r>
          </a:p>
          <a:p>
            <a:pPr algn="r"/>
            <a:r>
              <a:rPr lang="cs-CZ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Ty omezují uspokojování sexuálních pudů a agresivity</a:t>
            </a:r>
          </a:p>
          <a:p>
            <a:pPr algn="r"/>
            <a:r>
              <a:rPr lang="cs-CZ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Část agresivity se přetvařuje v pocit viny</a:t>
            </a:r>
          </a:p>
          <a:p>
            <a:pPr algn="r"/>
            <a:r>
              <a:rPr lang="cs-CZ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 = kultura se stává zdrojem nespokojenosti </a:t>
            </a:r>
            <a:endParaRPr kumimoji="0" lang="cs-CZ" sz="1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n-lt"/>
            </a:endParaRPr>
          </a:p>
        </p:txBody>
      </p:sp>
      <p:sp>
        <p:nvSpPr>
          <p:cNvPr id="2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4648" y="2636157"/>
            <a:ext cx="7518400" cy="559391"/>
          </a:xfrm>
        </p:spPr>
        <p:txBody>
          <a:bodyPr/>
          <a:lstStyle/>
          <a:p>
            <a:r>
              <a:rPr lang="cs-CZ" altLang="cs-CZ" sz="1800" dirty="0" smtClean="0">
                <a:solidFill>
                  <a:schemeClr val="tx2">
                    <a:lumMod val="50000"/>
                  </a:schemeClr>
                </a:solidFill>
              </a:rPr>
              <a:t>II. Část: zdroje nespokojenosti</a:t>
            </a:r>
            <a:endParaRPr lang="en-GB" altLang="cs-CZ" sz="1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5" name="Ovál 24"/>
          <p:cNvSpPr/>
          <p:nvPr/>
        </p:nvSpPr>
        <p:spPr bwMode="auto">
          <a:xfrm>
            <a:off x="3562182" y="3761518"/>
            <a:ext cx="2465853" cy="762774"/>
          </a:xfrm>
          <a:prstGeom prst="ellipse">
            <a:avLst/>
          </a:prstGeom>
          <a:solidFill>
            <a:srgbClr val="7030A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Nespokojenost</a:t>
            </a:r>
          </a:p>
          <a:p>
            <a:pPr algn="ctr"/>
            <a:r>
              <a:rPr lang="cs-CZ" sz="1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</a:rPr>
              <a:t>Omezení</a:t>
            </a:r>
            <a:endParaRPr lang="cs-CZ" sz="1400" dirty="0">
              <a:solidFill>
                <a:schemeClr val="accent2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26" name="Ovál 25"/>
          <p:cNvSpPr/>
          <p:nvPr/>
        </p:nvSpPr>
        <p:spPr bwMode="auto">
          <a:xfrm>
            <a:off x="3562182" y="2819820"/>
            <a:ext cx="2465853" cy="599110"/>
          </a:xfrm>
          <a:prstGeom prst="ellipse">
            <a:avLst/>
          </a:prstGeom>
          <a:solidFill>
            <a:srgbClr val="66003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p</a:t>
            </a:r>
            <a:r>
              <a:rPr lang="cs-CZ" sz="1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rincip slasti</a:t>
            </a:r>
            <a:endParaRPr lang="cs-CZ" sz="1800" dirty="0">
              <a:solidFill>
                <a:schemeClr val="accent6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7" name="Šipka dolů 6"/>
          <p:cNvSpPr/>
          <p:nvPr/>
        </p:nvSpPr>
        <p:spPr bwMode="auto">
          <a:xfrm>
            <a:off x="3621737" y="3322769"/>
            <a:ext cx="2294032" cy="581321"/>
          </a:xfrm>
          <a:prstGeom prst="downArrow">
            <a:avLst>
              <a:gd name="adj1" fmla="val 50000"/>
              <a:gd name="adj2" fmla="val 5661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životní cíl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200" b="1" dirty="0" smtClean="0">
                <a:latin typeface="+mn-lt"/>
              </a:rPr>
              <a:t>= zvětšit slast</a:t>
            </a:r>
            <a:endParaRPr kumimoji="0" lang="cs-CZ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7" name="Ovál 26"/>
          <p:cNvSpPr/>
          <p:nvPr/>
        </p:nvSpPr>
        <p:spPr bwMode="auto">
          <a:xfrm>
            <a:off x="2802137" y="4483358"/>
            <a:ext cx="1052444" cy="454474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tělo</a:t>
            </a:r>
            <a:endParaRPr lang="cs-CZ" sz="1600" dirty="0">
              <a:solidFill>
                <a:schemeClr val="accent2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29" name="Ovál 28"/>
          <p:cNvSpPr/>
          <p:nvPr/>
        </p:nvSpPr>
        <p:spPr bwMode="auto">
          <a:xfrm>
            <a:off x="1259248" y="5062009"/>
            <a:ext cx="2151861" cy="1284968"/>
          </a:xfrm>
          <a:prstGeom prst="ellipse">
            <a:avLst/>
          </a:prstGeom>
          <a:solidFill>
            <a:srgbClr val="99003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přetvořit</a:t>
            </a:r>
          </a:p>
          <a:p>
            <a:pPr algn="ctr"/>
            <a:r>
              <a:rPr lang="cs-CZ" sz="1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o</a:t>
            </a:r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kolní </a:t>
            </a:r>
          </a:p>
          <a:p>
            <a:pPr algn="ctr"/>
            <a:r>
              <a:rPr lang="cs-CZ" sz="1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p</a:t>
            </a:r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rostředí</a:t>
            </a:r>
          </a:p>
        </p:txBody>
      </p:sp>
      <p:sp>
        <p:nvSpPr>
          <p:cNvPr id="30" name="Ovál 29"/>
          <p:cNvSpPr/>
          <p:nvPr/>
        </p:nvSpPr>
        <p:spPr bwMode="auto">
          <a:xfrm>
            <a:off x="5549426" y="4517379"/>
            <a:ext cx="1673238" cy="840905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Sociální</a:t>
            </a:r>
          </a:p>
          <a:p>
            <a:pPr algn="ctr"/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vztahy</a:t>
            </a:r>
            <a:endParaRPr lang="cs-CZ" sz="1600" dirty="0">
              <a:solidFill>
                <a:schemeClr val="accent2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8" name="Šipka dolů 7"/>
          <p:cNvSpPr/>
          <p:nvPr/>
        </p:nvSpPr>
        <p:spPr bwMode="auto">
          <a:xfrm rot="2785359">
            <a:off x="3709284" y="4258176"/>
            <a:ext cx="341907" cy="50286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3" name="Šipka dolů 32"/>
          <p:cNvSpPr/>
          <p:nvPr/>
        </p:nvSpPr>
        <p:spPr bwMode="auto">
          <a:xfrm rot="18944917">
            <a:off x="5593741" y="4286713"/>
            <a:ext cx="341907" cy="50286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4" name="Ovál 33"/>
          <p:cNvSpPr/>
          <p:nvPr/>
        </p:nvSpPr>
        <p:spPr bwMode="auto">
          <a:xfrm>
            <a:off x="182487" y="3844816"/>
            <a:ext cx="2419884" cy="1387141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Ovlivnění</a:t>
            </a:r>
          </a:p>
          <a:p>
            <a:pPr algn="ctr"/>
            <a:r>
              <a:rPr lang="cs-CZ" sz="1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s</a:t>
            </a:r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 pomocí </a:t>
            </a:r>
          </a:p>
          <a:p>
            <a:pPr algn="ctr"/>
            <a:r>
              <a:rPr lang="cs-CZ" sz="1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c</a:t>
            </a:r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hemických látek</a:t>
            </a:r>
          </a:p>
          <a:p>
            <a:pPr algn="ctr"/>
            <a:r>
              <a:rPr lang="cs-CZ" sz="1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v</a:t>
            </a:r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ědy, umění </a:t>
            </a:r>
            <a:endParaRPr lang="cs-CZ" sz="1600" dirty="0">
              <a:solidFill>
                <a:schemeClr val="accent2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35" name="Šipka dolů 34"/>
          <p:cNvSpPr/>
          <p:nvPr/>
        </p:nvSpPr>
        <p:spPr bwMode="auto">
          <a:xfrm rot="6191095">
            <a:off x="2479103" y="4331546"/>
            <a:ext cx="341907" cy="50286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6" name="Ovál 35"/>
          <p:cNvSpPr/>
          <p:nvPr/>
        </p:nvSpPr>
        <p:spPr bwMode="auto">
          <a:xfrm>
            <a:off x="3776881" y="4800220"/>
            <a:ext cx="1673238" cy="1177437"/>
          </a:xfrm>
          <a:prstGeom prst="ellipse">
            <a:avLst/>
          </a:prstGeom>
          <a:solidFill>
            <a:srgbClr val="99003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Okolní </a:t>
            </a:r>
          </a:p>
          <a:p>
            <a:pPr algn="ctr"/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Prostředí</a:t>
            </a:r>
          </a:p>
          <a:p>
            <a:pPr algn="ctr"/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realita</a:t>
            </a:r>
            <a:endParaRPr lang="cs-CZ" sz="1600" dirty="0">
              <a:solidFill>
                <a:schemeClr val="accent2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32" name="Šipka dolů 31"/>
          <p:cNvSpPr/>
          <p:nvPr/>
        </p:nvSpPr>
        <p:spPr bwMode="auto">
          <a:xfrm>
            <a:off x="4579764" y="4434966"/>
            <a:ext cx="341907" cy="50286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43" y="3308358"/>
            <a:ext cx="815473" cy="66985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5232" name="Obrázek 952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877" y="3499858"/>
            <a:ext cx="991783" cy="58340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752" y="3195548"/>
            <a:ext cx="757941" cy="512312"/>
          </a:xfrm>
          <a:prstGeom prst="rect">
            <a:avLst/>
          </a:prstGeom>
        </p:spPr>
      </p:pic>
      <p:sp>
        <p:nvSpPr>
          <p:cNvPr id="39" name="Šipka dolů 38"/>
          <p:cNvSpPr/>
          <p:nvPr/>
        </p:nvSpPr>
        <p:spPr bwMode="auto">
          <a:xfrm rot="3738876">
            <a:off x="3339463" y="5050245"/>
            <a:ext cx="341907" cy="78736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95233" name="Obrázek 952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269" y="4937832"/>
            <a:ext cx="652634" cy="67182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5235" name="Obrázek 952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838" y="5145255"/>
            <a:ext cx="882667" cy="683868"/>
          </a:xfrm>
          <a:prstGeom prst="rect">
            <a:avLst/>
          </a:prstGeom>
        </p:spPr>
      </p:pic>
      <p:sp>
        <p:nvSpPr>
          <p:cNvPr id="43" name="Ovál 42"/>
          <p:cNvSpPr/>
          <p:nvPr/>
        </p:nvSpPr>
        <p:spPr bwMode="auto">
          <a:xfrm>
            <a:off x="6573155" y="3085106"/>
            <a:ext cx="2213217" cy="173197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Erotizace</a:t>
            </a:r>
          </a:p>
          <a:p>
            <a:pPr algn="ctr"/>
            <a:r>
              <a:rPr lang="cs-CZ" sz="1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s</a:t>
            </a:r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ociálních</a:t>
            </a:r>
          </a:p>
          <a:p>
            <a:pPr algn="ctr"/>
            <a:r>
              <a:rPr lang="cs-CZ" sz="1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v</a:t>
            </a:r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ztahů</a:t>
            </a:r>
          </a:p>
          <a:p>
            <a:pPr algn="ctr"/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=láska</a:t>
            </a:r>
          </a:p>
          <a:p>
            <a:pPr algn="ctr"/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(</a:t>
            </a:r>
            <a:r>
              <a:rPr lang="cs-CZ" sz="1600" b="1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eros</a:t>
            </a:r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)</a:t>
            </a:r>
            <a:endParaRPr lang="cs-CZ" sz="1600" b="1" dirty="0">
              <a:solidFill>
                <a:schemeClr val="accent2">
                  <a:lumMod val="40000"/>
                  <a:lumOff val="60000"/>
                </a:schemeClr>
              </a:solidFill>
              <a:latin typeface="+mn-lt"/>
            </a:endParaRPr>
          </a:p>
        </p:txBody>
      </p:sp>
      <p:pic>
        <p:nvPicPr>
          <p:cNvPr id="95237" name="Obrázek 952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6659" y="4705565"/>
            <a:ext cx="1715719" cy="1401485"/>
          </a:xfrm>
          <a:prstGeom prst="rect">
            <a:avLst/>
          </a:prstGeom>
        </p:spPr>
      </p:pic>
      <p:sp>
        <p:nvSpPr>
          <p:cNvPr id="45" name="Šipka dolů 44"/>
          <p:cNvSpPr/>
          <p:nvPr/>
        </p:nvSpPr>
        <p:spPr bwMode="auto">
          <a:xfrm rot="13465231">
            <a:off x="6845424" y="4440339"/>
            <a:ext cx="341907" cy="27025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7692" y="5785526"/>
            <a:ext cx="1813654" cy="101314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87155" y="5388938"/>
            <a:ext cx="1419845" cy="1425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41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5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5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5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  <p:bldP spid="25" grpId="0" animBg="1"/>
      <p:bldP spid="26" grpId="0" animBg="1"/>
      <p:bldP spid="7" grpId="0" animBg="1"/>
      <p:bldP spid="27" grpId="0" animBg="1"/>
      <p:bldP spid="29" grpId="0" animBg="1"/>
      <p:bldP spid="30" grpId="0" animBg="1"/>
      <p:bldP spid="8" grpId="0" animBg="1"/>
      <p:bldP spid="33" grpId="0" animBg="1"/>
      <p:bldP spid="34" grpId="0" animBg="1"/>
      <p:bldP spid="35" grpId="0" animBg="1"/>
      <p:bldP spid="36" grpId="0" animBg="1"/>
      <p:bldP spid="32" grpId="0" animBg="1"/>
      <p:bldP spid="39" grpId="0" animBg="1"/>
      <p:bldP spid="43" grpId="0" animBg="1"/>
      <p:bldP spid="4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833113" cy="4572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5</a:t>
            </a:fld>
            <a:endParaRPr lang="cs-CZ" alt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5769" y="249068"/>
            <a:ext cx="3044330" cy="2223788"/>
          </a:xfrm>
          <a:prstGeom prst="rect">
            <a:avLst/>
          </a:prstGeom>
        </p:spPr>
      </p:pic>
      <p:sp>
        <p:nvSpPr>
          <p:cNvPr id="21" name="Obdélník 20"/>
          <p:cNvSpPr/>
          <p:nvPr/>
        </p:nvSpPr>
        <p:spPr bwMode="auto">
          <a:xfrm>
            <a:off x="2059388" y="906432"/>
            <a:ext cx="3768920" cy="686517"/>
          </a:xfrm>
          <a:prstGeom prst="rect">
            <a:avLst/>
          </a:prstGeom>
          <a:solidFill>
            <a:schemeClr val="tx2">
              <a:lumMod val="50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kulturně pesimistická studie 20. stol.</a:t>
            </a:r>
          </a:p>
          <a:p>
            <a:pPr algn="r"/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Námět: vztah kultury a pudů </a:t>
            </a:r>
            <a:endParaRPr kumimoji="0" lang="cs-CZ" sz="16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n-lt"/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1343769" y="153656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cs-CZ" altLang="cs-CZ" sz="1400" b="1" dirty="0">
                <a:solidFill>
                  <a:srgbClr val="660033"/>
                </a:solidFill>
                <a:latin typeface="+mn-lt"/>
              </a:rPr>
              <a:t>Sigmund Freud </a:t>
            </a:r>
          </a:p>
          <a:p>
            <a:pPr algn="r"/>
            <a:r>
              <a:rPr lang="cs-CZ" altLang="cs-CZ" sz="1400" b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Nespokojenost </a:t>
            </a:r>
            <a:r>
              <a:rPr lang="cs-CZ" altLang="cs-CZ" sz="14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v kultuře</a:t>
            </a:r>
            <a:br>
              <a:rPr lang="cs-CZ" altLang="cs-CZ" sz="14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</a:br>
            <a:r>
              <a:rPr lang="cs-CZ" altLang="cs-CZ" sz="1400" b="1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(1930)</a:t>
            </a:r>
            <a:endParaRPr lang="cs-CZ" sz="1400" b="1" dirty="0">
              <a:latin typeface="+mn-lt"/>
            </a:endParaRPr>
          </a:p>
        </p:txBody>
      </p:sp>
      <p:sp>
        <p:nvSpPr>
          <p:cNvPr id="22" name="Obdélník 21"/>
          <p:cNvSpPr/>
          <p:nvPr/>
        </p:nvSpPr>
        <p:spPr bwMode="auto">
          <a:xfrm>
            <a:off x="993912" y="1615012"/>
            <a:ext cx="4834395" cy="985065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/>
            <a:r>
              <a:rPr lang="cs-CZ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V kultuře vznikají stále větší sociální jednoty</a:t>
            </a:r>
          </a:p>
          <a:p>
            <a:pPr algn="r"/>
            <a:r>
              <a:rPr lang="cs-CZ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Ty omezují uspokojování sexuálních pudů a agresivity</a:t>
            </a:r>
          </a:p>
          <a:p>
            <a:pPr algn="r"/>
            <a:r>
              <a:rPr lang="cs-CZ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Část agresivity se přetvařuje v pocit viny</a:t>
            </a:r>
          </a:p>
          <a:p>
            <a:pPr algn="r"/>
            <a:r>
              <a:rPr lang="cs-CZ" sz="14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 = kultura se stává zdrojem nespokojenosti </a:t>
            </a:r>
            <a:endParaRPr kumimoji="0" lang="cs-CZ" sz="1400" b="1" i="0" u="none" strike="noStrike" cap="none" normalizeH="0" baseline="0" dirty="0" smtClean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+mn-lt"/>
            </a:endParaRPr>
          </a:p>
        </p:txBody>
      </p:sp>
      <p:sp>
        <p:nvSpPr>
          <p:cNvPr id="2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84648" y="2636157"/>
            <a:ext cx="7518400" cy="559391"/>
          </a:xfrm>
        </p:spPr>
        <p:txBody>
          <a:bodyPr/>
          <a:lstStyle/>
          <a:p>
            <a:r>
              <a:rPr lang="cs-CZ" altLang="cs-CZ" sz="1800" dirty="0" smtClean="0">
                <a:solidFill>
                  <a:schemeClr val="tx2">
                    <a:lumMod val="50000"/>
                  </a:schemeClr>
                </a:solidFill>
              </a:rPr>
              <a:t>II. Část: zdroje nespokojenosti</a:t>
            </a:r>
            <a:endParaRPr lang="en-GB" altLang="cs-CZ" sz="1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5" name="Ovál 24"/>
          <p:cNvSpPr/>
          <p:nvPr/>
        </p:nvSpPr>
        <p:spPr bwMode="auto">
          <a:xfrm>
            <a:off x="3562182" y="3761518"/>
            <a:ext cx="2465853" cy="762774"/>
          </a:xfrm>
          <a:prstGeom prst="ellipse">
            <a:avLst/>
          </a:prstGeom>
          <a:solidFill>
            <a:srgbClr val="7030A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Nespokojenost</a:t>
            </a:r>
          </a:p>
          <a:p>
            <a:pPr algn="ctr"/>
            <a:r>
              <a:rPr lang="cs-CZ" sz="1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+mn-lt"/>
              </a:rPr>
              <a:t>Omezení</a:t>
            </a:r>
            <a:endParaRPr lang="cs-CZ" sz="1400" dirty="0">
              <a:solidFill>
                <a:schemeClr val="accent2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26" name="Ovál 25"/>
          <p:cNvSpPr/>
          <p:nvPr/>
        </p:nvSpPr>
        <p:spPr bwMode="auto">
          <a:xfrm>
            <a:off x="3562182" y="2819820"/>
            <a:ext cx="2465853" cy="599110"/>
          </a:xfrm>
          <a:prstGeom prst="ellipse">
            <a:avLst/>
          </a:prstGeom>
          <a:solidFill>
            <a:srgbClr val="66003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8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p</a:t>
            </a:r>
            <a:r>
              <a:rPr lang="cs-CZ" sz="18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rPr>
              <a:t>rincip slasti</a:t>
            </a:r>
            <a:endParaRPr lang="cs-CZ" sz="1800" dirty="0">
              <a:solidFill>
                <a:schemeClr val="accent6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7" name="Šipka dolů 6"/>
          <p:cNvSpPr/>
          <p:nvPr/>
        </p:nvSpPr>
        <p:spPr bwMode="auto">
          <a:xfrm>
            <a:off x="3621737" y="3322769"/>
            <a:ext cx="2294032" cy="581321"/>
          </a:xfrm>
          <a:prstGeom prst="downArrow">
            <a:avLst>
              <a:gd name="adj1" fmla="val 50000"/>
              <a:gd name="adj2" fmla="val 56610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životní cíl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200" b="1" dirty="0" smtClean="0">
                <a:latin typeface="+mn-lt"/>
              </a:rPr>
              <a:t>= zvětšit slast</a:t>
            </a:r>
            <a:endParaRPr kumimoji="0" lang="cs-CZ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27" name="Ovál 26"/>
          <p:cNvSpPr/>
          <p:nvPr/>
        </p:nvSpPr>
        <p:spPr bwMode="auto">
          <a:xfrm>
            <a:off x="2802137" y="4483358"/>
            <a:ext cx="1052444" cy="454474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tělo</a:t>
            </a:r>
            <a:endParaRPr lang="cs-CZ" sz="1600" dirty="0">
              <a:solidFill>
                <a:schemeClr val="accent2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29" name="Ovál 28"/>
          <p:cNvSpPr/>
          <p:nvPr/>
        </p:nvSpPr>
        <p:spPr bwMode="auto">
          <a:xfrm>
            <a:off x="1259248" y="5062009"/>
            <a:ext cx="2151861" cy="1284968"/>
          </a:xfrm>
          <a:prstGeom prst="ellipse">
            <a:avLst/>
          </a:prstGeom>
          <a:solidFill>
            <a:srgbClr val="99003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přetvořit</a:t>
            </a:r>
          </a:p>
          <a:p>
            <a:pPr algn="ctr"/>
            <a:r>
              <a:rPr lang="cs-CZ" sz="1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o</a:t>
            </a:r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kolní </a:t>
            </a:r>
          </a:p>
          <a:p>
            <a:pPr algn="ctr"/>
            <a:r>
              <a:rPr lang="cs-CZ" sz="1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p</a:t>
            </a:r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rostředí</a:t>
            </a:r>
          </a:p>
        </p:txBody>
      </p:sp>
      <p:sp>
        <p:nvSpPr>
          <p:cNvPr id="30" name="Ovál 29"/>
          <p:cNvSpPr/>
          <p:nvPr/>
        </p:nvSpPr>
        <p:spPr bwMode="auto">
          <a:xfrm>
            <a:off x="5549426" y="4517379"/>
            <a:ext cx="1673238" cy="840905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Sociální</a:t>
            </a:r>
          </a:p>
          <a:p>
            <a:pPr algn="ctr"/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vztahy</a:t>
            </a:r>
            <a:endParaRPr lang="cs-CZ" sz="1600" dirty="0">
              <a:solidFill>
                <a:schemeClr val="accent2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8" name="Šipka dolů 7"/>
          <p:cNvSpPr/>
          <p:nvPr/>
        </p:nvSpPr>
        <p:spPr bwMode="auto">
          <a:xfrm rot="2785359">
            <a:off x="3709284" y="4258176"/>
            <a:ext cx="341907" cy="50286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3" name="Šipka dolů 32"/>
          <p:cNvSpPr/>
          <p:nvPr/>
        </p:nvSpPr>
        <p:spPr bwMode="auto">
          <a:xfrm rot="18944917">
            <a:off x="5593741" y="4286713"/>
            <a:ext cx="341907" cy="50286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4" name="Ovál 33"/>
          <p:cNvSpPr/>
          <p:nvPr/>
        </p:nvSpPr>
        <p:spPr bwMode="auto">
          <a:xfrm>
            <a:off x="182487" y="3844816"/>
            <a:ext cx="2419884" cy="1387141"/>
          </a:xfrm>
          <a:prstGeom prst="ellipse">
            <a:avLst/>
          </a:prstGeom>
          <a:solidFill>
            <a:srgbClr val="FF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Ovlivnění</a:t>
            </a:r>
          </a:p>
          <a:p>
            <a:pPr algn="ctr"/>
            <a:r>
              <a:rPr lang="cs-CZ" sz="1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s</a:t>
            </a:r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 pomocí </a:t>
            </a:r>
          </a:p>
          <a:p>
            <a:pPr algn="ctr"/>
            <a:r>
              <a:rPr lang="cs-CZ" sz="1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c</a:t>
            </a:r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hemických látek</a:t>
            </a:r>
          </a:p>
          <a:p>
            <a:pPr algn="ctr"/>
            <a:r>
              <a:rPr lang="cs-CZ" sz="1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v</a:t>
            </a:r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ědy, umění </a:t>
            </a:r>
            <a:endParaRPr lang="cs-CZ" sz="1600" dirty="0">
              <a:solidFill>
                <a:schemeClr val="accent2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35" name="Šipka dolů 34"/>
          <p:cNvSpPr/>
          <p:nvPr/>
        </p:nvSpPr>
        <p:spPr bwMode="auto">
          <a:xfrm rot="6191095">
            <a:off x="2479103" y="4331546"/>
            <a:ext cx="341907" cy="50286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6" name="Ovál 35"/>
          <p:cNvSpPr/>
          <p:nvPr/>
        </p:nvSpPr>
        <p:spPr bwMode="auto">
          <a:xfrm>
            <a:off x="3776881" y="4800220"/>
            <a:ext cx="1673238" cy="1177437"/>
          </a:xfrm>
          <a:prstGeom prst="ellipse">
            <a:avLst/>
          </a:prstGeom>
          <a:solidFill>
            <a:srgbClr val="99003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Okolní </a:t>
            </a:r>
          </a:p>
          <a:p>
            <a:pPr algn="ctr"/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Prostředí</a:t>
            </a:r>
          </a:p>
          <a:p>
            <a:pPr algn="ctr"/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realita</a:t>
            </a:r>
            <a:endParaRPr lang="cs-CZ" sz="1600" dirty="0">
              <a:solidFill>
                <a:schemeClr val="accent2">
                  <a:lumMod val="40000"/>
                  <a:lumOff val="60000"/>
                </a:schemeClr>
              </a:solidFill>
              <a:latin typeface="+mn-lt"/>
            </a:endParaRPr>
          </a:p>
        </p:txBody>
      </p:sp>
      <p:sp>
        <p:nvSpPr>
          <p:cNvPr id="32" name="Šipka dolů 31"/>
          <p:cNvSpPr/>
          <p:nvPr/>
        </p:nvSpPr>
        <p:spPr bwMode="auto">
          <a:xfrm>
            <a:off x="4579764" y="4434966"/>
            <a:ext cx="341907" cy="50286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43" y="3308358"/>
            <a:ext cx="815473" cy="66985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5232" name="Obrázek 9523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4877" y="3499858"/>
            <a:ext cx="991783" cy="583402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2752" y="3195548"/>
            <a:ext cx="757941" cy="512312"/>
          </a:xfrm>
          <a:prstGeom prst="rect">
            <a:avLst/>
          </a:prstGeom>
        </p:spPr>
      </p:pic>
      <p:sp>
        <p:nvSpPr>
          <p:cNvPr id="39" name="Šipka dolů 38"/>
          <p:cNvSpPr/>
          <p:nvPr/>
        </p:nvSpPr>
        <p:spPr bwMode="auto">
          <a:xfrm rot="3738876">
            <a:off x="3339463" y="5050245"/>
            <a:ext cx="341907" cy="787368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95233" name="Obrázek 952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269" y="4937832"/>
            <a:ext cx="652634" cy="67182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95235" name="Obrázek 9523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838" y="5145255"/>
            <a:ext cx="882667" cy="683868"/>
          </a:xfrm>
          <a:prstGeom prst="rect">
            <a:avLst/>
          </a:prstGeom>
        </p:spPr>
      </p:pic>
      <p:sp>
        <p:nvSpPr>
          <p:cNvPr id="43" name="Ovál 42"/>
          <p:cNvSpPr/>
          <p:nvPr/>
        </p:nvSpPr>
        <p:spPr bwMode="auto">
          <a:xfrm>
            <a:off x="6573155" y="3085106"/>
            <a:ext cx="2213217" cy="173197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Erotizace</a:t>
            </a:r>
          </a:p>
          <a:p>
            <a:pPr algn="ctr"/>
            <a:r>
              <a:rPr lang="cs-CZ" sz="1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s</a:t>
            </a:r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ociálních</a:t>
            </a:r>
          </a:p>
          <a:p>
            <a:pPr algn="ctr"/>
            <a:r>
              <a:rPr lang="cs-CZ" sz="1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v</a:t>
            </a:r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ztahů</a:t>
            </a:r>
          </a:p>
          <a:p>
            <a:pPr algn="ctr"/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=láska</a:t>
            </a:r>
          </a:p>
          <a:p>
            <a:pPr algn="ctr"/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(</a:t>
            </a:r>
            <a:r>
              <a:rPr lang="cs-CZ" sz="1600" b="1" dirty="0" err="1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eros</a:t>
            </a:r>
            <a:r>
              <a:rPr lang="cs-CZ" sz="1600" b="1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+mn-lt"/>
              </a:rPr>
              <a:t>)</a:t>
            </a:r>
            <a:endParaRPr lang="cs-CZ" sz="1600" b="1" dirty="0">
              <a:solidFill>
                <a:schemeClr val="accent2">
                  <a:lumMod val="40000"/>
                  <a:lumOff val="60000"/>
                </a:schemeClr>
              </a:solidFill>
              <a:latin typeface="+mn-lt"/>
            </a:endParaRPr>
          </a:p>
        </p:txBody>
      </p:sp>
      <p:pic>
        <p:nvPicPr>
          <p:cNvPr id="95237" name="Obrázek 952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46659" y="4705565"/>
            <a:ext cx="1715719" cy="1401485"/>
          </a:xfrm>
          <a:prstGeom prst="rect">
            <a:avLst/>
          </a:prstGeom>
        </p:spPr>
      </p:pic>
      <p:sp>
        <p:nvSpPr>
          <p:cNvPr id="45" name="Šipka dolů 44"/>
          <p:cNvSpPr/>
          <p:nvPr/>
        </p:nvSpPr>
        <p:spPr bwMode="auto">
          <a:xfrm rot="13465231">
            <a:off x="6845424" y="4440339"/>
            <a:ext cx="341907" cy="270256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7692" y="5785526"/>
            <a:ext cx="1813654" cy="101314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87155" y="5388938"/>
            <a:ext cx="1419845" cy="1425887"/>
          </a:xfrm>
          <a:prstGeom prst="rect">
            <a:avLst/>
          </a:prstGeom>
        </p:spPr>
      </p:pic>
      <p:sp>
        <p:nvSpPr>
          <p:cNvPr id="31" name="Obdélník 30"/>
          <p:cNvSpPr/>
          <p:nvPr/>
        </p:nvSpPr>
        <p:spPr bwMode="auto">
          <a:xfrm>
            <a:off x="255807" y="3278133"/>
            <a:ext cx="2631885" cy="1646920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Drogy, umění, věda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b="1" dirty="0" smtClean="0">
                <a:latin typeface="+mn-lt"/>
              </a:rPr>
              <a:t>Nejsou schopní zajistit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Trvalý nárůst slasti</a:t>
            </a:r>
          </a:p>
        </p:txBody>
      </p:sp>
      <p:sp>
        <p:nvSpPr>
          <p:cNvPr id="37" name="Obdélník 36"/>
          <p:cNvSpPr/>
          <p:nvPr/>
        </p:nvSpPr>
        <p:spPr bwMode="auto">
          <a:xfrm>
            <a:off x="3510416" y="5473432"/>
            <a:ext cx="2631885" cy="1159985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Komu</a:t>
            </a:r>
            <a:r>
              <a:rPr kumimoji="0" lang="cs-CZ" sz="1800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se nepovede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b="1" baseline="0" dirty="0" smtClean="0">
                <a:latin typeface="+mn-lt"/>
              </a:rPr>
              <a:t>Změnit</a:t>
            </a:r>
            <a:r>
              <a:rPr lang="cs-CZ" sz="1800" b="1" dirty="0" smtClean="0">
                <a:latin typeface="+mn-lt"/>
              </a:rPr>
              <a:t> realitu,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Ten propadá šílenství</a:t>
            </a:r>
          </a:p>
        </p:txBody>
      </p:sp>
      <p:sp>
        <p:nvSpPr>
          <p:cNvPr id="38" name="Obdélník 37"/>
          <p:cNvSpPr/>
          <p:nvPr/>
        </p:nvSpPr>
        <p:spPr bwMode="auto">
          <a:xfrm>
            <a:off x="6230493" y="4115724"/>
            <a:ext cx="2631885" cy="1026692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Eros</a:t>
            </a:r>
            <a:r>
              <a:rPr kumimoji="0" lang="cs-CZ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vede k 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závislosti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b="1" dirty="0" smtClean="0">
                <a:latin typeface="+mn-lt"/>
              </a:rPr>
              <a:t>zklamání</a:t>
            </a:r>
            <a:endParaRPr kumimoji="0" lang="cs-CZ" sz="1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11103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7" grpId="0" animBg="1"/>
      <p:bldP spid="3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858000" y="6248400"/>
            <a:ext cx="1833113" cy="457200"/>
          </a:xfrm>
        </p:spPr>
        <p:txBody>
          <a:bodyPr/>
          <a:lstStyle/>
          <a:p>
            <a:fld id="{EA4ADC9B-C3B1-4CB1-8B0D-14D528DA44A1}" type="slidenum">
              <a:rPr lang="cs-CZ" altLang="cs-CZ"/>
              <a:pPr/>
              <a:t>6</a:t>
            </a:fld>
            <a:endParaRPr lang="cs-CZ" altLang="cs-CZ" dirty="0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382" y="683811"/>
            <a:ext cx="6560024" cy="5466687"/>
          </a:xfrm>
          <a:prstGeom prst="rect">
            <a:avLst/>
          </a:prstGeom>
        </p:spPr>
      </p:pic>
      <p:sp>
        <p:nvSpPr>
          <p:cNvPr id="95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91803" y="1141393"/>
            <a:ext cx="7518400" cy="965703"/>
          </a:xfrm>
          <a:solidFill>
            <a:srgbClr val="FFC000"/>
          </a:solidFill>
          <a:ln>
            <a:solidFill>
              <a:srgbClr val="CC0000"/>
            </a:solidFill>
          </a:ln>
        </p:spPr>
        <p:txBody>
          <a:bodyPr/>
          <a:lstStyle/>
          <a:p>
            <a:r>
              <a:rPr lang="cs-CZ" altLang="cs-CZ" sz="2400" dirty="0" smtClean="0">
                <a:solidFill>
                  <a:srgbClr val="660033"/>
                </a:solidFill>
              </a:rPr>
              <a:t>  Přestávka na uvolněnou:</a:t>
            </a:r>
            <a:r>
              <a:rPr lang="cs-CZ" altLang="cs-CZ" sz="1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cs-CZ" altLang="cs-CZ" sz="1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cs-CZ" altLang="cs-CZ" sz="1800" dirty="0" smtClean="0">
                <a:solidFill>
                  <a:schemeClr val="tx2">
                    <a:lumMod val="50000"/>
                  </a:schemeClr>
                </a:solidFill>
              </a:rPr>
              <a:t>   Reklamy a honba za štěstím</a:t>
            </a:r>
            <a:br>
              <a:rPr lang="cs-CZ" altLang="cs-CZ" sz="1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cs-CZ" altLang="cs-CZ" sz="1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cs-CZ" altLang="cs-CZ" sz="1400" dirty="0" smtClean="0">
                <a:solidFill>
                  <a:schemeClr val="tx2">
                    <a:lumMod val="50000"/>
                  </a:schemeClr>
                </a:solidFill>
              </a:rPr>
              <a:t>   (10 min)</a:t>
            </a:r>
            <a:endParaRPr lang="en-GB" altLang="cs-CZ" sz="14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773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981" y="1161579"/>
            <a:ext cx="8229600" cy="4937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35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634" y="451913"/>
            <a:ext cx="4412973" cy="627849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93" y="1353694"/>
            <a:ext cx="3593901" cy="5181451"/>
          </a:xfrm>
          <a:prstGeom prst="rect">
            <a:avLst/>
          </a:prstGeom>
          <a:ln>
            <a:solidFill>
              <a:srgbClr val="660033"/>
            </a:solidFill>
          </a:ln>
        </p:spPr>
      </p:pic>
    </p:spTree>
    <p:extLst>
      <p:ext uri="{BB962C8B-B14F-4D97-AF65-F5344CB8AC3E}">
        <p14:creationId xmlns:p14="http://schemas.microsoft.com/office/powerpoint/2010/main" val="406986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1594" y="397566"/>
            <a:ext cx="4572893" cy="6164136"/>
          </a:xfrm>
          <a:prstGeom prst="rect">
            <a:avLst/>
          </a:prstGeom>
          <a:ln>
            <a:solidFill>
              <a:srgbClr val="990000"/>
            </a:solidFill>
          </a:ln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843" y="1232451"/>
            <a:ext cx="4233983" cy="4700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50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zentace_MU_CZ">
  <a:themeElements>
    <a:clrScheme name="Směsi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0</TotalTime>
  <Words>740</Words>
  <Application>Microsoft Office PowerPoint</Application>
  <PresentationFormat>Předvádění na obrazovce (4:3)</PresentationFormat>
  <Paragraphs>195</Paragraphs>
  <Slides>14</Slides>
  <Notes>4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14</vt:i4>
      </vt:variant>
    </vt:vector>
  </HeadingPairs>
  <TitlesOfParts>
    <vt:vector size="19" baseType="lpstr">
      <vt:lpstr>Arial</vt:lpstr>
      <vt:lpstr>Tahoma</vt:lpstr>
      <vt:lpstr>Times New Roman</vt:lpstr>
      <vt:lpstr>Wingdings</vt:lpstr>
      <vt:lpstr>Prezentace_MU_CZ</vt:lpstr>
      <vt:lpstr>Metodika VI.  Kultura, společnost, diskurzy - a my  Věcná honba za štěstím:  Sigmund Freud – Nespokojenost v kultuře (1930), první část (I.-III.)</vt:lpstr>
      <vt:lpstr>Sigmund Freud  Sigismund Šlomo Freud 6. května 1856 Příbor (okr. Nový Jičín) + 23. zaří 1939 Londýn  stvořitel psychoanalytické metody kulturní antropolog, psycholog, filozof  </vt:lpstr>
      <vt:lpstr>Proč jste tady? Vaše motivace? Co očekáváte?</vt:lpstr>
      <vt:lpstr>II. Část: zdroje nespokojenosti</vt:lpstr>
      <vt:lpstr>II. Část: zdroje nespokojenosti</vt:lpstr>
      <vt:lpstr>  Přestávka na uvolněnou:    Reklamy a honba za štěstím     (10 min)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III. Část: protiklad mezi kulturou  a individuálním pocitem štěstí</vt:lpstr>
      <vt:lpstr>III. Část: protiklad mezi kulturou  a individuálním pocitem štěstí</vt:lpstr>
      <vt:lpstr>Malý úkol na 10.3.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PK</dc:creator>
  <cp:lastModifiedBy>Klára Hübnerová</cp:lastModifiedBy>
  <cp:revision>134</cp:revision>
  <cp:lastPrinted>2019-09-24T07:27:02Z</cp:lastPrinted>
  <dcterms:created xsi:type="dcterms:W3CDTF">2015-11-23T07:04:47Z</dcterms:created>
  <dcterms:modified xsi:type="dcterms:W3CDTF">2020-03-03T08:30:00Z</dcterms:modified>
</cp:coreProperties>
</file>