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7" r:id="rId3"/>
    <p:sldId id="258" r:id="rId4"/>
    <p:sldId id="259" r:id="rId5"/>
    <p:sldId id="260" r:id="rId6"/>
    <p:sldId id="262" r:id="rId7"/>
    <p:sldId id="263" r:id="rId8"/>
    <p:sldId id="265" r:id="rId9"/>
    <p:sldId id="266" r:id="rId10"/>
    <p:sldId id="264" r:id="rId11"/>
    <p:sldId id="267" r:id="rId12"/>
    <p:sldId id="268" r:id="rId13"/>
    <p:sldId id="269" r:id="rId14"/>
    <p:sldId id="270" r:id="rId15"/>
    <p:sldId id="271" r:id="rId16"/>
    <p:sldId id="272" r:id="rId17"/>
    <p:sldId id="273" r:id="rId18"/>
    <p:sldId id="275" r:id="rId19"/>
    <p:sldId id="274" r:id="rId20"/>
    <p:sldId id="278" r:id="rId21"/>
    <p:sldId id="281" r:id="rId22"/>
    <p:sldId id="282" r:id="rId23"/>
    <p:sldId id="283" r:id="rId24"/>
    <p:sldId id="277"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48"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2/18/2020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2499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1600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642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574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2/18/2020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3918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3247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2272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25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045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2/18/2020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4693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2/18/2020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039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2/18/2020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868114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55" r:id="rId5"/>
    <p:sldLayoutId id="2147483761" r:id="rId6"/>
    <p:sldLayoutId id="2147483762" r:id="rId7"/>
    <p:sldLayoutId id="2147483752" r:id="rId8"/>
    <p:sldLayoutId id="2147483753" r:id="rId9"/>
    <p:sldLayoutId id="2147483754" r:id="rId10"/>
    <p:sldLayoutId id="2147483756"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ftKdv96Ya4M" TargetMode="External"/><Relationship Id="rId3" Type="http://schemas.openxmlformats.org/officeDocument/2006/relationships/hyperlink" Target="https://www.kinopoisk.ru/film/45465/video/156705/" TargetMode="External"/><Relationship Id="rId7" Type="http://schemas.openxmlformats.org/officeDocument/2006/relationships/hyperlink" Target="https://www.culture.ru/movies/3079/chelovek-s-kinoapparatom-dziga-vertov-1929" TargetMode="External"/><Relationship Id="rId2" Type="http://schemas.openxmlformats.org/officeDocument/2006/relationships/hyperlink" Target="https://www.youtube.com/watch?v=BtTlgxtoqhg" TargetMode="External"/><Relationship Id="rId1" Type="http://schemas.openxmlformats.org/officeDocument/2006/relationships/slideLayout" Target="../slideLayouts/slideLayout2.xml"/><Relationship Id="rId6" Type="http://schemas.openxmlformats.org/officeDocument/2006/relationships/hyperlink" Target="https://www.culture.ru/movies/389/chelovek-s-kinoapparatom" TargetMode="External"/><Relationship Id="rId5" Type="http://schemas.openxmlformats.org/officeDocument/2006/relationships/hyperlink" Target="https://www.youtube.com/watch?v=NqdQZRZrJFM" TargetMode="External"/><Relationship Id="rId4" Type="http://schemas.openxmlformats.org/officeDocument/2006/relationships/hyperlink" Target="https://www.youtube.com/watch?v=rvrqk1HU7FQ"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C2k7Z40VZk" TargetMode="External"/><Relationship Id="rId2" Type="http://schemas.openxmlformats.org/officeDocument/2006/relationships/hyperlink" Target="https://www.youtube.com/watch?time_continue=352&amp;v=kuKEtNll42s&amp;feature=emb_logo" TargetMode="External"/><Relationship Id="rId1" Type="http://schemas.openxmlformats.org/officeDocument/2006/relationships/slideLayout" Target="../slideLayouts/slideLayout2.xml"/><Relationship Id="rId5" Type="http://schemas.openxmlformats.org/officeDocument/2006/relationships/hyperlink" Target="https://www.youtube.com/watch?v=2986SLGCgeE&amp;t=671s" TargetMode="External"/><Relationship Id="rId4" Type="http://schemas.openxmlformats.org/officeDocument/2006/relationships/hyperlink" Target="https://www.youtube.com/watch?v=NC6PUR-mKx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7-gqB2q1NTY" TargetMode="External"/><Relationship Id="rId7" Type="http://schemas.openxmlformats.org/officeDocument/2006/relationships/hyperlink" Target="https://www.culture.ru/movies/3122/ivan-groznyi-1-2-serii-sergei-eizenshtein-1944-1946" TargetMode="External"/><Relationship Id="rId2" Type="http://schemas.openxmlformats.org/officeDocument/2006/relationships/hyperlink" Target="https://www.youtube.com/watch?v=l1Z8bzJCUGk" TargetMode="External"/><Relationship Id="rId1" Type="http://schemas.openxmlformats.org/officeDocument/2006/relationships/slideLayout" Target="../slideLayouts/slideLayout2.xml"/><Relationship Id="rId6" Type="http://schemas.openxmlformats.org/officeDocument/2006/relationships/hyperlink" Target="https://www.youtube.com/watch?v=B5A7RRw3YeA" TargetMode="External"/><Relationship Id="rId5" Type="http://schemas.openxmlformats.org/officeDocument/2006/relationships/hyperlink" Target="https://cinema.mosfilm.ru/films/34734/" TargetMode="External"/><Relationship Id="rId4" Type="http://schemas.openxmlformats.org/officeDocument/2006/relationships/hyperlink" Target="https://cinema.mosfilm.ru/films/3473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culture.ru/watch" TargetMode="External"/><Relationship Id="rId5" Type="http://schemas.openxmlformats.org/officeDocument/2006/relationships/hyperlink" Target="https://www.kino-teatr.ru/" TargetMode="External"/><Relationship Id="rId4" Type="http://schemas.openxmlformats.org/officeDocument/2006/relationships/hyperlink" Target="https://cinema.mosfilm.r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1u7Fgoocc" TargetMode="External"/><Relationship Id="rId2" Type="http://schemas.openxmlformats.org/officeDocument/2006/relationships/hyperlink" Target="https://www.youtube.com/watch?v=NwRAUniWJPY"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youtube.com/watch?v=UlbiNuT7ED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OOMWGGhqNNg"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commons.wikimedia.org/wiki/File:Defence_of_Sevastopol.webm?embedplayer=y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424598-543E-4629-BFDC-462AC2AB9718}"/>
              </a:ext>
            </a:extLst>
          </p:cNvPr>
          <p:cNvPicPr>
            <a:picLocks noChangeAspect="1"/>
          </p:cNvPicPr>
          <p:nvPr/>
        </p:nvPicPr>
        <p:blipFill rotWithShape="1">
          <a:blip r:embed="rId2"/>
          <a:srcRect t="22130" b="21620"/>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A7B9BB09-5E49-4E74-B6BC-42DFDC7B24A6}"/>
              </a:ext>
            </a:extLst>
          </p:cNvPr>
          <p:cNvSpPr>
            <a:spLocks noGrp="1"/>
          </p:cNvSpPr>
          <p:nvPr>
            <p:ph type="ctrTitle"/>
          </p:nvPr>
        </p:nvSpPr>
        <p:spPr>
          <a:xfrm>
            <a:off x="1276055" y="2350017"/>
            <a:ext cx="4775075" cy="1630906"/>
          </a:xfrm>
        </p:spPr>
        <p:txBody>
          <a:bodyPr>
            <a:normAutofit/>
          </a:bodyPr>
          <a:lstStyle/>
          <a:p>
            <a:r>
              <a:rPr lang="cs-CZ" sz="4400"/>
              <a:t>Seminář ruského filmu</a:t>
            </a:r>
            <a:endParaRPr lang="cs-CZ" sz="4400" dirty="0">
              <a:solidFill>
                <a:schemeClr val="tx1"/>
              </a:solidFill>
            </a:endParaRPr>
          </a:p>
        </p:txBody>
      </p:sp>
      <p:sp>
        <p:nvSpPr>
          <p:cNvPr id="3" name="Podnadpis 2">
            <a:extLst>
              <a:ext uri="{FF2B5EF4-FFF2-40B4-BE49-F238E27FC236}">
                <a16:creationId xmlns:a16="http://schemas.microsoft.com/office/drawing/2014/main" id="{7A3D8393-F43D-48C5-9F9D-2B33A9EFED2C}"/>
              </a:ext>
            </a:extLst>
          </p:cNvPr>
          <p:cNvSpPr>
            <a:spLocks noGrp="1"/>
          </p:cNvSpPr>
          <p:nvPr>
            <p:ph type="subTitle" idx="1"/>
          </p:nvPr>
        </p:nvSpPr>
        <p:spPr>
          <a:xfrm>
            <a:off x="1276055" y="3990546"/>
            <a:ext cx="4775075" cy="559656"/>
          </a:xfrm>
        </p:spPr>
        <p:txBody>
          <a:bodyPr>
            <a:normAutofit fontScale="92500" lnSpcReduction="20000"/>
          </a:bodyPr>
          <a:lstStyle/>
          <a:p>
            <a:r>
              <a:rPr lang="cs-CZ" dirty="0">
                <a:solidFill>
                  <a:schemeClr val="tx1"/>
                </a:solidFill>
              </a:rPr>
              <a:t>SVĚTLANA MICHÁLKOVÁ (SADIKOVA)</a:t>
            </a:r>
          </a:p>
          <a:p>
            <a:r>
              <a:rPr lang="cs-CZ" dirty="0">
                <a:solidFill>
                  <a:schemeClr val="tx1"/>
                </a:solidFill>
              </a:rPr>
              <a:t>ÚVODNÍ HODINA</a:t>
            </a:r>
          </a:p>
        </p:txBody>
      </p:sp>
    </p:spTree>
    <p:extLst>
      <p:ext uri="{BB962C8B-B14F-4D97-AF65-F5344CB8AC3E}">
        <p14:creationId xmlns:p14="http://schemas.microsoft.com/office/powerpoint/2010/main" val="41052249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186B0-34F0-4723-92A7-C94189E7962A}"/>
              </a:ext>
            </a:extLst>
          </p:cNvPr>
          <p:cNvSpPr>
            <a:spLocks noGrp="1"/>
          </p:cNvSpPr>
          <p:nvPr>
            <p:ph type="title"/>
          </p:nvPr>
        </p:nvSpPr>
        <p:spPr>
          <a:xfrm>
            <a:off x="576775" y="642594"/>
            <a:ext cx="11015003" cy="1371600"/>
          </a:xfrm>
        </p:spPr>
        <p:txBody>
          <a:bodyPr>
            <a:normAutofit/>
          </a:bodyPr>
          <a:lstStyle/>
          <a:p>
            <a:r>
              <a:rPr lang="cs-CZ" sz="4400" dirty="0"/>
              <a:t>ZAČATKY SOVĚTSKÉ KINEMATOGRAFIE</a:t>
            </a:r>
          </a:p>
        </p:txBody>
      </p:sp>
      <p:sp>
        <p:nvSpPr>
          <p:cNvPr id="3" name="Zástupný obsah 2">
            <a:extLst>
              <a:ext uri="{FF2B5EF4-FFF2-40B4-BE49-F238E27FC236}">
                <a16:creationId xmlns:a16="http://schemas.microsoft.com/office/drawing/2014/main" id="{8804FCE8-DE7B-403C-BD02-58B235D238D8}"/>
              </a:ext>
            </a:extLst>
          </p:cNvPr>
          <p:cNvSpPr>
            <a:spLocks noGrp="1"/>
          </p:cNvSpPr>
          <p:nvPr>
            <p:ph idx="1"/>
          </p:nvPr>
        </p:nvSpPr>
        <p:spPr>
          <a:xfrm>
            <a:off x="4971559" y="2159391"/>
            <a:ext cx="6485467" cy="3931920"/>
          </a:xfrm>
        </p:spPr>
        <p:txBody>
          <a:bodyPr anchor="ctr">
            <a:normAutofit/>
          </a:bodyPr>
          <a:lstStyle/>
          <a:p>
            <a:r>
              <a:rPr lang="cs-CZ" sz="2000" dirty="0"/>
              <a:t>Za narození sovětské kinematografie se pokládá 27 srpna 1919. Od té doby do 80. let speciální organizace při sovětské vládě plánovaly, financovaly a regulovaly produkci fotografie a kinematografie.</a:t>
            </a:r>
          </a:p>
          <a:p>
            <a:r>
              <a:rPr lang="cs-CZ" sz="2000" dirty="0"/>
              <a:t>Kino se stalo prostředkem propagandy, výchovy a osvícení.</a:t>
            </a:r>
          </a:p>
          <a:p>
            <a:r>
              <a:rPr lang="cs-CZ" sz="2000" dirty="0"/>
              <a:t>Jedním z nejpopulárnějších žánrů se stávají tzv. </a:t>
            </a:r>
            <a:r>
              <a:rPr lang="cs-CZ" sz="2000" i="1" dirty="0"/>
              <a:t>agitky </a:t>
            </a:r>
            <a:r>
              <a:rPr lang="cs-CZ" sz="2000" dirty="0"/>
              <a:t>(</a:t>
            </a:r>
            <a:r>
              <a:rPr lang="ru-RU" sz="2000" i="1" dirty="0"/>
              <a:t>АГИТКИ</a:t>
            </a:r>
            <a:r>
              <a:rPr lang="ru-RU" sz="2000" dirty="0"/>
              <a:t>). </a:t>
            </a:r>
            <a:r>
              <a:rPr lang="cs-CZ" sz="2000" dirty="0"/>
              <a:t>To jsou krátké filmy podobné plakátům, povzbuzující lidí k jednotlivým činům. Např. </a:t>
            </a:r>
            <a:r>
              <a:rPr lang="cs-CZ" sz="2000" i="1" dirty="0" err="1"/>
              <a:t>Proletarii</a:t>
            </a:r>
            <a:r>
              <a:rPr lang="cs-CZ" sz="2000" i="1" dirty="0"/>
              <a:t> všech stran </a:t>
            </a:r>
            <a:r>
              <a:rPr lang="cs-CZ" sz="2000" i="1" dirty="0" err="1"/>
              <a:t>sojediňajtěs</a:t>
            </a:r>
            <a:r>
              <a:rPr lang="cs-CZ" sz="2000" i="1" dirty="0"/>
              <a:t>! </a:t>
            </a:r>
            <a:r>
              <a:rPr lang="cs-CZ" sz="2000" dirty="0"/>
              <a:t>(</a:t>
            </a:r>
            <a:r>
              <a:rPr lang="ru-RU" sz="2000" i="1" dirty="0"/>
              <a:t>Пролетарии всех стран, соединяйтесь</a:t>
            </a:r>
            <a:r>
              <a:rPr lang="ru-RU" sz="2000" dirty="0"/>
              <a:t>!</a:t>
            </a:r>
            <a:r>
              <a:rPr lang="cs-CZ" sz="2000" dirty="0"/>
              <a:t>)</a:t>
            </a:r>
            <a:r>
              <a:rPr lang="ru-RU" sz="2000" dirty="0"/>
              <a:t>,</a:t>
            </a:r>
            <a:r>
              <a:rPr lang="cs-CZ" sz="2000" dirty="0"/>
              <a:t> </a:t>
            </a:r>
            <a:r>
              <a:rPr lang="cs-CZ" sz="2000" i="1" dirty="0" err="1"/>
              <a:t>Vse</a:t>
            </a:r>
            <a:r>
              <a:rPr lang="cs-CZ" sz="2000" i="1" dirty="0"/>
              <a:t> pod </a:t>
            </a:r>
            <a:r>
              <a:rPr lang="cs-CZ" sz="2000" i="1" dirty="0" err="1"/>
              <a:t>ružjo</a:t>
            </a:r>
            <a:r>
              <a:rPr lang="ru-RU" sz="2000" dirty="0"/>
              <a:t> </a:t>
            </a:r>
            <a:r>
              <a:rPr lang="cs-CZ" sz="2000" dirty="0"/>
              <a:t>(</a:t>
            </a:r>
            <a:r>
              <a:rPr lang="ru-RU" sz="2000" i="1" dirty="0"/>
              <a:t>Все под ружье</a:t>
            </a:r>
            <a:r>
              <a:rPr lang="cs-CZ" sz="2000" dirty="0"/>
              <a:t>)</a:t>
            </a:r>
            <a:r>
              <a:rPr lang="ru-RU" sz="2000" dirty="0"/>
              <a:t>,</a:t>
            </a:r>
            <a:r>
              <a:rPr lang="cs-CZ" sz="2000" dirty="0"/>
              <a:t> </a:t>
            </a:r>
            <a:r>
              <a:rPr lang="cs-CZ" sz="2000" i="1" dirty="0" err="1"/>
              <a:t>Zapugannyj</a:t>
            </a:r>
            <a:r>
              <a:rPr lang="cs-CZ" sz="2000" i="1" dirty="0"/>
              <a:t> </a:t>
            </a:r>
            <a:r>
              <a:rPr lang="cs-CZ" sz="2000" i="1" dirty="0" err="1"/>
              <a:t>buržuj</a:t>
            </a:r>
            <a:r>
              <a:rPr lang="ru-RU" sz="2000" dirty="0"/>
              <a:t> </a:t>
            </a:r>
            <a:r>
              <a:rPr lang="cs-CZ" sz="2000" dirty="0"/>
              <a:t>(</a:t>
            </a:r>
            <a:r>
              <a:rPr lang="ru-RU" sz="2000" i="1" dirty="0"/>
              <a:t>Запуганный буржуй</a:t>
            </a:r>
            <a:r>
              <a:rPr lang="cs-CZ" sz="2000" dirty="0"/>
              <a:t>) – 1919 apod.</a:t>
            </a:r>
            <a:r>
              <a:rPr lang="ru-RU" sz="2000" dirty="0"/>
              <a:t> </a:t>
            </a:r>
            <a:endParaRPr lang="cs-CZ" sz="2000" dirty="0"/>
          </a:p>
        </p:txBody>
      </p:sp>
      <p:pic>
        <p:nvPicPr>
          <p:cNvPr id="5" name="Obrázek 4" descr="Obsah obrázku podepsat&#10;&#10;Popis byl vytvořen automaticky">
            <a:extLst>
              <a:ext uri="{FF2B5EF4-FFF2-40B4-BE49-F238E27FC236}">
                <a16:creationId xmlns:a16="http://schemas.microsoft.com/office/drawing/2014/main" id="{E0CF73EC-6040-41D1-BF2F-483A7DE7A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30787"/>
            <a:ext cx="3904759" cy="2196426"/>
          </a:xfrm>
          <a:prstGeom prst="rect">
            <a:avLst/>
          </a:prstGeom>
        </p:spPr>
      </p:pic>
    </p:spTree>
    <p:extLst>
      <p:ext uri="{BB962C8B-B14F-4D97-AF65-F5344CB8AC3E}">
        <p14:creationId xmlns:p14="http://schemas.microsoft.com/office/powerpoint/2010/main" val="322738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1066800" y="742122"/>
            <a:ext cx="10058400" cy="954156"/>
          </a:xfrm>
        </p:spPr>
        <p:txBody>
          <a:bodyPr/>
          <a:lstStyle/>
          <a:p>
            <a:pPr algn="ctr"/>
            <a:r>
              <a:rPr lang="cs-CZ" dirty="0"/>
              <a:t>20. LÉTA </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1066800" y="1842052"/>
            <a:ext cx="10058400" cy="4110692"/>
          </a:xfrm>
        </p:spPr>
        <p:txBody>
          <a:bodyPr anchor="ctr"/>
          <a:lstStyle/>
          <a:p>
            <a:r>
              <a:rPr lang="cs-CZ" sz="2800" dirty="0"/>
              <a:t>Velké změny nastaly ve 20. letech.</a:t>
            </a:r>
          </a:p>
          <a:p>
            <a:r>
              <a:rPr lang="cs-CZ" sz="2800" dirty="0"/>
              <a:t>Obsahově a tematicky kinematografie byla omezena sovětskou ideologii X to neovlivnilo stylistiku filmů a způsob uměleckého myšlení režisérů.</a:t>
            </a:r>
          </a:p>
          <a:p>
            <a:r>
              <a:rPr lang="cs-CZ" sz="2800" dirty="0"/>
              <a:t>2 umělecké tendence: </a:t>
            </a:r>
            <a:r>
              <a:rPr lang="cs-CZ" sz="2800" b="1" dirty="0"/>
              <a:t>umírněná </a:t>
            </a:r>
            <a:r>
              <a:rPr lang="cs-CZ" sz="2800" dirty="0"/>
              <a:t>(Moskva) a </a:t>
            </a:r>
            <a:r>
              <a:rPr lang="cs-CZ" sz="2800" b="1" dirty="0" err="1"/>
              <a:t>levoavantgardní</a:t>
            </a:r>
            <a:r>
              <a:rPr lang="cs-CZ" sz="2800" b="1" dirty="0"/>
              <a:t> </a:t>
            </a:r>
            <a:r>
              <a:rPr lang="cs-CZ" sz="2800" dirty="0"/>
              <a:t>(FEKS, Leningrad).</a:t>
            </a:r>
            <a:endParaRPr lang="cs-CZ" dirty="0"/>
          </a:p>
        </p:txBody>
      </p:sp>
    </p:spTree>
    <p:extLst>
      <p:ext uri="{BB962C8B-B14F-4D97-AF65-F5344CB8AC3E}">
        <p14:creationId xmlns:p14="http://schemas.microsoft.com/office/powerpoint/2010/main" val="244605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4" name="Obrázek 3" descr="Obsah obrázku muž, osoba, staré, fotka&#10;&#10;Popis byl vytvořen automaticky">
            <a:extLst>
              <a:ext uri="{FF2B5EF4-FFF2-40B4-BE49-F238E27FC236}">
                <a16:creationId xmlns:a16="http://schemas.microsoft.com/office/drawing/2014/main" id="{46A43AE2-292C-45EA-971B-73515C8EDCAB}"/>
              </a:ext>
            </a:extLst>
          </p:cNvPr>
          <p:cNvPicPr>
            <a:picLocks noChangeAspect="1"/>
          </p:cNvPicPr>
          <p:nvPr/>
        </p:nvPicPr>
        <p:blipFill rotWithShape="1">
          <a:blip r:embed="rId2"/>
          <a:srcRect l="26781" r="1" b="1"/>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6846137" y="727626"/>
            <a:ext cx="4602152" cy="1718225"/>
          </a:xfrm>
        </p:spPr>
        <p:txBody>
          <a:bodyPr>
            <a:normAutofit/>
          </a:bodyPr>
          <a:lstStyle/>
          <a:p>
            <a:r>
              <a:rPr lang="cs-CZ" sz="3700" err="1"/>
              <a:t>Dziga</a:t>
            </a:r>
            <a:r>
              <a:rPr lang="cs-CZ" sz="3700"/>
              <a:t> </a:t>
            </a:r>
            <a:r>
              <a:rPr lang="cs-CZ" sz="3700" err="1"/>
              <a:t>Vertov</a:t>
            </a:r>
            <a:r>
              <a:rPr lang="cs-CZ" sz="3700"/>
              <a:t> (Denis </a:t>
            </a:r>
            <a:r>
              <a:rPr lang="cs-CZ" sz="3700" err="1"/>
              <a:t>Arkaďjevich</a:t>
            </a:r>
            <a:r>
              <a:rPr lang="cs-CZ" sz="3700"/>
              <a:t> Kaufman) 1896–1954</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6846137" y="2538919"/>
            <a:ext cx="4602152" cy="3557805"/>
          </a:xfrm>
        </p:spPr>
        <p:txBody>
          <a:bodyPr>
            <a:normAutofit/>
          </a:bodyPr>
          <a:lstStyle/>
          <a:p>
            <a:pPr>
              <a:lnSpc>
                <a:spcPct val="90000"/>
              </a:lnSpc>
            </a:pPr>
            <a:r>
              <a:rPr lang="cs-CZ" sz="1500" dirty="0"/>
              <a:t>Narodil se v Polsku, Bialystoku (tehdy součást Ruského impéria)</a:t>
            </a:r>
          </a:p>
          <a:p>
            <a:pPr>
              <a:lnSpc>
                <a:spcPct val="90000"/>
              </a:lnSpc>
            </a:pPr>
            <a:r>
              <a:rPr lang="cs-CZ" sz="1500" dirty="0"/>
              <a:t>Přísnost konstrukce (</a:t>
            </a:r>
            <a:r>
              <a:rPr lang="ru-RU" sz="1500" dirty="0"/>
              <a:t>строгость построения)</a:t>
            </a:r>
            <a:r>
              <a:rPr lang="cs-CZ" sz="1500" dirty="0"/>
              <a:t>: příznak funkcionální architektury.</a:t>
            </a:r>
          </a:p>
          <a:p>
            <a:pPr>
              <a:lnSpc>
                <a:spcPct val="90000"/>
              </a:lnSpc>
            </a:pPr>
            <a:r>
              <a:rPr lang="cs-CZ" sz="1500" dirty="0"/>
              <a:t>Poetika předmětů: nový život je i novým začátkem pro věci. </a:t>
            </a:r>
          </a:p>
          <a:p>
            <a:pPr>
              <a:lnSpc>
                <a:spcPct val="90000"/>
              </a:lnSpc>
            </a:pPr>
            <a:r>
              <a:rPr lang="cs-CZ" sz="1500" dirty="0"/>
              <a:t>Filmový týdeník </a:t>
            </a:r>
            <a:r>
              <a:rPr lang="cs-CZ" sz="1500" i="1" dirty="0"/>
              <a:t>Kino-Pravda </a:t>
            </a:r>
            <a:r>
              <a:rPr lang="cs-CZ" sz="1500" dirty="0"/>
              <a:t>(</a:t>
            </a:r>
            <a:r>
              <a:rPr lang="ru-RU" sz="1500" i="1" dirty="0"/>
              <a:t>Кино-Правда, </a:t>
            </a:r>
            <a:r>
              <a:rPr lang="ru-RU" sz="1500" dirty="0"/>
              <a:t>1922</a:t>
            </a:r>
            <a:r>
              <a:rPr lang="cs-CZ" sz="1500" dirty="0"/>
              <a:t>–</a:t>
            </a:r>
            <a:r>
              <a:rPr lang="ru-RU" sz="1500" dirty="0"/>
              <a:t>1925</a:t>
            </a:r>
            <a:r>
              <a:rPr lang="cs-CZ" sz="1500" dirty="0"/>
              <a:t>)</a:t>
            </a:r>
            <a:r>
              <a:rPr lang="ru-RU" sz="1500" dirty="0"/>
              <a:t>. </a:t>
            </a:r>
            <a:endParaRPr lang="cs-CZ" sz="1500" dirty="0"/>
          </a:p>
          <a:p>
            <a:pPr>
              <a:lnSpc>
                <a:spcPct val="90000"/>
              </a:lnSpc>
              <a:buFont typeface="Wingdings" panose="05000000000000000000" pitchFamily="2" charset="2"/>
              <a:buChar char="§"/>
            </a:pPr>
            <a:r>
              <a:rPr lang="ru-RU" sz="1500" dirty="0"/>
              <a:t>23 </a:t>
            </a:r>
            <a:r>
              <a:rPr lang="cs-CZ" sz="1500" dirty="0"/>
              <a:t>čísla. </a:t>
            </a:r>
          </a:p>
          <a:p>
            <a:pPr>
              <a:lnSpc>
                <a:spcPct val="90000"/>
              </a:lnSpc>
              <a:buFont typeface="Wingdings" panose="05000000000000000000" pitchFamily="2" charset="2"/>
              <a:buChar char="§"/>
            </a:pPr>
            <a:r>
              <a:rPr lang="cs-CZ" sz="1500" dirty="0"/>
              <a:t>Montáž: manželka J. </a:t>
            </a:r>
            <a:r>
              <a:rPr lang="cs-CZ" sz="1500" dirty="0" err="1"/>
              <a:t>Svilova</a:t>
            </a:r>
            <a:endParaRPr lang="cs-CZ" sz="1500" dirty="0"/>
          </a:p>
          <a:p>
            <a:pPr>
              <a:lnSpc>
                <a:spcPct val="90000"/>
              </a:lnSpc>
              <a:buFont typeface="Wingdings" panose="05000000000000000000" pitchFamily="2" charset="2"/>
              <a:buChar char="§"/>
            </a:pPr>
            <a:r>
              <a:rPr lang="cs-CZ" sz="1500" dirty="0"/>
              <a:t>Účinkuje: M. Kaufman</a:t>
            </a:r>
          </a:p>
          <a:p>
            <a:pPr>
              <a:lnSpc>
                <a:spcPct val="90000"/>
              </a:lnSpc>
              <a:buFont typeface="Wingdings" panose="05000000000000000000" pitchFamily="2" charset="2"/>
              <a:buChar char="§"/>
            </a:pPr>
            <a:r>
              <a:rPr lang="cs-CZ" sz="1500" dirty="0"/>
              <a:t>Subjektivní kronika, poema-kronika </a:t>
            </a:r>
          </a:p>
          <a:p>
            <a:pPr>
              <a:lnSpc>
                <a:spcPct val="90000"/>
              </a:lnSpc>
              <a:buFont typeface="Courier New" panose="02070309020205020404" pitchFamily="49" charset="0"/>
              <a:buChar char="o"/>
            </a:pPr>
            <a:r>
              <a:rPr lang="cs-CZ" sz="1500" b="1" i="1" dirty="0"/>
              <a:t>Muž s kinoaparátem</a:t>
            </a:r>
            <a:r>
              <a:rPr lang="cs-CZ" sz="1500" i="1" dirty="0"/>
              <a:t> </a:t>
            </a:r>
            <a:r>
              <a:rPr lang="cs-CZ" sz="1500" dirty="0"/>
              <a:t>(</a:t>
            </a:r>
            <a:r>
              <a:rPr lang="ru-RU" sz="1500" i="1" dirty="0"/>
              <a:t>Человек с киноаппаратом, </a:t>
            </a:r>
            <a:r>
              <a:rPr lang="ru-RU" sz="1500" dirty="0"/>
              <a:t>1929)</a:t>
            </a:r>
            <a:endParaRPr lang="cs-CZ" sz="1500" b="1" dirty="0"/>
          </a:p>
        </p:txBody>
      </p:sp>
    </p:spTree>
    <p:extLst>
      <p:ext uri="{BB962C8B-B14F-4D97-AF65-F5344CB8AC3E}">
        <p14:creationId xmlns:p14="http://schemas.microsoft.com/office/powerpoint/2010/main" val="123230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868680" y="642594"/>
            <a:ext cx="6281928" cy="1746504"/>
          </a:xfrm>
        </p:spPr>
        <p:txBody>
          <a:bodyPr>
            <a:normAutofit/>
          </a:bodyPr>
          <a:lstStyle/>
          <a:p>
            <a:r>
              <a:rPr lang="cs-CZ" sz="4100"/>
              <a:t>MUŽ S KINOAPARÁTEM</a:t>
            </a:r>
            <a:br>
              <a:rPr lang="cs-CZ" sz="4100" b="1"/>
            </a:br>
            <a:endParaRPr lang="cs-CZ" sz="4100"/>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868680" y="2386584"/>
            <a:ext cx="6281928" cy="3648456"/>
          </a:xfrm>
        </p:spPr>
        <p:txBody>
          <a:bodyPr>
            <a:normAutofit/>
          </a:bodyPr>
          <a:lstStyle/>
          <a:p>
            <a:r>
              <a:rPr lang="cs-CZ" b="1" u="sng" dirty="0"/>
              <a:t>Bez scénáře a syžetu </a:t>
            </a:r>
          </a:p>
          <a:p>
            <a:pPr>
              <a:buFont typeface="Wingdings" panose="05000000000000000000" pitchFamily="2" charset="2"/>
              <a:buChar char="§"/>
            </a:pPr>
            <a:r>
              <a:rPr lang="cs-CZ" dirty="0"/>
              <a:t>Nová technika: </a:t>
            </a:r>
            <a:r>
              <a:rPr lang="cs-CZ" i="1" dirty="0"/>
              <a:t>kino-oči</a:t>
            </a:r>
            <a:r>
              <a:rPr lang="cs-CZ" dirty="0"/>
              <a:t> (</a:t>
            </a:r>
            <a:r>
              <a:rPr lang="ru-RU" i="1" dirty="0"/>
              <a:t>кино-глаза</a:t>
            </a:r>
            <a:r>
              <a:rPr lang="ru-RU" dirty="0"/>
              <a:t>). </a:t>
            </a:r>
            <a:r>
              <a:rPr lang="cs-CZ" dirty="0"/>
              <a:t>Velké možnosti mezinárodního jazyka kina. Bez divadla a literatury.</a:t>
            </a:r>
          </a:p>
          <a:p>
            <a:pPr>
              <a:buFont typeface="Wingdings" panose="05000000000000000000" pitchFamily="2" charset="2"/>
              <a:buChar char="§"/>
            </a:pPr>
            <a:r>
              <a:rPr lang="cs-CZ" dirty="0"/>
              <a:t>Proto nejsou titulky, scénář, syžet, dekorace, herce. </a:t>
            </a:r>
          </a:p>
          <a:p>
            <a:pPr>
              <a:buFont typeface="Wingdings" panose="05000000000000000000" pitchFamily="2" charset="2"/>
              <a:buChar char="§"/>
            </a:pPr>
            <a:r>
              <a:rPr lang="cs-CZ" dirty="0"/>
              <a:t>Cíl: ukázat procesy, které člověk běžně nevnímá. Dojem se zvyšuje díky montáži.</a:t>
            </a:r>
            <a:endParaRPr lang="ru-RU" dirty="0"/>
          </a:p>
          <a:p>
            <a:r>
              <a:rPr lang="cs-CZ" b="1" u="sng" dirty="0"/>
              <a:t>Záběr</a:t>
            </a:r>
          </a:p>
          <a:p>
            <a:pPr>
              <a:buFont typeface="Wingdings" panose="05000000000000000000" pitchFamily="2" charset="2"/>
              <a:buChar char="§"/>
            </a:pPr>
            <a:r>
              <a:rPr lang="cs-CZ" dirty="0"/>
              <a:t>Film se skládá z krátkých scén chaotického životu Oděsy, Kyjeva a Charkova: domy,  kulturní život, práce, doprava, lidé, život té doby.</a:t>
            </a:r>
          </a:p>
          <a:p>
            <a:endParaRPr lang="ru-RU" dirty="0"/>
          </a:p>
          <a:p>
            <a:endParaRPr lang="ru-RU" dirty="0"/>
          </a:p>
        </p:txBody>
      </p:sp>
      <p:pic>
        <p:nvPicPr>
          <p:cNvPr id="6" name="Obrázek 5" descr="Obsah obrázku exteriér, fotka, motocykl, kolo&#10;&#10;Popis byl vytvořen automaticky">
            <a:extLst>
              <a:ext uri="{FF2B5EF4-FFF2-40B4-BE49-F238E27FC236}">
                <a16:creationId xmlns:a16="http://schemas.microsoft.com/office/drawing/2014/main" id="{5C6DAFA3-4FB0-4ABE-B9F1-CBDC8D52612C}"/>
              </a:ext>
            </a:extLst>
          </p:cNvPr>
          <p:cNvPicPr>
            <a:picLocks noChangeAspect="1"/>
          </p:cNvPicPr>
          <p:nvPr/>
        </p:nvPicPr>
        <p:blipFill rotWithShape="1">
          <a:blip r:embed="rId2"/>
          <a:srcRect l="23602" r="27932"/>
          <a:stretch/>
        </p:blipFill>
        <p:spPr>
          <a:xfrm>
            <a:off x="7837371" y="237744"/>
            <a:ext cx="4124416" cy="6382512"/>
          </a:xfrm>
          <a:prstGeom prst="rect">
            <a:avLst/>
          </a:prstGeom>
        </p:spPr>
      </p:pic>
    </p:spTree>
    <p:extLst>
      <p:ext uri="{BB962C8B-B14F-4D97-AF65-F5344CB8AC3E}">
        <p14:creationId xmlns:p14="http://schemas.microsoft.com/office/powerpoint/2010/main" val="58486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C570-EAFF-42BB-B76A-636A356AD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17F7F8CB-8E2B-4EFA-97CD-22091A5A0B2E}"/>
              </a:ext>
            </a:extLst>
          </p:cNvPr>
          <p:cNvPicPr>
            <a:picLocks noChangeAspect="1"/>
          </p:cNvPicPr>
          <p:nvPr/>
        </p:nvPicPr>
        <p:blipFill rotWithShape="1">
          <a:blip r:embed="rId2"/>
          <a:srcRect l="708" r="-2" b="-2"/>
          <a:stretch/>
        </p:blipFill>
        <p:spPr>
          <a:xfrm>
            <a:off x="190846" y="237744"/>
            <a:ext cx="4040033" cy="6382512"/>
          </a:xfrm>
          <a:prstGeom prst="rect">
            <a:avLst/>
          </a:prstGeom>
        </p:spPr>
      </p:pic>
      <p:sp>
        <p:nvSpPr>
          <p:cNvPr id="12" name="Rectangle 11">
            <a:extLst>
              <a:ext uri="{FF2B5EF4-FFF2-40B4-BE49-F238E27FC236}">
                <a16:creationId xmlns:a16="http://schemas.microsoft.com/office/drawing/2014/main" id="{BDFE30F4-8284-432A-B7D0-0FAA2FDA8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0879" y="237744"/>
            <a:ext cx="7711563"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4965192" y="642593"/>
            <a:ext cx="6280826" cy="1746504"/>
          </a:xfrm>
        </p:spPr>
        <p:txBody>
          <a:bodyPr>
            <a:normAutofit/>
          </a:bodyPr>
          <a:lstStyle/>
          <a:p>
            <a:r>
              <a:rPr lang="cs-CZ" dirty="0"/>
              <a:t>MUŽ S KINOAPARÁTEM</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4965192" y="2386584"/>
            <a:ext cx="6280826" cy="4096512"/>
          </a:xfrm>
        </p:spPr>
        <p:txBody>
          <a:bodyPr>
            <a:normAutofit lnSpcReduction="10000"/>
          </a:bodyPr>
          <a:lstStyle/>
          <a:p>
            <a:pPr>
              <a:lnSpc>
                <a:spcPct val="90000"/>
              </a:lnSpc>
            </a:pPr>
            <a:r>
              <a:rPr lang="cs-CZ" b="1" u="sng" dirty="0"/>
              <a:t>Kameramanské a montážní umění</a:t>
            </a:r>
          </a:p>
          <a:p>
            <a:pPr>
              <a:lnSpc>
                <a:spcPct val="90000"/>
              </a:lnSpc>
              <a:buFont typeface="Wingdings" panose="05000000000000000000" pitchFamily="2" charset="2"/>
              <a:buChar char="§"/>
            </a:pPr>
            <a:r>
              <a:rPr lang="cs-CZ" dirty="0"/>
              <a:t>Spousta kameramanských a montážních technik: </a:t>
            </a:r>
          </a:p>
          <a:p>
            <a:pPr>
              <a:lnSpc>
                <a:spcPct val="90000"/>
              </a:lnSpc>
              <a:buFont typeface="Wingdings" panose="05000000000000000000" pitchFamily="2" charset="2"/>
              <a:buChar char="ü"/>
            </a:pPr>
            <a:r>
              <a:rPr lang="cs-CZ" dirty="0"/>
              <a:t>šikmé rohy, </a:t>
            </a:r>
          </a:p>
          <a:p>
            <a:pPr>
              <a:lnSpc>
                <a:spcPct val="90000"/>
              </a:lnSpc>
              <a:buFont typeface="Wingdings" panose="05000000000000000000" pitchFamily="2" charset="2"/>
              <a:buChar char="ü"/>
            </a:pPr>
            <a:r>
              <a:rPr lang="cs-CZ" dirty="0"/>
              <a:t>natáčení odrazu,</a:t>
            </a:r>
          </a:p>
          <a:p>
            <a:pPr>
              <a:lnSpc>
                <a:spcPct val="90000"/>
              </a:lnSpc>
              <a:buFont typeface="Wingdings" panose="05000000000000000000" pitchFamily="2" charset="2"/>
              <a:buChar char="ü"/>
            </a:pPr>
            <a:r>
              <a:rPr lang="cs-CZ" dirty="0"/>
              <a:t> zrychlené natáčení,</a:t>
            </a:r>
          </a:p>
          <a:p>
            <a:pPr>
              <a:lnSpc>
                <a:spcPct val="90000"/>
              </a:lnSpc>
              <a:buFont typeface="Wingdings" panose="05000000000000000000" pitchFamily="2" charset="2"/>
              <a:buChar char="ü"/>
            </a:pPr>
            <a:r>
              <a:rPr lang="cs-CZ" dirty="0"/>
              <a:t> spojení dvou a více obrazů v jednom záběru apod.</a:t>
            </a:r>
          </a:p>
          <a:p>
            <a:pPr>
              <a:lnSpc>
                <a:spcPct val="90000"/>
              </a:lnSpc>
              <a:buFont typeface="Wingdings" panose="05000000000000000000" pitchFamily="2" charset="2"/>
              <a:buChar char="§"/>
            </a:pPr>
            <a:r>
              <a:rPr lang="cs-CZ" dirty="0"/>
              <a:t>Film natáčeli více než tři roky. A stejně D. </a:t>
            </a:r>
            <a:r>
              <a:rPr lang="cs-CZ" dirty="0" err="1"/>
              <a:t>Vertov</a:t>
            </a:r>
            <a:r>
              <a:rPr lang="cs-CZ" dirty="0"/>
              <a:t> nebyl spokojený se svou práci. </a:t>
            </a:r>
          </a:p>
          <a:p>
            <a:pPr>
              <a:lnSpc>
                <a:spcPct val="90000"/>
              </a:lnSpc>
            </a:pPr>
            <a:r>
              <a:rPr lang="cs-CZ" dirty="0"/>
              <a:t>Současnici neocenili práci D. </a:t>
            </a:r>
            <a:r>
              <a:rPr lang="cs-CZ" dirty="0" err="1"/>
              <a:t>Vertova</a:t>
            </a:r>
            <a:r>
              <a:rPr lang="cs-CZ" dirty="0"/>
              <a:t>. Režiséři obviňovali ho z neschopnosti dělat montáž, z rychlosti změn záběrů, které lidské oko není schopné vnímat. Brzy se na něho zapomnělo.</a:t>
            </a:r>
          </a:p>
          <a:p>
            <a:pPr>
              <a:lnSpc>
                <a:spcPct val="90000"/>
              </a:lnSpc>
            </a:pPr>
            <a:r>
              <a:rPr lang="cs-CZ" dirty="0"/>
              <a:t>Až o 30 let později představitelé francouzské Nové vlny ho objevily a udělali světově známým.</a:t>
            </a:r>
          </a:p>
          <a:p>
            <a:pPr>
              <a:lnSpc>
                <a:spcPct val="90000"/>
              </a:lnSpc>
            </a:pPr>
            <a:endParaRPr lang="cs-CZ" dirty="0"/>
          </a:p>
          <a:p>
            <a:pPr>
              <a:lnSpc>
                <a:spcPct val="90000"/>
              </a:lnSpc>
            </a:pPr>
            <a:endParaRPr lang="cs-CZ" dirty="0"/>
          </a:p>
        </p:txBody>
      </p:sp>
    </p:spTree>
    <p:extLst>
      <p:ext uri="{BB962C8B-B14F-4D97-AF65-F5344CB8AC3E}">
        <p14:creationId xmlns:p14="http://schemas.microsoft.com/office/powerpoint/2010/main" val="314076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p:txBody>
          <a:bodyPr/>
          <a:lstStyle/>
          <a:p>
            <a:pPr algn="ctr"/>
            <a:r>
              <a:rPr lang="cs-CZ" dirty="0"/>
              <a:t>MUŽ S KINOAPARÁTEM</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p:txBody>
          <a:bodyPr>
            <a:normAutofit fontScale="92500" lnSpcReduction="10000"/>
          </a:bodyPr>
          <a:lstStyle/>
          <a:p>
            <a:r>
              <a:rPr lang="cs-CZ" b="1" dirty="0"/>
              <a:t>Úryvky: </a:t>
            </a:r>
          </a:p>
          <a:p>
            <a:pPr marL="0" indent="0">
              <a:buNone/>
            </a:pPr>
            <a:r>
              <a:rPr lang="cs-CZ" b="1" dirty="0">
                <a:hlinkClick r:id="rId2"/>
              </a:rPr>
              <a:t>https://www.youtube.com/watch?v=BtTlgxtoqhg</a:t>
            </a:r>
            <a:endParaRPr lang="cs-CZ" b="1" dirty="0"/>
          </a:p>
          <a:p>
            <a:pPr marL="0" indent="0">
              <a:buNone/>
            </a:pPr>
            <a:r>
              <a:rPr lang="cs-CZ" b="1" dirty="0">
                <a:hlinkClick r:id="rId3"/>
              </a:rPr>
              <a:t>https://www.kinopoisk.ru/film/45465/video/156705/</a:t>
            </a:r>
            <a:endParaRPr lang="cs-CZ" b="1" dirty="0"/>
          </a:p>
          <a:p>
            <a:pPr marL="0" indent="0">
              <a:buNone/>
            </a:pPr>
            <a:r>
              <a:rPr lang="cs-CZ" b="1" dirty="0">
                <a:hlinkClick r:id="rId4"/>
              </a:rPr>
              <a:t>https://www.youtube.com/watch?v=Udt8sir2SB0</a:t>
            </a:r>
          </a:p>
          <a:p>
            <a:pPr marL="0" indent="0">
              <a:buNone/>
            </a:pPr>
            <a:r>
              <a:rPr lang="cs-CZ" b="1" dirty="0">
                <a:hlinkClick r:id="rId4"/>
              </a:rPr>
              <a:t>https://www.youtube.com/watch?v=rvrqk1HU7FQ</a:t>
            </a:r>
            <a:endParaRPr lang="cs-CZ" b="1" dirty="0"/>
          </a:p>
          <a:p>
            <a:pPr marL="0" indent="0">
              <a:buNone/>
            </a:pPr>
            <a:r>
              <a:rPr lang="cs-CZ" b="1" dirty="0">
                <a:hlinkClick r:id="rId5"/>
              </a:rPr>
              <a:t>https://www.youtube.com/watch?v=NqdQZRZrJFM</a:t>
            </a:r>
            <a:endParaRPr lang="cs-CZ" b="1" dirty="0"/>
          </a:p>
          <a:p>
            <a:r>
              <a:rPr lang="cs-CZ" b="1" dirty="0"/>
              <a:t>Celý film:</a:t>
            </a:r>
          </a:p>
          <a:p>
            <a:pPr marL="0" indent="0">
              <a:buNone/>
            </a:pPr>
            <a:r>
              <a:rPr lang="cs-CZ" b="1" dirty="0">
                <a:hlinkClick r:id="rId6"/>
              </a:rPr>
              <a:t>https://www.culture.ru/movies/389/chelovek-s-kinoapparatom</a:t>
            </a:r>
            <a:endParaRPr lang="cs-CZ" b="1" dirty="0"/>
          </a:p>
          <a:p>
            <a:r>
              <a:rPr lang="cs-CZ" b="1" dirty="0"/>
              <a:t>Přednášky o filmu (v ruštině): </a:t>
            </a:r>
          </a:p>
          <a:p>
            <a:pPr marL="0" indent="0">
              <a:buNone/>
            </a:pPr>
            <a:r>
              <a:rPr lang="cs-CZ" dirty="0">
                <a:hlinkClick r:id="rId7"/>
              </a:rPr>
              <a:t>https://www.culture.ru/movies/3079/chelovek-s-kinoapparatom-dziga-vertov-1929</a:t>
            </a:r>
            <a:endParaRPr lang="cs-CZ" dirty="0"/>
          </a:p>
          <a:p>
            <a:pPr marL="0" indent="0">
              <a:buNone/>
            </a:pPr>
            <a:r>
              <a:rPr lang="cs-CZ" dirty="0">
                <a:hlinkClick r:id="rId8"/>
              </a:rPr>
              <a:t>https://www.youtube.com/watch?v=ftKdv96Ya4M</a:t>
            </a:r>
            <a:endParaRPr lang="cs-CZ" dirty="0"/>
          </a:p>
          <a:p>
            <a:pPr marL="0" indent="0">
              <a:buNone/>
            </a:pPr>
            <a:endParaRPr lang="cs-CZ" dirty="0"/>
          </a:p>
          <a:p>
            <a:endParaRPr lang="cs-CZ" b="1" dirty="0"/>
          </a:p>
          <a:p>
            <a:endParaRPr lang="cs-CZ" b="1" dirty="0"/>
          </a:p>
          <a:p>
            <a:pPr marL="0" indent="0">
              <a:buNone/>
            </a:pPr>
            <a:endParaRPr lang="cs-CZ" b="1" dirty="0"/>
          </a:p>
          <a:p>
            <a:endParaRPr lang="cs-CZ" b="1" dirty="0"/>
          </a:p>
        </p:txBody>
      </p:sp>
    </p:spTree>
    <p:extLst>
      <p:ext uri="{BB962C8B-B14F-4D97-AF65-F5344CB8AC3E}">
        <p14:creationId xmlns:p14="http://schemas.microsoft.com/office/powerpoint/2010/main" val="118568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868680" y="642593"/>
            <a:ext cx="6281928" cy="1744183"/>
          </a:xfrm>
        </p:spPr>
        <p:txBody>
          <a:bodyPr>
            <a:normAutofit/>
          </a:bodyPr>
          <a:lstStyle/>
          <a:p>
            <a:r>
              <a:rPr lang="cs-CZ" sz="3700"/>
              <a:t>SERGEJ MICHAJLOVIČ EJZENŠTEJN</a:t>
            </a:r>
            <a:br>
              <a:rPr lang="cs-CZ" sz="3700"/>
            </a:br>
            <a:r>
              <a:rPr lang="cs-CZ" sz="3700"/>
              <a:t>1898-1948</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868680" y="2386584"/>
            <a:ext cx="6281928" cy="3648456"/>
          </a:xfrm>
        </p:spPr>
        <p:txBody>
          <a:bodyPr>
            <a:normAutofit/>
          </a:bodyPr>
          <a:lstStyle/>
          <a:p>
            <a:r>
              <a:rPr lang="cs-CZ" dirty="0"/>
              <a:t>Divadelní a filmový režisér, scenárista, malíř, teoretik umění, pedagog</a:t>
            </a:r>
          </a:p>
          <a:p>
            <a:r>
              <a:rPr lang="cs-CZ" dirty="0"/>
              <a:t>Revoluční trilogie: </a:t>
            </a:r>
            <a:r>
              <a:rPr lang="cs-CZ" i="1" dirty="0"/>
              <a:t>Stávka (</a:t>
            </a:r>
            <a:r>
              <a:rPr lang="ru-RU" i="1" dirty="0"/>
              <a:t>Стачка, 1925),</a:t>
            </a:r>
            <a:r>
              <a:rPr lang="cs-CZ" i="1" dirty="0"/>
              <a:t> Křižník Potěmkin (</a:t>
            </a:r>
            <a:r>
              <a:rPr lang="ru-RU" i="1" dirty="0"/>
              <a:t>Броненосец «Потёмкин», 1925), </a:t>
            </a:r>
            <a:r>
              <a:rPr lang="cs-CZ" i="1" dirty="0"/>
              <a:t>Deset dní, které otřásly světem (</a:t>
            </a:r>
            <a:r>
              <a:rPr lang="ru-RU" i="1" dirty="0"/>
              <a:t>Октябрь, 1927). </a:t>
            </a:r>
            <a:r>
              <a:rPr lang="cs-CZ" dirty="0"/>
              <a:t>Vlastní styl: metafory, symboly. </a:t>
            </a:r>
          </a:p>
          <a:p>
            <a:r>
              <a:rPr lang="cs-CZ" i="1" dirty="0"/>
              <a:t>Staré a nové (</a:t>
            </a:r>
            <a:r>
              <a:rPr lang="ru-RU" i="1" dirty="0"/>
              <a:t>Старое и новое, 1929)</a:t>
            </a:r>
            <a:r>
              <a:rPr lang="cs-CZ" i="1" dirty="0"/>
              <a:t>, </a:t>
            </a:r>
            <a:r>
              <a:rPr lang="cs-CZ" i="1" dirty="0" err="1"/>
              <a:t>Běžin</a:t>
            </a:r>
            <a:r>
              <a:rPr lang="cs-CZ" i="1" dirty="0"/>
              <a:t> luh (</a:t>
            </a:r>
            <a:r>
              <a:rPr lang="ru-RU" i="1" dirty="0" err="1"/>
              <a:t>Бежин</a:t>
            </a:r>
            <a:r>
              <a:rPr lang="ru-RU" i="1" dirty="0"/>
              <a:t> луг, 1935-1937) </a:t>
            </a:r>
            <a:r>
              <a:rPr lang="cs-CZ" i="1" dirty="0"/>
              <a:t>– </a:t>
            </a:r>
            <a:r>
              <a:rPr lang="cs-CZ" dirty="0"/>
              <a:t>přechod od „montáži atrakcí“</a:t>
            </a:r>
            <a:r>
              <a:rPr lang="ru-RU" dirty="0"/>
              <a:t> </a:t>
            </a:r>
            <a:r>
              <a:rPr lang="cs-CZ" dirty="0"/>
              <a:t>k „montáži myšlenek“</a:t>
            </a:r>
          </a:p>
          <a:p>
            <a:r>
              <a:rPr lang="cs-CZ" i="1" dirty="0"/>
              <a:t>Alexandr Něvský (</a:t>
            </a:r>
            <a:r>
              <a:rPr lang="ru-RU" i="1" dirty="0"/>
              <a:t>Александр Невский, 1938</a:t>
            </a:r>
            <a:r>
              <a:rPr lang="cs-CZ" i="1" dirty="0"/>
              <a:t>). </a:t>
            </a:r>
            <a:r>
              <a:rPr lang="cs-CZ" dirty="0"/>
              <a:t>Zvukový snímek. Biografický, patriotický film (hudba S. </a:t>
            </a:r>
            <a:r>
              <a:rPr lang="cs-CZ" dirty="0" err="1"/>
              <a:t>Prokofjev</a:t>
            </a:r>
            <a:r>
              <a:rPr lang="cs-CZ" dirty="0"/>
              <a:t>). </a:t>
            </a:r>
            <a:endParaRPr lang="cs-CZ" i="1" dirty="0"/>
          </a:p>
          <a:p>
            <a:r>
              <a:rPr lang="cs-CZ" i="1" dirty="0"/>
              <a:t>Ivan Hrozný (</a:t>
            </a:r>
            <a:r>
              <a:rPr lang="ru-RU" i="1" dirty="0"/>
              <a:t>Иван Грозный, 1945-1948</a:t>
            </a:r>
            <a:r>
              <a:rPr lang="cs-CZ" i="1" dirty="0"/>
              <a:t>). </a:t>
            </a:r>
            <a:r>
              <a:rPr lang="cs-CZ" dirty="0"/>
              <a:t>Zvukový snímek. První díl v 1944, druhý v 1945, ale byl zakázán až do 1958. </a:t>
            </a:r>
            <a:endParaRPr lang="ru-RU" i="1" dirty="0"/>
          </a:p>
          <a:p>
            <a:endParaRPr lang="cs-CZ" dirty="0"/>
          </a:p>
        </p:txBody>
      </p:sp>
      <p:pic>
        <p:nvPicPr>
          <p:cNvPr id="5" name="Obrázek 4" descr="Obsah obrázku osoba, muž, oblečení, fotka&#10;&#10;Popis byl vytvořen automaticky">
            <a:extLst>
              <a:ext uri="{FF2B5EF4-FFF2-40B4-BE49-F238E27FC236}">
                <a16:creationId xmlns:a16="http://schemas.microsoft.com/office/drawing/2014/main" id="{AE663E84-130E-4768-BD36-083FA35C4109}"/>
              </a:ext>
            </a:extLst>
          </p:cNvPr>
          <p:cNvPicPr>
            <a:picLocks noChangeAspect="1"/>
          </p:cNvPicPr>
          <p:nvPr/>
        </p:nvPicPr>
        <p:blipFill rotWithShape="1">
          <a:blip r:embed="rId2">
            <a:extLst>
              <a:ext uri="{28A0092B-C50C-407E-A947-70E740481C1C}">
                <a14:useLocalDpi xmlns:a14="http://schemas.microsoft.com/office/drawing/2010/main" val="0"/>
              </a:ext>
            </a:extLst>
          </a:blip>
          <a:srcRect r="3550" b="-2"/>
          <a:stretch/>
        </p:blipFill>
        <p:spPr>
          <a:xfrm>
            <a:off x="7837371" y="237744"/>
            <a:ext cx="4124416" cy="6382512"/>
          </a:xfrm>
          <a:prstGeom prst="rect">
            <a:avLst/>
          </a:prstGeom>
        </p:spPr>
      </p:pic>
    </p:spTree>
    <p:extLst>
      <p:ext uri="{BB962C8B-B14F-4D97-AF65-F5344CB8AC3E}">
        <p14:creationId xmlns:p14="http://schemas.microsoft.com/office/powerpoint/2010/main" val="71379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6579450" y="426721"/>
            <a:ext cx="4957553" cy="1549080"/>
          </a:xfrm>
        </p:spPr>
        <p:txBody>
          <a:bodyPr>
            <a:normAutofit/>
          </a:bodyPr>
          <a:lstStyle/>
          <a:p>
            <a:r>
              <a:rPr lang="cs-CZ" dirty="0"/>
              <a:t>KŘIŽNÍK POTĚMKIN(1925)</a:t>
            </a:r>
          </a:p>
        </p:txBody>
      </p:sp>
      <p:sp>
        <p:nvSpPr>
          <p:cNvPr id="16" name="Rectangle 1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9" name="Zástupný obsah 8" descr="Obsah obrázku kytara&#10;&#10;Popis byl vytvořen automaticky">
            <a:extLst>
              <a:ext uri="{FF2B5EF4-FFF2-40B4-BE49-F238E27FC236}">
                <a16:creationId xmlns:a16="http://schemas.microsoft.com/office/drawing/2014/main" id="{7142E5AB-64B3-488D-AA2C-87884FF28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1975800"/>
            <a:ext cx="4414438" cy="2924565"/>
          </a:xfrm>
          <a:prstGeom prst="rect">
            <a:avLst/>
          </a:prstGeom>
        </p:spPr>
      </p:pic>
      <p:sp>
        <p:nvSpPr>
          <p:cNvPr id="13" name="Content Placeholder 12">
            <a:extLst>
              <a:ext uri="{FF2B5EF4-FFF2-40B4-BE49-F238E27FC236}">
                <a16:creationId xmlns:a16="http://schemas.microsoft.com/office/drawing/2014/main" id="{4DA15077-7D95-407D-8FDA-ABFEBD85DC2D}"/>
              </a:ext>
            </a:extLst>
          </p:cNvPr>
          <p:cNvSpPr>
            <a:spLocks noGrp="1"/>
          </p:cNvSpPr>
          <p:nvPr>
            <p:ph idx="1"/>
          </p:nvPr>
        </p:nvSpPr>
        <p:spPr>
          <a:xfrm>
            <a:off x="6259773" y="1975800"/>
            <a:ext cx="5277231" cy="4059239"/>
          </a:xfrm>
        </p:spPr>
        <p:txBody>
          <a:bodyPr>
            <a:normAutofit/>
          </a:bodyPr>
          <a:lstStyle/>
          <a:p>
            <a:r>
              <a:rPr lang="cs-CZ" dirty="0"/>
              <a:t>Premiéra pro veřejnost 18. ledna 1926</a:t>
            </a:r>
          </a:p>
          <a:p>
            <a:r>
              <a:rPr lang="cs-CZ" dirty="0"/>
              <a:t>Němý černobílý film. </a:t>
            </a:r>
          </a:p>
          <a:p>
            <a:r>
              <a:rPr lang="cs-CZ" dirty="0"/>
              <a:t>Délka: 75 minut.  </a:t>
            </a:r>
          </a:p>
          <a:p>
            <a:r>
              <a:rPr lang="cs-CZ" dirty="0"/>
              <a:t>Námět: dle skutečné události z června 1905. Film byl natočen na počest 20. výročí první ruské revoluce.</a:t>
            </a:r>
          </a:p>
          <a:p>
            <a:r>
              <a:rPr lang="cs-CZ" dirty="0"/>
              <a:t>Po cenzuře slova L. Trockého byla vyměněná za citát V. Lenina. Některé scény byly vymazané. Originální verze filmu byla renovována až roku 2005.</a:t>
            </a:r>
          </a:p>
          <a:p>
            <a:r>
              <a:rPr lang="cs-CZ" dirty="0"/>
              <a:t>Nejznámější ozvučení (hudba) je až z roku 1964 – D. Šostakovič. </a:t>
            </a:r>
          </a:p>
        </p:txBody>
      </p:sp>
    </p:spTree>
    <p:extLst>
      <p:ext uri="{BB962C8B-B14F-4D97-AF65-F5344CB8AC3E}">
        <p14:creationId xmlns:p14="http://schemas.microsoft.com/office/powerpoint/2010/main" val="208001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p:txBody>
          <a:bodyPr>
            <a:normAutofit fontScale="90000"/>
          </a:bodyPr>
          <a:lstStyle/>
          <a:p>
            <a:r>
              <a:rPr lang="cs-CZ" dirty="0"/>
              <a:t>KŘIŽNÍK POTĚMKIN(1925). SYŽET PODROBNĚJI. </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p:txBody>
          <a:bodyPr/>
          <a:lstStyle/>
          <a:p>
            <a:pPr algn="just"/>
            <a:r>
              <a:rPr lang="cs-CZ" dirty="0"/>
              <a:t>Námořnici křižníky Potěmkin zjistili, že k obědu dostali zkažené maso s červy.  Začíná povstání, v jehož čele je Grigorij </a:t>
            </a:r>
            <a:r>
              <a:rPr lang="cs-CZ" dirty="0" err="1"/>
              <a:t>Vakalenčuk</a:t>
            </a:r>
            <a:r>
              <a:rPr lang="cs-CZ" dirty="0"/>
              <a:t> (Aleksandr </a:t>
            </a:r>
            <a:r>
              <a:rPr lang="cs-CZ" dirty="0" err="1"/>
              <a:t>Antonov</a:t>
            </a:r>
            <a:r>
              <a:rPr lang="cs-CZ" dirty="0"/>
              <a:t>). Námořnici žádají, aby jim dávali normální jídlo. Avšak lodní lékař oznamuje, že jídlo bylo dobré. Důstojníci zastrašují, že zastřeli ty, kteří nebudou jíst maso. Někteří souhlasí, ale někteří se podřídit odmítají. Shromažďují je na palubě a obviňují z neuposlechnutí, poté odsuzují k rozstřílení: </a:t>
            </a:r>
            <a:r>
              <a:rPr lang="cs-CZ" dirty="0">
                <a:solidFill>
                  <a:srgbClr val="0070C0"/>
                </a:solidFill>
                <a:hlinkClick r:id="rId2">
                  <a:extLst>
                    <a:ext uri="{A12FA001-AC4F-418D-AE19-62706E023703}">
                      <ahyp:hlinkClr xmlns:ahyp="http://schemas.microsoft.com/office/drawing/2018/hyperlinkcolor" val="tx"/>
                    </a:ext>
                  </a:extLst>
                </a:hlinkClick>
              </a:rPr>
              <a:t>https://www.youtube.com/watch?time_continue=352&amp;v=kuKEtNll42s&amp;feature=emb_logo</a:t>
            </a:r>
            <a:endParaRPr lang="cs-CZ" dirty="0">
              <a:solidFill>
                <a:srgbClr val="0070C0"/>
              </a:solidFill>
            </a:endParaRPr>
          </a:p>
          <a:p>
            <a:pPr algn="just"/>
            <a:r>
              <a:rPr lang="cs-CZ" dirty="0"/>
              <a:t>Kapitán rozkazuje střílet, ale vojáci házejí pušky. Námořnici se zmocnili lodě. Během povstání hodně důstojníků a námořníků zemřelo, včetně </a:t>
            </a:r>
            <a:r>
              <a:rPr lang="cs-CZ" dirty="0" err="1"/>
              <a:t>Vakelenčuka</a:t>
            </a:r>
            <a:r>
              <a:rPr lang="cs-CZ" dirty="0"/>
              <a:t>. „Potěmkin“ přijíždí do portu Oděsy, kde se lidé přišli poklonit </a:t>
            </a:r>
            <a:r>
              <a:rPr lang="cs-CZ" dirty="0" err="1"/>
              <a:t>Vakelučukově</a:t>
            </a:r>
            <a:r>
              <a:rPr lang="cs-CZ" dirty="0"/>
              <a:t> památce. Carská policie se bojí povstání. Kozáci s puškami jdou proti lidem. </a:t>
            </a:r>
            <a:r>
              <a:rPr lang="cs-CZ" dirty="0">
                <a:hlinkClick r:id="rId3"/>
              </a:rPr>
              <a:t>https://www.youtube.com/watch?v=rC2k7Z40VZk</a:t>
            </a:r>
            <a:endParaRPr lang="cs-CZ" dirty="0"/>
          </a:p>
          <a:p>
            <a:pPr algn="just"/>
            <a:r>
              <a:rPr lang="cs-CZ" dirty="0"/>
              <a:t>Námořnici „Potěmkina“ střílí po kozácích. Na konci „Potěmkin“ odplouvá s červenou vlajkou nahoře. </a:t>
            </a:r>
            <a:r>
              <a:rPr lang="cs-CZ" dirty="0">
                <a:hlinkClick r:id="rId4"/>
              </a:rPr>
              <a:t>https://www.youtube.com/watch?v=NC6PUR-mKx0</a:t>
            </a:r>
            <a:r>
              <a:rPr lang="cs-CZ" dirty="0"/>
              <a:t> </a:t>
            </a:r>
          </a:p>
          <a:p>
            <a:pPr algn="just"/>
            <a:r>
              <a:rPr lang="cs-CZ" dirty="0"/>
              <a:t>Celý film: </a:t>
            </a:r>
            <a:r>
              <a:rPr lang="cs-CZ" dirty="0">
                <a:hlinkClick r:id="rId5"/>
              </a:rPr>
              <a:t>https://www.youtube.com/watch?v=2986SLGCgeE&amp;t=671s</a:t>
            </a:r>
            <a:r>
              <a:rPr lang="cs-CZ" dirty="0"/>
              <a:t> (s anglickými titulky)</a:t>
            </a:r>
          </a:p>
        </p:txBody>
      </p:sp>
    </p:spTree>
    <p:extLst>
      <p:ext uri="{BB962C8B-B14F-4D97-AF65-F5344CB8AC3E}">
        <p14:creationId xmlns:p14="http://schemas.microsoft.com/office/powerpoint/2010/main" val="77483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321551" y="374905"/>
            <a:ext cx="7285605" cy="1217022"/>
          </a:xfrm>
        </p:spPr>
        <p:txBody>
          <a:bodyPr vert="horz" lIns="91440" tIns="45720" rIns="91440" bIns="45720" rtlCol="0">
            <a:normAutofit/>
          </a:bodyPr>
          <a:lstStyle/>
          <a:p>
            <a:r>
              <a:rPr lang="en-US" cap="all" spc="-100" dirty="0"/>
              <a:t>IVAN HROZNÝ (1944-1946)</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321552" y="1591927"/>
            <a:ext cx="7285606" cy="4891168"/>
          </a:xfrm>
        </p:spPr>
        <p:txBody>
          <a:bodyPr vert="horz" lIns="91440" tIns="45720" rIns="91440" bIns="45720" rtlCol="0">
            <a:normAutofit/>
          </a:bodyPr>
          <a:lstStyle/>
          <a:p>
            <a:pPr>
              <a:spcBef>
                <a:spcPts val="0"/>
              </a:spcBef>
              <a:spcAft>
                <a:spcPts val="600"/>
              </a:spcAft>
            </a:pPr>
            <a:r>
              <a:rPr lang="cs-CZ" sz="2000" spc="80" dirty="0"/>
              <a:t>Film o životě cara Ivana Hrozného.</a:t>
            </a:r>
          </a:p>
          <a:p>
            <a:pPr>
              <a:spcBef>
                <a:spcPts val="0"/>
              </a:spcBef>
              <a:spcAft>
                <a:spcPts val="600"/>
              </a:spcAft>
            </a:pPr>
            <a:r>
              <a:rPr lang="cs-CZ" sz="2000" spc="80" dirty="0"/>
              <a:t>2 díly: 1945, 1958</a:t>
            </a:r>
          </a:p>
          <a:p>
            <a:pPr>
              <a:spcBef>
                <a:spcPts val="0"/>
              </a:spcBef>
              <a:spcAft>
                <a:spcPts val="600"/>
              </a:spcAft>
            </a:pPr>
            <a:r>
              <a:rPr lang="cs-CZ" sz="2000" spc="80" dirty="0"/>
              <a:t>Hudba: Sergej </a:t>
            </a:r>
            <a:r>
              <a:rPr lang="cs-CZ" sz="2000" spc="80" dirty="0" err="1"/>
              <a:t>Prokofjev</a:t>
            </a:r>
            <a:endParaRPr lang="cs-CZ" sz="2000" spc="80" dirty="0"/>
          </a:p>
          <a:p>
            <a:pPr>
              <a:spcBef>
                <a:spcPts val="0"/>
              </a:spcBef>
              <a:spcAft>
                <a:spcPts val="600"/>
              </a:spcAft>
            </a:pPr>
            <a:r>
              <a:rPr lang="cs-CZ" sz="2000" spc="80" dirty="0"/>
              <a:t>Námět: zpevnění samovlády v Moskevském státu při Ivaně Hrozném. Dosažení absolutismu cestou úkladů a krutosti přivedlo Ivana k samotě a věčných pochybách o všem. Takový je tragický konec boje o vládnutí. </a:t>
            </a:r>
          </a:p>
          <a:p>
            <a:r>
              <a:rPr lang="cs-CZ" sz="2000" dirty="0"/>
              <a:t>1. DÍL: počáteční období vlády Ivana IV. – první 18 let – až do zavedení opričniny 1565. Válečné vítězství pod </a:t>
            </a:r>
            <a:r>
              <a:rPr lang="cs-CZ" sz="2000" dirty="0" err="1"/>
              <a:t>Kazaňí</a:t>
            </a:r>
            <a:r>
              <a:rPr lang="cs-CZ" sz="2000" dirty="0"/>
              <a:t> </a:t>
            </a:r>
          </a:p>
          <a:p>
            <a:r>
              <a:rPr lang="cs-CZ" sz="2000" dirty="0"/>
              <a:t>2. DÍL: 1565-1569: boj Ivana Hrozného s bojary, kteří proti němu připravují spiknutí a chtějí ho zabit. </a:t>
            </a:r>
          </a:p>
        </p:txBody>
      </p:sp>
      <p:pic>
        <p:nvPicPr>
          <p:cNvPr id="8" name="Obrázek 7" descr="Obsah obrázku text, kniha&#10;&#10;Popis byl vytvořen automaticky">
            <a:extLst>
              <a:ext uri="{FF2B5EF4-FFF2-40B4-BE49-F238E27FC236}">
                <a16:creationId xmlns:a16="http://schemas.microsoft.com/office/drawing/2014/main" id="{819B1B05-C178-48B8-8C7D-23C6057397CF}"/>
              </a:ext>
            </a:extLst>
          </p:cNvPr>
          <p:cNvPicPr>
            <a:picLocks noChangeAspect="1"/>
          </p:cNvPicPr>
          <p:nvPr/>
        </p:nvPicPr>
        <p:blipFill rotWithShape="1">
          <a:blip r:embed="rId2">
            <a:extLst>
              <a:ext uri="{28A0092B-C50C-407E-A947-70E740481C1C}">
                <a14:useLocalDpi xmlns:a14="http://schemas.microsoft.com/office/drawing/2010/main" val="0"/>
              </a:ext>
            </a:extLst>
          </a:blip>
          <a:srcRect l="4970" r="-2" b="-2"/>
          <a:stretch/>
        </p:blipFill>
        <p:spPr>
          <a:xfrm>
            <a:off x="7837371" y="237744"/>
            <a:ext cx="4124416" cy="6382512"/>
          </a:xfrm>
          <a:prstGeom prst="rect">
            <a:avLst/>
          </a:prstGeom>
        </p:spPr>
      </p:pic>
    </p:spTree>
    <p:extLst>
      <p:ext uri="{BB962C8B-B14F-4D97-AF65-F5344CB8AC3E}">
        <p14:creationId xmlns:p14="http://schemas.microsoft.com/office/powerpoint/2010/main" val="381661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109B0-72D5-4A1C-BB06-E9260A8EAA83}"/>
              </a:ext>
            </a:extLst>
          </p:cNvPr>
          <p:cNvSpPr>
            <a:spLocks noGrp="1"/>
          </p:cNvSpPr>
          <p:nvPr>
            <p:ph type="title"/>
          </p:nvPr>
        </p:nvSpPr>
        <p:spPr/>
        <p:txBody>
          <a:bodyPr/>
          <a:lstStyle/>
          <a:p>
            <a:r>
              <a:rPr lang="cs-CZ" dirty="0"/>
              <a:t>PROBÍHÁNÍ VÝUKY</a:t>
            </a:r>
          </a:p>
        </p:txBody>
      </p:sp>
      <p:sp>
        <p:nvSpPr>
          <p:cNvPr id="3" name="Zástupný obsah 2">
            <a:extLst>
              <a:ext uri="{FF2B5EF4-FFF2-40B4-BE49-F238E27FC236}">
                <a16:creationId xmlns:a16="http://schemas.microsoft.com/office/drawing/2014/main" id="{E1CD0B1C-B3D1-413D-BB4A-4C12B1A78A6A}"/>
              </a:ext>
            </a:extLst>
          </p:cNvPr>
          <p:cNvSpPr>
            <a:spLocks noGrp="1"/>
          </p:cNvSpPr>
          <p:nvPr>
            <p:ph idx="1"/>
          </p:nvPr>
        </p:nvSpPr>
        <p:spPr>
          <a:xfrm>
            <a:off x="844062" y="1828799"/>
            <a:ext cx="10281138" cy="4234375"/>
          </a:xfrm>
        </p:spPr>
        <p:txBody>
          <a:bodyPr>
            <a:normAutofit/>
          </a:bodyPr>
          <a:lstStyle/>
          <a:p>
            <a:pPr algn="just">
              <a:lnSpc>
                <a:spcPct val="150000"/>
              </a:lnSpc>
            </a:pPr>
            <a:r>
              <a:rPr lang="cs-CZ" sz="3800" dirty="0"/>
              <a:t>Výuka se skládá ze dvou častí: teoretické a praktické</a:t>
            </a:r>
          </a:p>
          <a:p>
            <a:pPr algn="just">
              <a:lnSpc>
                <a:spcPct val="150000"/>
              </a:lnSpc>
            </a:pPr>
            <a:r>
              <a:rPr lang="cs-CZ" sz="3800" u="sng" dirty="0"/>
              <a:t>Teoretická část</a:t>
            </a:r>
            <a:r>
              <a:rPr lang="cs-CZ" sz="3800" b="1" dirty="0"/>
              <a:t> </a:t>
            </a:r>
            <a:r>
              <a:rPr lang="cs-CZ" sz="3800" dirty="0"/>
              <a:t>obsahuje informace:</a:t>
            </a:r>
          </a:p>
          <a:p>
            <a:pPr algn="just">
              <a:lnSpc>
                <a:spcPct val="150000"/>
              </a:lnSpc>
              <a:buFont typeface="Arial" panose="020B0604020202020204" pitchFamily="34" charset="0"/>
              <a:buChar char="•"/>
            </a:pPr>
            <a:r>
              <a:rPr lang="cs-CZ" sz="3800" dirty="0"/>
              <a:t>o období, směrech, režisérech, hercích,</a:t>
            </a:r>
          </a:p>
          <a:p>
            <a:pPr algn="just">
              <a:lnSpc>
                <a:spcPct val="150000"/>
              </a:lnSpc>
              <a:buFont typeface="Arial" panose="020B0604020202020204" pitchFamily="34" charset="0"/>
              <a:buChar char="•"/>
            </a:pPr>
            <a:r>
              <a:rPr lang="cs-CZ" sz="3800" dirty="0"/>
              <a:t>komentáře k jednotlivým filmům</a:t>
            </a:r>
            <a:endParaRPr lang="cs-CZ" sz="3800" u="sng" dirty="0"/>
          </a:p>
          <a:p>
            <a:endParaRPr lang="cs-CZ" dirty="0"/>
          </a:p>
        </p:txBody>
      </p:sp>
    </p:spTree>
    <p:extLst>
      <p:ext uri="{BB962C8B-B14F-4D97-AF65-F5344CB8AC3E}">
        <p14:creationId xmlns:p14="http://schemas.microsoft.com/office/powerpoint/2010/main" val="2384173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321552" y="374904"/>
            <a:ext cx="7285606" cy="822525"/>
          </a:xfrm>
        </p:spPr>
        <p:txBody>
          <a:bodyPr vert="horz" lIns="91440" tIns="45720" rIns="91440" bIns="45720" rtlCol="0">
            <a:normAutofit/>
          </a:bodyPr>
          <a:lstStyle/>
          <a:p>
            <a:r>
              <a:rPr lang="en-US" cap="all" spc="-100" dirty="0"/>
              <a:t>IVAN HROZNÝ (1944-1946)</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321551" y="1197429"/>
            <a:ext cx="7285606" cy="5116285"/>
          </a:xfrm>
        </p:spPr>
        <p:txBody>
          <a:bodyPr vert="horz" lIns="91440" tIns="45720" rIns="91440" bIns="45720" rtlCol="0">
            <a:normAutofit lnSpcReduction="10000"/>
          </a:bodyPr>
          <a:lstStyle/>
          <a:p>
            <a:pPr>
              <a:spcBef>
                <a:spcPts val="0"/>
              </a:spcBef>
              <a:spcAft>
                <a:spcPts val="600"/>
              </a:spcAft>
            </a:pPr>
            <a:r>
              <a:rPr lang="cs-CZ" sz="2000" dirty="0"/>
              <a:t>Na objednávku I. Stalina, který v sobě viděl jednoho z „hrozných carů“ Ruska. Doufal, že </a:t>
            </a:r>
            <a:r>
              <a:rPr lang="cs-CZ" sz="2000" dirty="0" err="1"/>
              <a:t>Ejzenštejn</a:t>
            </a:r>
            <a:r>
              <a:rPr lang="cs-CZ" sz="2000" dirty="0"/>
              <a:t> natočí ten film tak, aby ospravedlnil některé činy Ivana Hrozného.</a:t>
            </a:r>
          </a:p>
          <a:p>
            <a:pPr>
              <a:spcBef>
                <a:spcPts val="0"/>
              </a:spcBef>
              <a:spcAft>
                <a:spcPts val="600"/>
              </a:spcAft>
            </a:pPr>
            <a:r>
              <a:rPr lang="cs-CZ" sz="2000" dirty="0"/>
              <a:t>Plánovaly se 3 díly. Natáčely se zároveň za těžkých podmínek: v evakuaci během války.</a:t>
            </a:r>
          </a:p>
          <a:p>
            <a:pPr>
              <a:spcBef>
                <a:spcPts val="0"/>
              </a:spcBef>
              <a:spcAft>
                <a:spcPts val="600"/>
              </a:spcAft>
            </a:pPr>
            <a:r>
              <a:rPr lang="cs-CZ" sz="2000" dirty="0"/>
              <a:t>Obraz Ivana v 1. díle vyhovoval oběma </a:t>
            </a:r>
            <a:r>
              <a:rPr lang="cs-CZ" sz="2000" dirty="0" err="1"/>
              <a:t>Ejzenštejnovi</a:t>
            </a:r>
            <a:r>
              <a:rPr lang="cs-CZ" sz="2000" dirty="0"/>
              <a:t> a Stalinovi. </a:t>
            </a:r>
          </a:p>
          <a:p>
            <a:pPr>
              <a:spcBef>
                <a:spcPts val="0"/>
              </a:spcBef>
              <a:spcAft>
                <a:spcPts val="600"/>
              </a:spcAft>
            </a:pPr>
            <a:r>
              <a:rPr lang="cs-CZ" sz="2000" dirty="0"/>
              <a:t>S 2. dílem Stalin spokojený nebyl. </a:t>
            </a:r>
            <a:r>
              <a:rPr lang="cs-CZ" sz="2000" dirty="0" err="1"/>
              <a:t>Ejzenštejn</a:t>
            </a:r>
            <a:r>
              <a:rPr lang="cs-CZ" sz="2000" dirty="0"/>
              <a:t> ani neospravedlňoval, ani neobviňoval Ivana. Chtěl jen ukázat tragédii toho člověka Stalin chtěl aby Ivan byl ještě krutější, než ho ukazuje režisér.</a:t>
            </a:r>
          </a:p>
          <a:p>
            <a:r>
              <a:rPr lang="cs-CZ" sz="2000" dirty="0"/>
              <a:t>Stalin nařídil ten film znovu natočit. </a:t>
            </a:r>
            <a:r>
              <a:rPr lang="cs-CZ" sz="2000" dirty="0" err="1"/>
              <a:t>Ejzenšzejn</a:t>
            </a:r>
            <a:r>
              <a:rPr lang="cs-CZ" sz="2000" dirty="0"/>
              <a:t> nebyl schopný odmítnout, a proto natáčení z různých důvodů posouval.</a:t>
            </a:r>
          </a:p>
          <a:p>
            <a:r>
              <a:rPr lang="cs-CZ" sz="2000" dirty="0"/>
              <a:t>V roce 1948 </a:t>
            </a:r>
            <a:r>
              <a:rPr lang="cs-CZ" sz="2000" dirty="0" err="1"/>
              <a:t>Ejzenštejn</a:t>
            </a:r>
            <a:r>
              <a:rPr lang="cs-CZ" sz="2000" dirty="0"/>
              <a:t> zemřel. Film zůstal nedokončený, avšak takový, jak ho chtěl vidět režisér. </a:t>
            </a:r>
          </a:p>
          <a:p>
            <a:r>
              <a:rPr lang="cs-CZ" sz="2000" dirty="0"/>
              <a:t>2. díl publikum uvidělo až v roce 1958 po kritice kultu osobnosti Stalina.</a:t>
            </a:r>
          </a:p>
        </p:txBody>
      </p:sp>
      <p:pic>
        <p:nvPicPr>
          <p:cNvPr id="8" name="Obrázek 7" descr="Obsah obrázku text, kniha&#10;&#10;Popis byl vytvořen automaticky">
            <a:extLst>
              <a:ext uri="{FF2B5EF4-FFF2-40B4-BE49-F238E27FC236}">
                <a16:creationId xmlns:a16="http://schemas.microsoft.com/office/drawing/2014/main" id="{819B1B05-C178-48B8-8C7D-23C6057397CF}"/>
              </a:ext>
            </a:extLst>
          </p:cNvPr>
          <p:cNvPicPr>
            <a:picLocks noChangeAspect="1"/>
          </p:cNvPicPr>
          <p:nvPr/>
        </p:nvPicPr>
        <p:blipFill rotWithShape="1">
          <a:blip r:embed="rId2">
            <a:extLst>
              <a:ext uri="{28A0092B-C50C-407E-A947-70E740481C1C}">
                <a14:useLocalDpi xmlns:a14="http://schemas.microsoft.com/office/drawing/2010/main" val="0"/>
              </a:ext>
            </a:extLst>
          </a:blip>
          <a:srcRect l="4970" r="-2" b="-2"/>
          <a:stretch/>
        </p:blipFill>
        <p:spPr>
          <a:xfrm>
            <a:off x="7837371" y="237744"/>
            <a:ext cx="4124416" cy="6382512"/>
          </a:xfrm>
          <a:prstGeom prst="rect">
            <a:avLst/>
          </a:prstGeom>
        </p:spPr>
      </p:pic>
    </p:spTree>
    <p:extLst>
      <p:ext uri="{BB962C8B-B14F-4D97-AF65-F5344CB8AC3E}">
        <p14:creationId xmlns:p14="http://schemas.microsoft.com/office/powerpoint/2010/main" val="320874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CFC67D0-131C-4064-873F-59771B446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8CCB1314-41E8-414B-9954-6D611623D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2" name="Rectangle 21">
            <a:extLst>
              <a:ext uri="{FF2B5EF4-FFF2-40B4-BE49-F238E27FC236}">
                <a16:creationId xmlns:a16="http://schemas.microsoft.com/office/drawing/2014/main" id="{9C53941D-7A4E-4CA7-840E-D52BA6D7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5" name="Straight Connector 24">
              <a:extLst>
                <a:ext uri="{FF2B5EF4-FFF2-40B4-BE49-F238E27FC236}">
                  <a16:creationId xmlns:a16="http://schemas.microsoft.com/office/drawing/2014/main" id="{62A952ED-3677-40E9-BC2B-C6900A2D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9658C0-3DAF-459A-AABB-BFBE8DAD54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654A35-C1F2-4731-A8E1-85529EC193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descr="Obsah obrázku osoba, muž, nošení, čepice&#10;&#10;Popis byl vytvořen automaticky">
            <a:extLst>
              <a:ext uri="{FF2B5EF4-FFF2-40B4-BE49-F238E27FC236}">
                <a16:creationId xmlns:a16="http://schemas.microsoft.com/office/drawing/2014/main" id="{C20FE8E7-EE9A-43C1-B607-C9BAF90AFF84}"/>
              </a:ext>
            </a:extLst>
          </p:cNvPr>
          <p:cNvPicPr>
            <a:picLocks noChangeAspect="1"/>
          </p:cNvPicPr>
          <p:nvPr/>
        </p:nvPicPr>
        <p:blipFill rotWithShape="1">
          <a:blip r:embed="rId2">
            <a:extLst>
              <a:ext uri="{28A0092B-C50C-407E-A947-70E740481C1C}">
                <a14:useLocalDpi xmlns:a14="http://schemas.microsoft.com/office/drawing/2010/main" val="0"/>
              </a:ext>
            </a:extLst>
          </a:blip>
          <a:srcRect l="19162" r="5200"/>
          <a:stretch/>
        </p:blipFill>
        <p:spPr>
          <a:xfrm>
            <a:off x="643468" y="788209"/>
            <a:ext cx="3206040" cy="3157803"/>
          </a:xfrm>
          <a:prstGeom prst="rect">
            <a:avLst/>
          </a:prstGeom>
        </p:spPr>
      </p:pic>
      <p:cxnSp>
        <p:nvCxnSpPr>
          <p:cNvPr id="31" name="Straight Connector 30">
            <a:extLst>
              <a:ext uri="{FF2B5EF4-FFF2-40B4-BE49-F238E27FC236}">
                <a16:creationId xmlns:a16="http://schemas.microsoft.com/office/drawing/2014/main" id="{53ABB4D5-4709-4317-B758-F0A0301022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842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Obrázek 10" descr="Obsah obrázku osoba, černá, muž, hledání&#10;&#10;Popis byl vytvořen automaticky">
            <a:extLst>
              <a:ext uri="{FF2B5EF4-FFF2-40B4-BE49-F238E27FC236}">
                <a16:creationId xmlns:a16="http://schemas.microsoft.com/office/drawing/2014/main" id="{3E3CB4F1-E583-4492-9E48-3EB457D577C1}"/>
              </a:ext>
            </a:extLst>
          </p:cNvPr>
          <p:cNvPicPr>
            <a:picLocks noChangeAspect="1"/>
          </p:cNvPicPr>
          <p:nvPr/>
        </p:nvPicPr>
        <p:blipFill rotWithShape="1">
          <a:blip r:embed="rId3">
            <a:extLst>
              <a:ext uri="{28A0092B-C50C-407E-A947-70E740481C1C}">
                <a14:useLocalDpi xmlns:a14="http://schemas.microsoft.com/office/drawing/2010/main" val="0"/>
              </a:ext>
            </a:extLst>
          </a:blip>
          <a:srcRect l="14196" r="14321"/>
          <a:stretch/>
        </p:blipFill>
        <p:spPr>
          <a:xfrm>
            <a:off x="4513910" y="837881"/>
            <a:ext cx="3211688" cy="3058459"/>
          </a:xfrm>
          <a:prstGeom prst="rect">
            <a:avLst/>
          </a:prstGeom>
        </p:spPr>
      </p:pic>
      <p:cxnSp>
        <p:nvCxnSpPr>
          <p:cNvPr id="33" name="Straight Connector 32">
            <a:extLst>
              <a:ext uri="{FF2B5EF4-FFF2-40B4-BE49-F238E27FC236}">
                <a16:creationId xmlns:a16="http://schemas.microsoft.com/office/drawing/2014/main" id="{CA477F11-4113-4940-9B89-E4D2DFCD89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577"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Obrázek 4" descr="Obsah obrázku černá, hledání, fotka, stojící&#10;&#10;Popis byl vytvořen automaticky">
            <a:extLst>
              <a:ext uri="{FF2B5EF4-FFF2-40B4-BE49-F238E27FC236}">
                <a16:creationId xmlns:a16="http://schemas.microsoft.com/office/drawing/2014/main" id="{6A712CC2-4F05-4C97-9AED-04CE03F8BA47}"/>
              </a:ext>
            </a:extLst>
          </p:cNvPr>
          <p:cNvPicPr>
            <a:picLocks noChangeAspect="1"/>
          </p:cNvPicPr>
          <p:nvPr/>
        </p:nvPicPr>
        <p:blipFill rotWithShape="1">
          <a:blip r:embed="rId4">
            <a:extLst>
              <a:ext uri="{28A0092B-C50C-407E-A947-70E740481C1C}">
                <a14:useLocalDpi xmlns:a14="http://schemas.microsoft.com/office/drawing/2010/main" val="0"/>
              </a:ext>
            </a:extLst>
          </a:blip>
          <a:srcRect l="8105" r="21924"/>
          <a:stretch/>
        </p:blipFill>
        <p:spPr>
          <a:xfrm>
            <a:off x="8342489" y="837881"/>
            <a:ext cx="3206044" cy="3058459"/>
          </a:xfrm>
          <a:prstGeom prst="rect">
            <a:avLst/>
          </a:prstGeom>
        </p:spPr>
      </p:pic>
      <p:sp>
        <p:nvSpPr>
          <p:cNvPr id="35" name="Rectangle 34">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9" name="Rectangle 3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19BB9501-5BF4-4A50-87C9-B25D00751BC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IVAN HROZNÝ: </a:t>
            </a:r>
            <a:r>
              <a:rPr lang="cs-CZ" sz="4400" cap="all" spc="-100" dirty="0">
                <a:solidFill>
                  <a:schemeClr val="tx1"/>
                </a:solidFill>
              </a:rPr>
              <a:t>POSTAVY</a:t>
            </a:r>
            <a:endParaRPr lang="en-US" sz="4400" cap="all" spc="-100" dirty="0">
              <a:solidFill>
                <a:schemeClr val="tx1"/>
              </a:solidFill>
            </a:endParaRPr>
          </a:p>
        </p:txBody>
      </p:sp>
      <p:sp>
        <p:nvSpPr>
          <p:cNvPr id="3" name="Zástupný obsah 2">
            <a:extLst>
              <a:ext uri="{FF2B5EF4-FFF2-40B4-BE49-F238E27FC236}">
                <a16:creationId xmlns:a16="http://schemas.microsoft.com/office/drawing/2014/main" id="{4678A549-E332-4B77-93B5-5FE23AD25FD0}"/>
              </a:ext>
            </a:extLst>
          </p:cNvPr>
          <p:cNvSpPr>
            <a:spLocks noGrp="1"/>
          </p:cNvSpPr>
          <p:nvPr>
            <p:ph idx="1"/>
          </p:nvPr>
        </p:nvSpPr>
        <p:spPr>
          <a:xfrm>
            <a:off x="764275" y="5854250"/>
            <a:ext cx="10656310" cy="440534"/>
          </a:xfrm>
        </p:spPr>
        <p:txBody>
          <a:bodyPr vert="horz" lIns="91440" tIns="45720" rIns="91440" bIns="45720" rtlCol="0">
            <a:normAutofit/>
          </a:bodyPr>
          <a:lstStyle/>
          <a:p>
            <a:pPr marL="0" indent="0" algn="ctr">
              <a:spcBef>
                <a:spcPts val="0"/>
              </a:spcBef>
              <a:spcAft>
                <a:spcPts val="600"/>
              </a:spcAft>
              <a:buNone/>
            </a:pPr>
            <a:endParaRPr lang="en-US" spc="80" dirty="0"/>
          </a:p>
        </p:txBody>
      </p:sp>
      <p:sp>
        <p:nvSpPr>
          <p:cNvPr id="6" name="Obdélník 5">
            <a:extLst>
              <a:ext uri="{FF2B5EF4-FFF2-40B4-BE49-F238E27FC236}">
                <a16:creationId xmlns:a16="http://schemas.microsoft.com/office/drawing/2014/main" id="{2AE217A1-60AF-44DB-926F-3338DD27F1A6}"/>
              </a:ext>
            </a:extLst>
          </p:cNvPr>
          <p:cNvSpPr/>
          <p:nvPr/>
        </p:nvSpPr>
        <p:spPr>
          <a:xfrm>
            <a:off x="8740354" y="4030664"/>
            <a:ext cx="2714654" cy="369332"/>
          </a:xfrm>
          <a:prstGeom prst="rect">
            <a:avLst/>
          </a:prstGeom>
        </p:spPr>
        <p:txBody>
          <a:bodyPr wrap="none">
            <a:spAutoFit/>
          </a:bodyPr>
          <a:lstStyle/>
          <a:p>
            <a:pPr>
              <a:spcAft>
                <a:spcPts val="600"/>
              </a:spcAft>
            </a:pPr>
            <a:r>
              <a:rPr lang="cs-CZ" dirty="0">
                <a:solidFill>
                  <a:schemeClr val="bg1"/>
                </a:solidFill>
              </a:rPr>
              <a:t>N. </a:t>
            </a:r>
            <a:r>
              <a:rPr lang="cs-CZ" dirty="0" err="1">
                <a:solidFill>
                  <a:schemeClr val="bg1"/>
                </a:solidFill>
              </a:rPr>
              <a:t>Čerkasov</a:t>
            </a:r>
            <a:r>
              <a:rPr lang="cs-CZ" dirty="0">
                <a:solidFill>
                  <a:schemeClr val="bg1"/>
                </a:solidFill>
              </a:rPr>
              <a:t> – Ivan Hrozný </a:t>
            </a:r>
          </a:p>
        </p:txBody>
      </p:sp>
      <p:sp>
        <p:nvSpPr>
          <p:cNvPr id="9" name="Obdélník 8">
            <a:extLst>
              <a:ext uri="{FF2B5EF4-FFF2-40B4-BE49-F238E27FC236}">
                <a16:creationId xmlns:a16="http://schemas.microsoft.com/office/drawing/2014/main" id="{D11A5378-01AD-45E8-A4E6-9B02E3287855}"/>
              </a:ext>
            </a:extLst>
          </p:cNvPr>
          <p:cNvSpPr/>
          <p:nvPr/>
        </p:nvSpPr>
        <p:spPr>
          <a:xfrm>
            <a:off x="686376" y="4031447"/>
            <a:ext cx="2960234" cy="369332"/>
          </a:xfrm>
          <a:prstGeom prst="rect">
            <a:avLst/>
          </a:prstGeom>
        </p:spPr>
        <p:txBody>
          <a:bodyPr wrap="none">
            <a:spAutoFit/>
          </a:bodyPr>
          <a:lstStyle/>
          <a:p>
            <a:pPr>
              <a:spcAft>
                <a:spcPts val="600"/>
              </a:spcAft>
            </a:pPr>
            <a:r>
              <a:rPr lang="cs-CZ" dirty="0" err="1">
                <a:solidFill>
                  <a:schemeClr val="bg1"/>
                </a:solidFill>
              </a:rPr>
              <a:t>A.Abrikosov</a:t>
            </a:r>
            <a:r>
              <a:rPr lang="cs-CZ" dirty="0">
                <a:solidFill>
                  <a:schemeClr val="bg1"/>
                </a:solidFill>
              </a:rPr>
              <a:t> – Fjodor </a:t>
            </a:r>
            <a:r>
              <a:rPr lang="cs-CZ" dirty="0" err="1">
                <a:solidFill>
                  <a:schemeClr val="bg1"/>
                </a:solidFill>
              </a:rPr>
              <a:t>Kolyčev</a:t>
            </a:r>
            <a:endParaRPr lang="cs-CZ" dirty="0">
              <a:solidFill>
                <a:schemeClr val="bg1"/>
              </a:solidFill>
            </a:endParaRPr>
          </a:p>
        </p:txBody>
      </p:sp>
      <p:sp>
        <p:nvSpPr>
          <p:cNvPr id="12" name="Obdélník 11">
            <a:extLst>
              <a:ext uri="{FF2B5EF4-FFF2-40B4-BE49-F238E27FC236}">
                <a16:creationId xmlns:a16="http://schemas.microsoft.com/office/drawing/2014/main" id="{B6C1A17E-96F7-4030-BBED-3FA2C6662588}"/>
              </a:ext>
            </a:extLst>
          </p:cNvPr>
          <p:cNvSpPr/>
          <p:nvPr/>
        </p:nvSpPr>
        <p:spPr>
          <a:xfrm>
            <a:off x="4573777" y="4030664"/>
            <a:ext cx="3037306" cy="369332"/>
          </a:xfrm>
          <a:prstGeom prst="rect">
            <a:avLst/>
          </a:prstGeom>
        </p:spPr>
        <p:txBody>
          <a:bodyPr wrap="none">
            <a:spAutoFit/>
          </a:bodyPr>
          <a:lstStyle/>
          <a:p>
            <a:r>
              <a:rPr lang="cs-CZ" dirty="0">
                <a:solidFill>
                  <a:schemeClr val="bg1"/>
                </a:solidFill>
              </a:rPr>
              <a:t>S. </a:t>
            </a:r>
            <a:r>
              <a:rPr lang="cs-CZ" dirty="0" err="1">
                <a:solidFill>
                  <a:schemeClr val="bg1"/>
                </a:solidFill>
              </a:rPr>
              <a:t>Birman</a:t>
            </a:r>
            <a:r>
              <a:rPr lang="cs-CZ" dirty="0">
                <a:solidFill>
                  <a:schemeClr val="bg1"/>
                </a:solidFill>
              </a:rPr>
              <a:t> – </a:t>
            </a:r>
            <a:r>
              <a:rPr lang="cs-CZ" dirty="0" err="1">
                <a:solidFill>
                  <a:schemeClr val="bg1"/>
                </a:solidFill>
              </a:rPr>
              <a:t>Jefrosinja</a:t>
            </a:r>
            <a:r>
              <a:rPr lang="cs-CZ" dirty="0">
                <a:solidFill>
                  <a:schemeClr val="bg1"/>
                </a:solidFill>
              </a:rPr>
              <a:t> </a:t>
            </a:r>
            <a:r>
              <a:rPr lang="cs-CZ" dirty="0" err="1">
                <a:solidFill>
                  <a:schemeClr val="bg1"/>
                </a:solidFill>
              </a:rPr>
              <a:t>Starickaja</a:t>
            </a:r>
            <a:endParaRPr lang="cs-CZ" dirty="0">
              <a:solidFill>
                <a:schemeClr val="bg1"/>
              </a:solidFill>
            </a:endParaRPr>
          </a:p>
        </p:txBody>
      </p:sp>
    </p:spTree>
    <p:extLst>
      <p:ext uri="{BB962C8B-B14F-4D97-AF65-F5344CB8AC3E}">
        <p14:creationId xmlns:p14="http://schemas.microsoft.com/office/powerpoint/2010/main" val="37313856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CFC67D0-131C-4064-873F-59771B446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8CCB1314-41E8-414B-9954-6D611623D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2" name="Rectangle 21">
            <a:extLst>
              <a:ext uri="{FF2B5EF4-FFF2-40B4-BE49-F238E27FC236}">
                <a16:creationId xmlns:a16="http://schemas.microsoft.com/office/drawing/2014/main" id="{9C53941D-7A4E-4CA7-840E-D52BA6D7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5" name="Straight Connector 24">
              <a:extLst>
                <a:ext uri="{FF2B5EF4-FFF2-40B4-BE49-F238E27FC236}">
                  <a16:creationId xmlns:a16="http://schemas.microsoft.com/office/drawing/2014/main" id="{62A952ED-3677-40E9-BC2B-C6900A2D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9658C0-3DAF-459A-AABB-BFBE8DAD54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654A35-C1F2-4731-A8E1-85529EC193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3ABB4D5-4709-4317-B758-F0A0301022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842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477F11-4113-4940-9B89-E4D2DFCD89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577"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9" name="Rectangle 3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19BB9501-5BF4-4A50-87C9-B25D00751BC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IVAN HROZNÝ: </a:t>
            </a:r>
            <a:r>
              <a:rPr lang="cs-CZ" sz="4400" cap="all" spc="-100" dirty="0">
                <a:solidFill>
                  <a:schemeClr val="tx1"/>
                </a:solidFill>
              </a:rPr>
              <a:t>POSTAVY</a:t>
            </a:r>
            <a:endParaRPr lang="en-US" sz="4400" cap="all" spc="-100" dirty="0">
              <a:solidFill>
                <a:schemeClr val="tx1"/>
              </a:solidFill>
            </a:endParaRPr>
          </a:p>
        </p:txBody>
      </p:sp>
      <p:sp>
        <p:nvSpPr>
          <p:cNvPr id="3" name="Zástupný obsah 2">
            <a:extLst>
              <a:ext uri="{FF2B5EF4-FFF2-40B4-BE49-F238E27FC236}">
                <a16:creationId xmlns:a16="http://schemas.microsoft.com/office/drawing/2014/main" id="{4678A549-E332-4B77-93B5-5FE23AD25FD0}"/>
              </a:ext>
            </a:extLst>
          </p:cNvPr>
          <p:cNvSpPr>
            <a:spLocks noGrp="1"/>
          </p:cNvSpPr>
          <p:nvPr>
            <p:ph idx="1"/>
          </p:nvPr>
        </p:nvSpPr>
        <p:spPr>
          <a:xfrm>
            <a:off x="892223" y="5854250"/>
            <a:ext cx="10656310" cy="440534"/>
          </a:xfrm>
        </p:spPr>
        <p:txBody>
          <a:bodyPr vert="horz" lIns="91440" tIns="45720" rIns="91440" bIns="45720" rtlCol="0">
            <a:normAutofit/>
          </a:bodyPr>
          <a:lstStyle/>
          <a:p>
            <a:pPr marL="0" indent="0" algn="ctr">
              <a:spcBef>
                <a:spcPts val="0"/>
              </a:spcBef>
              <a:spcAft>
                <a:spcPts val="600"/>
              </a:spcAft>
              <a:buNone/>
            </a:pPr>
            <a:endParaRPr lang="en-US" spc="80" dirty="0"/>
          </a:p>
        </p:txBody>
      </p:sp>
      <p:sp>
        <p:nvSpPr>
          <p:cNvPr id="6" name="Obdélník 5">
            <a:extLst>
              <a:ext uri="{FF2B5EF4-FFF2-40B4-BE49-F238E27FC236}">
                <a16:creationId xmlns:a16="http://schemas.microsoft.com/office/drawing/2014/main" id="{2AE217A1-60AF-44DB-926F-3338DD27F1A6}"/>
              </a:ext>
            </a:extLst>
          </p:cNvPr>
          <p:cNvSpPr/>
          <p:nvPr/>
        </p:nvSpPr>
        <p:spPr>
          <a:xfrm>
            <a:off x="8376542" y="3986610"/>
            <a:ext cx="3442737" cy="369332"/>
          </a:xfrm>
          <a:prstGeom prst="rect">
            <a:avLst/>
          </a:prstGeom>
        </p:spPr>
        <p:txBody>
          <a:bodyPr wrap="none">
            <a:spAutoFit/>
          </a:bodyPr>
          <a:lstStyle/>
          <a:p>
            <a:pPr>
              <a:spcAft>
                <a:spcPts val="600"/>
              </a:spcAft>
            </a:pPr>
            <a:r>
              <a:rPr lang="en-US" spc="80" dirty="0">
                <a:solidFill>
                  <a:schemeClr val="bg1"/>
                </a:solidFill>
              </a:rPr>
              <a:t>M. </a:t>
            </a:r>
            <a:r>
              <a:rPr lang="en-US" spc="80" dirty="0" err="1">
                <a:solidFill>
                  <a:schemeClr val="bg1"/>
                </a:solidFill>
              </a:rPr>
              <a:t>Nazvanov</a:t>
            </a:r>
            <a:r>
              <a:rPr lang="cs-CZ" spc="80" dirty="0">
                <a:solidFill>
                  <a:schemeClr val="bg1"/>
                </a:solidFill>
              </a:rPr>
              <a:t> – Andrej </a:t>
            </a:r>
            <a:r>
              <a:rPr lang="cs-CZ" spc="80" dirty="0" err="1">
                <a:solidFill>
                  <a:schemeClr val="bg1"/>
                </a:solidFill>
              </a:rPr>
              <a:t>Kurbskij</a:t>
            </a:r>
            <a:r>
              <a:rPr lang="cs-CZ" spc="80" dirty="0">
                <a:solidFill>
                  <a:schemeClr val="bg1"/>
                </a:solidFill>
              </a:rPr>
              <a:t> </a:t>
            </a:r>
            <a:endParaRPr lang="cs-CZ" dirty="0">
              <a:solidFill>
                <a:schemeClr val="bg1"/>
              </a:solidFill>
            </a:endParaRPr>
          </a:p>
        </p:txBody>
      </p:sp>
      <p:sp>
        <p:nvSpPr>
          <p:cNvPr id="9" name="Obdélník 8">
            <a:extLst>
              <a:ext uri="{FF2B5EF4-FFF2-40B4-BE49-F238E27FC236}">
                <a16:creationId xmlns:a16="http://schemas.microsoft.com/office/drawing/2014/main" id="{D11A5378-01AD-45E8-A4E6-9B02E3287855}"/>
              </a:ext>
            </a:extLst>
          </p:cNvPr>
          <p:cNvSpPr/>
          <p:nvPr/>
        </p:nvSpPr>
        <p:spPr>
          <a:xfrm>
            <a:off x="617182" y="4014099"/>
            <a:ext cx="3530069" cy="369332"/>
          </a:xfrm>
          <a:prstGeom prst="rect">
            <a:avLst/>
          </a:prstGeom>
        </p:spPr>
        <p:txBody>
          <a:bodyPr wrap="none">
            <a:spAutoFit/>
          </a:bodyPr>
          <a:lstStyle/>
          <a:p>
            <a:pPr>
              <a:spcAft>
                <a:spcPts val="600"/>
              </a:spcAft>
            </a:pPr>
            <a:r>
              <a:rPr lang="en-US" spc="80" dirty="0">
                <a:solidFill>
                  <a:schemeClr val="bg1"/>
                </a:solidFill>
              </a:rPr>
              <a:t>M.</a:t>
            </a:r>
            <a:r>
              <a:rPr lang="cs-CZ" spc="80" dirty="0">
                <a:solidFill>
                  <a:schemeClr val="bg1"/>
                </a:solidFill>
              </a:rPr>
              <a:t> </a:t>
            </a:r>
            <a:r>
              <a:rPr lang="en-US" spc="80" dirty="0" err="1">
                <a:solidFill>
                  <a:schemeClr val="bg1"/>
                </a:solidFill>
              </a:rPr>
              <a:t>Kuzněcov</a:t>
            </a:r>
            <a:r>
              <a:rPr lang="cs-CZ" spc="80" dirty="0">
                <a:solidFill>
                  <a:schemeClr val="bg1"/>
                </a:solidFill>
              </a:rPr>
              <a:t> – Fjodor </a:t>
            </a:r>
            <a:r>
              <a:rPr lang="cs-CZ" spc="80" dirty="0" err="1">
                <a:solidFill>
                  <a:schemeClr val="bg1"/>
                </a:solidFill>
              </a:rPr>
              <a:t>Basmanov</a:t>
            </a:r>
            <a:endParaRPr lang="cs-CZ" dirty="0">
              <a:solidFill>
                <a:schemeClr val="bg1"/>
              </a:solidFill>
            </a:endParaRPr>
          </a:p>
        </p:txBody>
      </p:sp>
      <p:sp>
        <p:nvSpPr>
          <p:cNvPr id="12" name="Obdélník 11">
            <a:extLst>
              <a:ext uri="{FF2B5EF4-FFF2-40B4-BE49-F238E27FC236}">
                <a16:creationId xmlns:a16="http://schemas.microsoft.com/office/drawing/2014/main" id="{B6C1A17E-96F7-4030-BBED-3FA2C6662588}"/>
              </a:ext>
            </a:extLst>
          </p:cNvPr>
          <p:cNvSpPr/>
          <p:nvPr/>
        </p:nvSpPr>
        <p:spPr>
          <a:xfrm>
            <a:off x="4349231" y="4030664"/>
            <a:ext cx="4133183" cy="369332"/>
          </a:xfrm>
          <a:prstGeom prst="rect">
            <a:avLst/>
          </a:prstGeom>
        </p:spPr>
        <p:txBody>
          <a:bodyPr wrap="none">
            <a:spAutoFit/>
          </a:bodyPr>
          <a:lstStyle/>
          <a:p>
            <a:r>
              <a:rPr lang="en-US" spc="80" dirty="0" err="1">
                <a:solidFill>
                  <a:schemeClr val="bg1"/>
                </a:solidFill>
              </a:rPr>
              <a:t>L.Celikovskaja</a:t>
            </a:r>
            <a:r>
              <a:rPr lang="cs-CZ" spc="80" dirty="0">
                <a:solidFill>
                  <a:schemeClr val="bg1"/>
                </a:solidFill>
              </a:rPr>
              <a:t> – Anastasija Romanova  </a:t>
            </a:r>
            <a:endParaRPr lang="cs-CZ" dirty="0">
              <a:solidFill>
                <a:schemeClr val="bg1"/>
              </a:solidFill>
            </a:endParaRPr>
          </a:p>
        </p:txBody>
      </p:sp>
      <p:pic>
        <p:nvPicPr>
          <p:cNvPr id="4" name="Obrázek 3">
            <a:extLst>
              <a:ext uri="{FF2B5EF4-FFF2-40B4-BE49-F238E27FC236}">
                <a16:creationId xmlns:a16="http://schemas.microsoft.com/office/drawing/2014/main" id="{06583632-E949-46F0-A168-853ACF0638A3}"/>
              </a:ext>
            </a:extLst>
          </p:cNvPr>
          <p:cNvPicPr>
            <a:picLocks noChangeAspect="1"/>
          </p:cNvPicPr>
          <p:nvPr/>
        </p:nvPicPr>
        <p:blipFill rotWithShape="1">
          <a:blip r:embed="rId2"/>
          <a:srcRect l="3296" r="10229"/>
          <a:stretch/>
        </p:blipFill>
        <p:spPr>
          <a:xfrm>
            <a:off x="583120" y="837881"/>
            <a:ext cx="3217678" cy="3013523"/>
          </a:xfrm>
          <a:prstGeom prst="rect">
            <a:avLst/>
          </a:prstGeom>
        </p:spPr>
      </p:pic>
      <p:pic>
        <p:nvPicPr>
          <p:cNvPr id="7" name="Obrázek 6">
            <a:extLst>
              <a:ext uri="{FF2B5EF4-FFF2-40B4-BE49-F238E27FC236}">
                <a16:creationId xmlns:a16="http://schemas.microsoft.com/office/drawing/2014/main" id="{5D032ECF-EA3B-4D4F-950C-0EA3191F5192}"/>
              </a:ext>
            </a:extLst>
          </p:cNvPr>
          <p:cNvPicPr>
            <a:picLocks noChangeAspect="1"/>
          </p:cNvPicPr>
          <p:nvPr/>
        </p:nvPicPr>
        <p:blipFill rotWithShape="1">
          <a:blip r:embed="rId3"/>
          <a:srcRect l="21131" b="734"/>
          <a:stretch/>
        </p:blipFill>
        <p:spPr>
          <a:xfrm>
            <a:off x="4525362" y="837880"/>
            <a:ext cx="3217678" cy="3013834"/>
          </a:xfrm>
          <a:prstGeom prst="rect">
            <a:avLst/>
          </a:prstGeom>
        </p:spPr>
      </p:pic>
      <p:pic>
        <p:nvPicPr>
          <p:cNvPr id="1026" name="Picture 2" descr="Image result for названов иван грозный">
            <a:extLst>
              <a:ext uri="{FF2B5EF4-FFF2-40B4-BE49-F238E27FC236}">
                <a16:creationId xmlns:a16="http://schemas.microsoft.com/office/drawing/2014/main" id="{B6AFAFED-8990-4C56-8E5F-37C53E370D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3" r="-3543"/>
          <a:stretch/>
        </p:blipFill>
        <p:spPr bwMode="auto">
          <a:xfrm>
            <a:off x="8589221" y="837879"/>
            <a:ext cx="3442737" cy="301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6089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CFC67D0-131C-4064-873F-59771B446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8CCB1314-41E8-414B-9954-6D611623D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2" name="Rectangle 21">
            <a:extLst>
              <a:ext uri="{FF2B5EF4-FFF2-40B4-BE49-F238E27FC236}">
                <a16:creationId xmlns:a16="http://schemas.microsoft.com/office/drawing/2014/main" id="{9C53941D-7A4E-4CA7-840E-D52BA6D7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5" name="Straight Connector 24">
              <a:extLst>
                <a:ext uri="{FF2B5EF4-FFF2-40B4-BE49-F238E27FC236}">
                  <a16:creationId xmlns:a16="http://schemas.microsoft.com/office/drawing/2014/main" id="{62A952ED-3677-40E9-BC2B-C6900A2D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9658C0-3DAF-459A-AABB-BFBE8DAD54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654A35-C1F2-4731-A8E1-85529EC193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3ABB4D5-4709-4317-B758-F0A0301022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842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477F11-4113-4940-9B89-E4D2DFCD89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577"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9" name="Rectangle 3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19BB9501-5BF4-4A50-87C9-B25D00751BC4}"/>
              </a:ext>
            </a:extLst>
          </p:cNvPr>
          <p:cNvSpPr>
            <a:spLocks noGrp="1"/>
          </p:cNvSpPr>
          <p:nvPr>
            <p:ph type="title"/>
          </p:nvPr>
        </p:nvSpPr>
        <p:spPr>
          <a:xfrm>
            <a:off x="376293" y="5283339"/>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IVAN HROZNÝ: </a:t>
            </a:r>
            <a:r>
              <a:rPr lang="cs-CZ" sz="4400" cap="all" spc="-100" dirty="0">
                <a:solidFill>
                  <a:schemeClr val="tx1"/>
                </a:solidFill>
              </a:rPr>
              <a:t>POSTAVY</a:t>
            </a:r>
            <a:endParaRPr lang="en-US" sz="4400" cap="all" spc="-100" dirty="0">
              <a:solidFill>
                <a:schemeClr val="tx1"/>
              </a:solidFill>
            </a:endParaRPr>
          </a:p>
        </p:txBody>
      </p:sp>
      <p:sp>
        <p:nvSpPr>
          <p:cNvPr id="6" name="Obdélník 5">
            <a:extLst>
              <a:ext uri="{FF2B5EF4-FFF2-40B4-BE49-F238E27FC236}">
                <a16:creationId xmlns:a16="http://schemas.microsoft.com/office/drawing/2014/main" id="{2AE217A1-60AF-44DB-926F-3338DD27F1A6}"/>
              </a:ext>
            </a:extLst>
          </p:cNvPr>
          <p:cNvSpPr/>
          <p:nvPr/>
        </p:nvSpPr>
        <p:spPr>
          <a:xfrm>
            <a:off x="8740354" y="4030664"/>
            <a:ext cx="2948436" cy="369332"/>
          </a:xfrm>
          <a:prstGeom prst="rect">
            <a:avLst/>
          </a:prstGeom>
        </p:spPr>
        <p:txBody>
          <a:bodyPr wrap="none">
            <a:spAutoFit/>
          </a:bodyPr>
          <a:lstStyle/>
          <a:p>
            <a:pPr>
              <a:spcAft>
                <a:spcPts val="600"/>
              </a:spcAft>
            </a:pPr>
            <a:r>
              <a:rPr lang="cs-CZ" dirty="0">
                <a:solidFill>
                  <a:schemeClr val="bg1"/>
                </a:solidFill>
              </a:rPr>
              <a:t>A. </a:t>
            </a:r>
            <a:r>
              <a:rPr lang="cs-CZ" dirty="0" err="1">
                <a:solidFill>
                  <a:schemeClr val="bg1"/>
                </a:solidFill>
              </a:rPr>
              <a:t>Bučma</a:t>
            </a:r>
            <a:r>
              <a:rPr lang="cs-CZ" dirty="0">
                <a:solidFill>
                  <a:schemeClr val="bg1"/>
                </a:solidFill>
              </a:rPr>
              <a:t> – Aleksej </a:t>
            </a:r>
            <a:r>
              <a:rPr lang="cs-CZ" dirty="0" err="1">
                <a:solidFill>
                  <a:schemeClr val="bg1"/>
                </a:solidFill>
              </a:rPr>
              <a:t>Basmanov</a:t>
            </a:r>
            <a:endParaRPr lang="cs-CZ" dirty="0">
              <a:solidFill>
                <a:schemeClr val="bg1"/>
              </a:solidFill>
            </a:endParaRPr>
          </a:p>
        </p:txBody>
      </p:sp>
      <p:sp>
        <p:nvSpPr>
          <p:cNvPr id="9" name="Obdélník 8">
            <a:extLst>
              <a:ext uri="{FF2B5EF4-FFF2-40B4-BE49-F238E27FC236}">
                <a16:creationId xmlns:a16="http://schemas.microsoft.com/office/drawing/2014/main" id="{D11A5378-01AD-45E8-A4E6-9B02E3287855}"/>
              </a:ext>
            </a:extLst>
          </p:cNvPr>
          <p:cNvSpPr/>
          <p:nvPr/>
        </p:nvSpPr>
        <p:spPr>
          <a:xfrm>
            <a:off x="516226" y="3811800"/>
            <a:ext cx="3652187" cy="646331"/>
          </a:xfrm>
          <a:prstGeom prst="rect">
            <a:avLst/>
          </a:prstGeom>
        </p:spPr>
        <p:txBody>
          <a:bodyPr wrap="square">
            <a:spAutoFit/>
          </a:bodyPr>
          <a:lstStyle/>
          <a:p>
            <a:pPr algn="ctr">
              <a:spcAft>
                <a:spcPts val="600"/>
              </a:spcAft>
            </a:pPr>
            <a:r>
              <a:rPr lang="cs-CZ" sz="1600" dirty="0">
                <a:solidFill>
                  <a:schemeClr val="bg1"/>
                </a:solidFill>
              </a:rPr>
              <a:t>P. </a:t>
            </a:r>
            <a:r>
              <a:rPr lang="cs-CZ" sz="1600" dirty="0" err="1">
                <a:solidFill>
                  <a:schemeClr val="bg1"/>
                </a:solidFill>
              </a:rPr>
              <a:t>Kadočnikov</a:t>
            </a:r>
            <a:r>
              <a:rPr lang="cs-CZ" sz="1600" dirty="0">
                <a:solidFill>
                  <a:schemeClr val="bg1"/>
                </a:solidFill>
              </a:rPr>
              <a:t> – Vladimir </a:t>
            </a:r>
            <a:r>
              <a:rPr lang="cs-CZ" sz="1600" dirty="0" err="1">
                <a:solidFill>
                  <a:schemeClr val="bg1"/>
                </a:solidFill>
              </a:rPr>
              <a:t>Andrejevič</a:t>
            </a:r>
            <a:r>
              <a:rPr lang="cs-CZ" sz="1600" dirty="0">
                <a:solidFill>
                  <a:schemeClr val="bg1"/>
                </a:solidFill>
              </a:rPr>
              <a:t> </a:t>
            </a:r>
            <a:r>
              <a:rPr lang="cs-CZ" dirty="0">
                <a:solidFill>
                  <a:schemeClr val="bg1"/>
                </a:solidFill>
              </a:rPr>
              <a:t>syn </a:t>
            </a:r>
            <a:r>
              <a:rPr lang="cs-CZ" dirty="0" err="1">
                <a:solidFill>
                  <a:schemeClr val="bg1"/>
                </a:solidFill>
              </a:rPr>
              <a:t>Jefrosinii</a:t>
            </a:r>
            <a:r>
              <a:rPr lang="cs-CZ" dirty="0">
                <a:solidFill>
                  <a:schemeClr val="bg1"/>
                </a:solidFill>
              </a:rPr>
              <a:t> </a:t>
            </a:r>
            <a:r>
              <a:rPr lang="cs-CZ" dirty="0" err="1">
                <a:solidFill>
                  <a:schemeClr val="bg1"/>
                </a:solidFill>
              </a:rPr>
              <a:t>Starické</a:t>
            </a:r>
            <a:endParaRPr lang="cs-CZ" dirty="0">
              <a:solidFill>
                <a:schemeClr val="bg1"/>
              </a:solidFill>
            </a:endParaRPr>
          </a:p>
        </p:txBody>
      </p:sp>
      <p:sp>
        <p:nvSpPr>
          <p:cNvPr id="12" name="Obdélník 11">
            <a:extLst>
              <a:ext uri="{FF2B5EF4-FFF2-40B4-BE49-F238E27FC236}">
                <a16:creationId xmlns:a16="http://schemas.microsoft.com/office/drawing/2014/main" id="{B6C1A17E-96F7-4030-BBED-3FA2C6662588}"/>
              </a:ext>
            </a:extLst>
          </p:cNvPr>
          <p:cNvSpPr/>
          <p:nvPr/>
        </p:nvSpPr>
        <p:spPr>
          <a:xfrm>
            <a:off x="4960057" y="3968930"/>
            <a:ext cx="2842830" cy="369332"/>
          </a:xfrm>
          <a:prstGeom prst="rect">
            <a:avLst/>
          </a:prstGeom>
        </p:spPr>
        <p:txBody>
          <a:bodyPr wrap="none">
            <a:spAutoFit/>
          </a:bodyPr>
          <a:lstStyle/>
          <a:p>
            <a:r>
              <a:rPr lang="cs-CZ" dirty="0">
                <a:solidFill>
                  <a:schemeClr val="bg1"/>
                </a:solidFill>
              </a:rPr>
              <a:t>M. </a:t>
            </a:r>
            <a:r>
              <a:rPr lang="cs-CZ" dirty="0" err="1">
                <a:solidFill>
                  <a:schemeClr val="bg1"/>
                </a:solidFill>
              </a:rPr>
              <a:t>Žarov</a:t>
            </a:r>
            <a:r>
              <a:rPr lang="cs-CZ" dirty="0">
                <a:solidFill>
                  <a:schemeClr val="bg1"/>
                </a:solidFill>
              </a:rPr>
              <a:t> – </a:t>
            </a:r>
            <a:r>
              <a:rPr lang="cs-CZ" dirty="0" err="1">
                <a:solidFill>
                  <a:schemeClr val="bg1"/>
                </a:solidFill>
              </a:rPr>
              <a:t>Maljuta</a:t>
            </a:r>
            <a:r>
              <a:rPr lang="cs-CZ" dirty="0">
                <a:solidFill>
                  <a:schemeClr val="bg1"/>
                </a:solidFill>
              </a:rPr>
              <a:t> </a:t>
            </a:r>
            <a:r>
              <a:rPr lang="cs-CZ" dirty="0" err="1">
                <a:solidFill>
                  <a:schemeClr val="bg1"/>
                </a:solidFill>
              </a:rPr>
              <a:t>Skuratov</a:t>
            </a:r>
            <a:r>
              <a:rPr lang="cs-CZ" dirty="0">
                <a:solidFill>
                  <a:schemeClr val="bg1"/>
                </a:solidFill>
              </a:rPr>
              <a:t> </a:t>
            </a:r>
          </a:p>
        </p:txBody>
      </p:sp>
      <p:pic>
        <p:nvPicPr>
          <p:cNvPr id="7" name="Obrázek 6" descr="Obsah obrázku hledání, černá, stojící, držení&#10;&#10;Popis byl vytvořen automaticky">
            <a:extLst>
              <a:ext uri="{FF2B5EF4-FFF2-40B4-BE49-F238E27FC236}">
                <a16:creationId xmlns:a16="http://schemas.microsoft.com/office/drawing/2014/main" id="{AC9FE2B8-A64E-434B-A85E-966C9E512688}"/>
              </a:ext>
            </a:extLst>
          </p:cNvPr>
          <p:cNvPicPr>
            <a:picLocks noChangeAspect="1"/>
          </p:cNvPicPr>
          <p:nvPr/>
        </p:nvPicPr>
        <p:blipFill rotWithShape="1">
          <a:blip r:embed="rId2">
            <a:extLst>
              <a:ext uri="{28A0092B-C50C-407E-A947-70E740481C1C}">
                <a14:useLocalDpi xmlns:a14="http://schemas.microsoft.com/office/drawing/2010/main" val="0"/>
              </a:ext>
            </a:extLst>
          </a:blip>
          <a:srcRect l="13178" t="1472" r="7247" b="458"/>
          <a:stretch/>
        </p:blipFill>
        <p:spPr>
          <a:xfrm>
            <a:off x="677428" y="797246"/>
            <a:ext cx="3136281" cy="2910650"/>
          </a:xfrm>
          <a:prstGeom prst="rect">
            <a:avLst/>
          </a:prstGeom>
        </p:spPr>
      </p:pic>
      <p:pic>
        <p:nvPicPr>
          <p:cNvPr id="13" name="Obrázek 12">
            <a:extLst>
              <a:ext uri="{FF2B5EF4-FFF2-40B4-BE49-F238E27FC236}">
                <a16:creationId xmlns:a16="http://schemas.microsoft.com/office/drawing/2014/main" id="{27538D62-2DEF-4588-A06D-859472F1B78F}"/>
              </a:ext>
            </a:extLst>
          </p:cNvPr>
          <p:cNvPicPr>
            <a:picLocks noChangeAspect="1"/>
          </p:cNvPicPr>
          <p:nvPr/>
        </p:nvPicPr>
        <p:blipFill rotWithShape="1">
          <a:blip r:embed="rId3">
            <a:extLst>
              <a:ext uri="{28A0092B-C50C-407E-A947-70E740481C1C}">
                <a14:useLocalDpi xmlns:a14="http://schemas.microsoft.com/office/drawing/2010/main" val="0"/>
              </a:ext>
            </a:extLst>
          </a:blip>
          <a:srcRect l="11895" t="964" r="5641" b="1179"/>
          <a:stretch/>
        </p:blipFill>
        <p:spPr>
          <a:xfrm>
            <a:off x="4527523" y="806517"/>
            <a:ext cx="3136281" cy="2910650"/>
          </a:xfrm>
          <a:prstGeom prst="rect">
            <a:avLst/>
          </a:prstGeom>
        </p:spPr>
      </p:pic>
      <p:pic>
        <p:nvPicPr>
          <p:cNvPr id="15" name="Obrázek 14" descr="Obsah obrázku savci, zvíře, hledání, stojící&#10;&#10;Popis byl vytvořen automaticky">
            <a:extLst>
              <a:ext uri="{FF2B5EF4-FFF2-40B4-BE49-F238E27FC236}">
                <a16:creationId xmlns:a16="http://schemas.microsoft.com/office/drawing/2014/main" id="{49D450A8-DB97-43D3-871E-3B19E6BBF04B}"/>
              </a:ext>
            </a:extLst>
          </p:cNvPr>
          <p:cNvPicPr>
            <a:picLocks noChangeAspect="1"/>
          </p:cNvPicPr>
          <p:nvPr/>
        </p:nvPicPr>
        <p:blipFill rotWithShape="1">
          <a:blip r:embed="rId4">
            <a:extLst>
              <a:ext uri="{28A0092B-C50C-407E-A947-70E740481C1C}">
                <a14:useLocalDpi xmlns:a14="http://schemas.microsoft.com/office/drawing/2010/main" val="0"/>
              </a:ext>
            </a:extLst>
          </a:blip>
          <a:srcRect l="4980" t="-626" r="12196" b="626"/>
          <a:stretch/>
        </p:blipFill>
        <p:spPr>
          <a:xfrm>
            <a:off x="8377619" y="806517"/>
            <a:ext cx="3136282" cy="2910650"/>
          </a:xfrm>
          <a:prstGeom prst="rect">
            <a:avLst/>
          </a:prstGeom>
        </p:spPr>
      </p:pic>
    </p:spTree>
    <p:extLst>
      <p:ext uri="{BB962C8B-B14F-4D97-AF65-F5344CB8AC3E}">
        <p14:creationId xmlns:p14="http://schemas.microsoft.com/office/powerpoint/2010/main" val="351095066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1170214" y="587829"/>
            <a:ext cx="10499272" cy="936171"/>
          </a:xfrm>
        </p:spPr>
        <p:txBody>
          <a:bodyPr>
            <a:normAutofit/>
          </a:bodyPr>
          <a:lstStyle/>
          <a:p>
            <a:r>
              <a:rPr lang="cs-CZ" dirty="0"/>
              <a:t>IVAN HROZNÝ (1944-1946)</a:t>
            </a:r>
          </a:p>
        </p:txBody>
      </p:sp>
      <p:sp>
        <p:nvSpPr>
          <p:cNvPr id="3" name="Zástupný obsah 2">
            <a:extLst>
              <a:ext uri="{FF2B5EF4-FFF2-40B4-BE49-F238E27FC236}">
                <a16:creationId xmlns:a16="http://schemas.microsoft.com/office/drawing/2014/main" id="{A0D023A6-EE2C-4D55-9564-16AF960C2793}"/>
              </a:ext>
            </a:extLst>
          </p:cNvPr>
          <p:cNvSpPr>
            <a:spLocks noGrp="1"/>
          </p:cNvSpPr>
          <p:nvPr>
            <p:ph idx="1"/>
          </p:nvPr>
        </p:nvSpPr>
        <p:spPr>
          <a:xfrm>
            <a:off x="718458" y="1755911"/>
            <a:ext cx="10951028" cy="4514259"/>
          </a:xfrm>
        </p:spPr>
        <p:txBody>
          <a:bodyPr>
            <a:normAutofit lnSpcReduction="10000"/>
          </a:bodyPr>
          <a:lstStyle/>
          <a:p>
            <a:r>
              <a:rPr lang="cs-CZ" sz="2400" dirty="0"/>
              <a:t>Korunování (1. díl 8:19), Výbuch (1. díl 37:50), Stíny (1. díl 1:11:25 ), ikona (1. díl 1:00:52). </a:t>
            </a:r>
          </a:p>
          <a:p>
            <a:r>
              <a:rPr lang="cs-CZ" sz="2400" dirty="0"/>
              <a:t>Srovnání Ivana IV. s pohanským cárem: </a:t>
            </a:r>
            <a:r>
              <a:rPr lang="cs-CZ" sz="2400" dirty="0">
                <a:hlinkClick r:id="rId2"/>
              </a:rPr>
              <a:t>https://www.youtube.com/watch?v=l1Z8bzJCUGk</a:t>
            </a:r>
            <a:r>
              <a:rPr lang="cs-CZ" sz="2400" dirty="0"/>
              <a:t> (nebo 2. díl 33 min.)</a:t>
            </a:r>
          </a:p>
          <a:p>
            <a:r>
              <a:rPr lang="cs-CZ" sz="2400" dirty="0"/>
              <a:t>Scéna hostiny </a:t>
            </a:r>
            <a:r>
              <a:rPr lang="cs-CZ" sz="2400" dirty="0" err="1"/>
              <a:t>opričniků</a:t>
            </a:r>
            <a:r>
              <a:rPr lang="cs-CZ" sz="2400" dirty="0"/>
              <a:t>: </a:t>
            </a:r>
            <a:r>
              <a:rPr lang="cs-CZ" sz="2400" dirty="0">
                <a:hlinkClick r:id="rId3"/>
              </a:rPr>
              <a:t>https://www.youtube.com/watch?v=7-gqB2q1NTY</a:t>
            </a:r>
            <a:r>
              <a:rPr lang="cs-CZ" sz="2400" dirty="0"/>
              <a:t> (nebo 2. díl 54:05)</a:t>
            </a:r>
          </a:p>
          <a:p>
            <a:r>
              <a:rPr lang="cs-CZ" sz="2400" dirty="0"/>
              <a:t>Celý film: 1. díl </a:t>
            </a:r>
            <a:r>
              <a:rPr lang="cs-CZ" sz="2400" dirty="0">
                <a:hlinkClick r:id="rId4"/>
              </a:rPr>
              <a:t>https://cinema.mosfilm.ru/</a:t>
            </a:r>
            <a:r>
              <a:rPr lang="cs-CZ" sz="2400" dirty="0" err="1">
                <a:hlinkClick r:id="rId4"/>
              </a:rPr>
              <a:t>films</a:t>
            </a:r>
            <a:r>
              <a:rPr lang="cs-CZ" sz="2400" dirty="0">
                <a:hlinkClick r:id="rId4"/>
              </a:rPr>
              <a:t>/34733/</a:t>
            </a:r>
            <a:r>
              <a:rPr lang="cs-CZ" sz="2400" dirty="0"/>
              <a:t>, 2. díl: </a:t>
            </a:r>
            <a:r>
              <a:rPr lang="cs-CZ" sz="2400" dirty="0">
                <a:hlinkClick r:id="rId5"/>
              </a:rPr>
              <a:t>https://cinema.mosfilm.ru/films/34734/</a:t>
            </a:r>
            <a:r>
              <a:rPr lang="cs-CZ" sz="2400" dirty="0"/>
              <a:t> </a:t>
            </a:r>
          </a:p>
          <a:p>
            <a:r>
              <a:rPr lang="cs-CZ" sz="2400" dirty="0"/>
              <a:t>Přednášky o filmu: </a:t>
            </a:r>
            <a:r>
              <a:rPr lang="cs-CZ" sz="2400" dirty="0">
                <a:hlinkClick r:id="rId6"/>
              </a:rPr>
              <a:t>https://www.youtube.com/watch?v=B5A7RRw3YeA</a:t>
            </a:r>
            <a:r>
              <a:rPr lang="cs-CZ" sz="2400" dirty="0"/>
              <a:t>, </a:t>
            </a:r>
            <a:r>
              <a:rPr lang="cs-CZ" sz="2400" dirty="0">
                <a:hlinkClick r:id="rId7"/>
              </a:rPr>
              <a:t>https://www.culture.ru/movies/3122/ivan-groznyi-1-2-serii-sergei-eizenshtein-1944-1946</a:t>
            </a:r>
            <a:r>
              <a:rPr lang="cs-CZ" sz="2400" dirty="0"/>
              <a:t> </a:t>
            </a:r>
          </a:p>
          <a:p>
            <a:endParaRPr lang="cs-CZ" dirty="0"/>
          </a:p>
        </p:txBody>
      </p:sp>
    </p:spTree>
    <p:extLst>
      <p:ext uri="{BB962C8B-B14F-4D97-AF65-F5344CB8AC3E}">
        <p14:creationId xmlns:p14="http://schemas.microsoft.com/office/powerpoint/2010/main" val="52283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54BE0D-943D-4931-8949-C218797212E1}"/>
              </a:ext>
            </a:extLst>
          </p:cNvPr>
          <p:cNvSpPr>
            <a:spLocks noGrp="1"/>
          </p:cNvSpPr>
          <p:nvPr>
            <p:ph type="title"/>
          </p:nvPr>
        </p:nvSpPr>
        <p:spPr/>
        <p:txBody>
          <a:bodyPr/>
          <a:lstStyle/>
          <a:p>
            <a:r>
              <a:rPr lang="cs-CZ" dirty="0"/>
              <a:t>PROBÍHÁNÍ VÝUKY</a:t>
            </a:r>
          </a:p>
        </p:txBody>
      </p:sp>
      <p:sp>
        <p:nvSpPr>
          <p:cNvPr id="3" name="Zástupný obsah 2">
            <a:extLst>
              <a:ext uri="{FF2B5EF4-FFF2-40B4-BE49-F238E27FC236}">
                <a16:creationId xmlns:a16="http://schemas.microsoft.com/office/drawing/2014/main" id="{32088C24-42CC-46A6-B185-EE24EB8681DC}"/>
              </a:ext>
            </a:extLst>
          </p:cNvPr>
          <p:cNvSpPr>
            <a:spLocks noGrp="1"/>
          </p:cNvSpPr>
          <p:nvPr>
            <p:ph idx="1"/>
          </p:nvPr>
        </p:nvSpPr>
        <p:spPr/>
        <p:txBody>
          <a:bodyPr>
            <a:normAutofit/>
          </a:bodyPr>
          <a:lstStyle/>
          <a:p>
            <a:pPr algn="just">
              <a:lnSpc>
                <a:spcPct val="150000"/>
              </a:lnSpc>
            </a:pPr>
            <a:r>
              <a:rPr lang="cs-CZ" sz="3500" u="sng" dirty="0"/>
              <a:t>Praktická část:</a:t>
            </a:r>
          </a:p>
          <a:p>
            <a:pPr algn="just">
              <a:lnSpc>
                <a:spcPct val="150000"/>
              </a:lnSpc>
              <a:buFont typeface="Arial" panose="020B0604020202020204" pitchFamily="34" charset="0"/>
              <a:buChar char="•"/>
            </a:pPr>
            <a:r>
              <a:rPr lang="cs-CZ" sz="3500" dirty="0"/>
              <a:t>Promítání jednotlivých snímků nebo jejich častí</a:t>
            </a:r>
          </a:p>
          <a:p>
            <a:pPr algn="just">
              <a:lnSpc>
                <a:spcPct val="150000"/>
              </a:lnSpc>
              <a:buFont typeface="Arial" panose="020B0604020202020204" pitchFamily="34" charset="0"/>
              <a:buChar char="•"/>
            </a:pPr>
            <a:r>
              <a:rPr lang="cs-CZ" sz="3500" dirty="0"/>
              <a:t>Diskuse</a:t>
            </a:r>
          </a:p>
          <a:p>
            <a:endParaRPr lang="cs-CZ" dirty="0"/>
          </a:p>
        </p:txBody>
      </p:sp>
    </p:spTree>
    <p:extLst>
      <p:ext uri="{BB962C8B-B14F-4D97-AF65-F5344CB8AC3E}">
        <p14:creationId xmlns:p14="http://schemas.microsoft.com/office/powerpoint/2010/main" val="170910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072D7-D39B-4BBA-A5C3-DE6D0CE83723}"/>
              </a:ext>
            </a:extLst>
          </p:cNvPr>
          <p:cNvSpPr>
            <a:spLocks noGrp="1"/>
          </p:cNvSpPr>
          <p:nvPr>
            <p:ph type="title"/>
          </p:nvPr>
        </p:nvSpPr>
        <p:spPr/>
        <p:txBody>
          <a:bodyPr/>
          <a:lstStyle/>
          <a:p>
            <a:r>
              <a:rPr lang="cs-CZ" dirty="0"/>
              <a:t>UKONČENÍ PŘEDMĚTU</a:t>
            </a:r>
          </a:p>
        </p:txBody>
      </p:sp>
      <p:sp>
        <p:nvSpPr>
          <p:cNvPr id="3" name="Zástupný obsah 2">
            <a:extLst>
              <a:ext uri="{FF2B5EF4-FFF2-40B4-BE49-F238E27FC236}">
                <a16:creationId xmlns:a16="http://schemas.microsoft.com/office/drawing/2014/main" id="{424D1FEA-6769-40DC-9C6A-4C108BA65E14}"/>
              </a:ext>
            </a:extLst>
          </p:cNvPr>
          <p:cNvSpPr>
            <a:spLocks noGrp="1"/>
          </p:cNvSpPr>
          <p:nvPr>
            <p:ph idx="1"/>
          </p:nvPr>
        </p:nvSpPr>
        <p:spPr/>
        <p:txBody>
          <a:bodyPr>
            <a:normAutofit/>
          </a:bodyPr>
          <a:lstStyle/>
          <a:p>
            <a:pPr algn="just"/>
            <a:r>
              <a:rPr lang="cs-CZ" sz="3200" u="sng" dirty="0"/>
              <a:t>Pravidelná docházka </a:t>
            </a:r>
            <a:r>
              <a:rPr lang="cs-CZ" sz="3200" dirty="0"/>
              <a:t>(</a:t>
            </a:r>
            <a:r>
              <a:rPr lang="cs-CZ" sz="3200" b="1" dirty="0"/>
              <a:t>maximálně 3 absence</a:t>
            </a:r>
            <a:r>
              <a:rPr lang="cs-CZ" sz="3200" dirty="0"/>
              <a:t>)</a:t>
            </a:r>
          </a:p>
          <a:p>
            <a:pPr algn="just"/>
            <a:r>
              <a:rPr lang="cs-CZ" sz="3200" u="sng" dirty="0"/>
              <a:t>Úspěšné složení zápočtu</a:t>
            </a:r>
          </a:p>
          <a:p>
            <a:pPr algn="just">
              <a:buFont typeface="Arial" panose="020B0604020202020204" pitchFamily="34" charset="0"/>
              <a:buChar char="•"/>
            </a:pPr>
            <a:r>
              <a:rPr lang="cs-CZ" sz="3200" i="1" dirty="0"/>
              <a:t>závěrečný test</a:t>
            </a:r>
          </a:p>
          <a:p>
            <a:pPr algn="just">
              <a:buFont typeface="Arial" panose="020B0604020202020204" pitchFamily="34" charset="0"/>
              <a:buChar char="•"/>
            </a:pPr>
            <a:r>
              <a:rPr lang="cs-CZ" sz="3200" i="1" dirty="0"/>
              <a:t>analýza/interpretace jednoho z filmů </a:t>
            </a:r>
          </a:p>
          <a:p>
            <a:pPr algn="just">
              <a:buFont typeface="Arial" panose="020B0604020202020204" pitchFamily="34" charset="0"/>
              <a:buChar char="•"/>
            </a:pPr>
            <a:r>
              <a:rPr lang="cs-CZ" sz="3200" i="1" dirty="0"/>
              <a:t>NEBO splnění všech úkolu včas a automatický započet</a:t>
            </a:r>
          </a:p>
          <a:p>
            <a:pPr marL="0" indent="0">
              <a:buNone/>
            </a:pPr>
            <a:endParaRPr lang="cs-CZ" dirty="0"/>
          </a:p>
        </p:txBody>
      </p:sp>
    </p:spTree>
    <p:extLst>
      <p:ext uri="{BB962C8B-B14F-4D97-AF65-F5344CB8AC3E}">
        <p14:creationId xmlns:p14="http://schemas.microsoft.com/office/powerpoint/2010/main" val="9227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75186F-8136-4713-982C-0A6CDAB7F996}"/>
              </a:ext>
            </a:extLst>
          </p:cNvPr>
          <p:cNvSpPr>
            <a:spLocks noGrp="1"/>
          </p:cNvSpPr>
          <p:nvPr>
            <p:ph type="title"/>
          </p:nvPr>
        </p:nvSpPr>
        <p:spPr>
          <a:xfrm>
            <a:off x="897988" y="684569"/>
            <a:ext cx="10396024" cy="1371600"/>
          </a:xfrm>
        </p:spPr>
        <p:txBody>
          <a:bodyPr>
            <a:normAutofit fontScale="90000"/>
          </a:bodyPr>
          <a:lstStyle/>
          <a:p>
            <a:r>
              <a:rPr lang="cs-CZ" sz="4800" dirty="0"/>
              <a:t>KDE SE MŮŽU PODÍVAT NA RUSKÉ FILMY?</a:t>
            </a:r>
          </a:p>
        </p:txBody>
      </p:sp>
      <p:pic>
        <p:nvPicPr>
          <p:cNvPr id="7" name="Graphic 6">
            <a:extLst>
              <a:ext uri="{FF2B5EF4-FFF2-40B4-BE49-F238E27FC236}">
                <a16:creationId xmlns:a16="http://schemas.microsoft.com/office/drawing/2014/main" id="{FB29D06B-818C-43A6-B4DA-383815F7E0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352" y="2467985"/>
            <a:ext cx="3019646" cy="3019646"/>
          </a:xfrm>
          <a:prstGeom prst="rect">
            <a:avLst/>
          </a:prstGeom>
        </p:spPr>
      </p:pic>
      <p:sp>
        <p:nvSpPr>
          <p:cNvPr id="3" name="Zástupný obsah 2">
            <a:extLst>
              <a:ext uri="{FF2B5EF4-FFF2-40B4-BE49-F238E27FC236}">
                <a16:creationId xmlns:a16="http://schemas.microsoft.com/office/drawing/2014/main" id="{812820EF-445E-427B-94CD-4B76D9E8F734}"/>
              </a:ext>
            </a:extLst>
          </p:cNvPr>
          <p:cNvSpPr>
            <a:spLocks noGrp="1"/>
          </p:cNvSpPr>
          <p:nvPr>
            <p:ph idx="1"/>
          </p:nvPr>
        </p:nvSpPr>
        <p:spPr>
          <a:xfrm>
            <a:off x="4637165" y="2998177"/>
            <a:ext cx="6488035" cy="2276188"/>
          </a:xfrm>
        </p:spPr>
        <p:txBody>
          <a:bodyPr>
            <a:normAutofit/>
          </a:bodyPr>
          <a:lstStyle/>
          <a:p>
            <a:pPr marL="0" indent="0" algn="ctr">
              <a:buNone/>
            </a:pPr>
            <a:r>
              <a:rPr lang="cs-CZ" sz="3200" dirty="0">
                <a:hlinkClick r:id="rId4"/>
              </a:rPr>
              <a:t>https://cinema.mosfilm.ru/</a:t>
            </a:r>
            <a:endParaRPr lang="cs-CZ" sz="3200" dirty="0"/>
          </a:p>
          <a:p>
            <a:pPr marL="0" indent="0" algn="ctr">
              <a:buNone/>
            </a:pPr>
            <a:r>
              <a:rPr lang="cs-CZ" sz="3200" dirty="0">
                <a:hlinkClick r:id="rId5"/>
              </a:rPr>
              <a:t>https://www.kino-teatr.ru/</a:t>
            </a:r>
            <a:endParaRPr lang="cs-CZ" sz="3200" dirty="0"/>
          </a:p>
          <a:p>
            <a:pPr marL="0" indent="0" algn="ctr">
              <a:buNone/>
            </a:pPr>
            <a:r>
              <a:rPr lang="cs-CZ" sz="3200" dirty="0">
                <a:hlinkClick r:id="rId6"/>
              </a:rPr>
              <a:t>https://www.culture.ru/watch</a:t>
            </a:r>
            <a:r>
              <a:rPr lang="cs-CZ" sz="3200" dirty="0"/>
              <a:t> </a:t>
            </a:r>
          </a:p>
          <a:p>
            <a:pPr marL="0" indent="0" algn="ctr">
              <a:buNone/>
            </a:pPr>
            <a:endParaRPr lang="cs-CZ" sz="3200" dirty="0"/>
          </a:p>
          <a:p>
            <a:pPr marL="0" indent="0" algn="ctr">
              <a:buNone/>
            </a:pPr>
            <a:endParaRPr lang="cs-CZ" sz="3200" dirty="0"/>
          </a:p>
          <a:p>
            <a:pPr marL="0" indent="0" algn="ctr">
              <a:buNone/>
            </a:pPr>
            <a:endParaRPr lang="cs-CZ" sz="3200" dirty="0"/>
          </a:p>
          <a:p>
            <a:pPr marL="0" indent="0" algn="ctr">
              <a:buNone/>
            </a:pPr>
            <a:endParaRPr lang="cs-CZ" sz="3200" dirty="0"/>
          </a:p>
          <a:p>
            <a:endParaRPr lang="cs-CZ" sz="1800" dirty="0"/>
          </a:p>
        </p:txBody>
      </p:sp>
    </p:spTree>
    <p:extLst>
      <p:ext uri="{BB962C8B-B14F-4D97-AF65-F5344CB8AC3E}">
        <p14:creationId xmlns:p14="http://schemas.microsoft.com/office/powerpoint/2010/main" val="61944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E55E411B-E98B-4FCC-B866-C593BDB0CF24}"/>
              </a:ext>
            </a:extLst>
          </p:cNvPr>
          <p:cNvSpPr>
            <a:spLocks noGrp="1"/>
          </p:cNvSpPr>
          <p:nvPr>
            <p:ph type="title"/>
          </p:nvPr>
        </p:nvSpPr>
        <p:spPr>
          <a:xfrm>
            <a:off x="868680" y="642593"/>
            <a:ext cx="6281928" cy="1744183"/>
          </a:xfrm>
        </p:spPr>
        <p:txBody>
          <a:bodyPr>
            <a:normAutofit/>
          </a:bodyPr>
          <a:lstStyle/>
          <a:p>
            <a:r>
              <a:rPr lang="cs-CZ" sz="4800" dirty="0"/>
              <a:t>VZNIK KINEMATOGRAFIE</a:t>
            </a:r>
          </a:p>
        </p:txBody>
      </p:sp>
      <p:sp>
        <p:nvSpPr>
          <p:cNvPr id="6" name="Zástupný obsah 5">
            <a:extLst>
              <a:ext uri="{FF2B5EF4-FFF2-40B4-BE49-F238E27FC236}">
                <a16:creationId xmlns:a16="http://schemas.microsoft.com/office/drawing/2014/main" id="{9A873A4B-8A3C-4DEF-8B0F-6E3604CB7304}"/>
              </a:ext>
            </a:extLst>
          </p:cNvPr>
          <p:cNvSpPr>
            <a:spLocks noGrp="1"/>
          </p:cNvSpPr>
          <p:nvPr>
            <p:ph idx="1"/>
          </p:nvPr>
        </p:nvSpPr>
        <p:spPr>
          <a:xfrm>
            <a:off x="868680" y="2386584"/>
            <a:ext cx="6281928" cy="3648456"/>
          </a:xfrm>
        </p:spPr>
        <p:txBody>
          <a:bodyPr>
            <a:normAutofit/>
          </a:bodyPr>
          <a:lstStyle/>
          <a:p>
            <a:r>
              <a:rPr lang="cs-CZ" dirty="0"/>
              <a:t>Veřejné promítaní filmů – od roku 1888</a:t>
            </a:r>
          </a:p>
          <a:p>
            <a:r>
              <a:rPr lang="cs-CZ" dirty="0"/>
              <a:t>Vynálezci o sobě nevěděli – otázky, kdo byl první</a:t>
            </a:r>
          </a:p>
          <a:p>
            <a:r>
              <a:rPr lang="cs-CZ" dirty="0"/>
              <a:t>Oficiálně – 28</a:t>
            </a:r>
            <a:r>
              <a:rPr lang="cs-CZ" sz="1800" dirty="0"/>
              <a:t>. prosince r. 1895, Grand Café, bratři </a:t>
            </a:r>
            <a:r>
              <a:rPr lang="cs-CZ" sz="1800" dirty="0" err="1"/>
              <a:t>Lumièrové</a:t>
            </a:r>
            <a:r>
              <a:rPr lang="cs-CZ" sz="1800" dirty="0"/>
              <a:t> – první veřejné promítání filmu</a:t>
            </a:r>
          </a:p>
          <a:p>
            <a:r>
              <a:rPr lang="cs-CZ" dirty="0"/>
              <a:t>Několik krátkých snímků, včetně </a:t>
            </a:r>
            <a:r>
              <a:rPr lang="cs-CZ" sz="1800" i="1" dirty="0"/>
              <a:t>Dělníci odcházející z </a:t>
            </a:r>
            <a:r>
              <a:rPr lang="cs-CZ" i="1" dirty="0"/>
              <a:t>továrny </a:t>
            </a:r>
            <a:r>
              <a:rPr lang="cs-CZ" dirty="0"/>
              <a:t>(</a:t>
            </a:r>
            <a:r>
              <a:rPr lang="cs-CZ" dirty="0">
                <a:hlinkClick r:id="rId2"/>
              </a:rPr>
              <a:t>https://www.youtube.com/</a:t>
            </a:r>
            <a:r>
              <a:rPr lang="cs-CZ" dirty="0" err="1">
                <a:hlinkClick r:id="rId2"/>
              </a:rPr>
              <a:t>watch?v</a:t>
            </a:r>
            <a:r>
              <a:rPr lang="cs-CZ" dirty="0">
                <a:hlinkClick r:id="rId2"/>
              </a:rPr>
              <a:t>=</a:t>
            </a:r>
            <a:r>
              <a:rPr lang="cs-CZ" dirty="0" err="1">
                <a:hlinkClick r:id="rId2"/>
              </a:rPr>
              <a:t>NwRAUniWJPY</a:t>
            </a:r>
            <a:r>
              <a:rPr lang="cs-CZ" dirty="0"/>
              <a:t>)</a:t>
            </a:r>
            <a:r>
              <a:rPr lang="cs-CZ" sz="1800" dirty="0"/>
              <a:t> a </a:t>
            </a:r>
            <a:r>
              <a:rPr lang="cs-CZ" i="1" dirty="0"/>
              <a:t>Příjezd vlaku do stanice La </a:t>
            </a:r>
            <a:r>
              <a:rPr lang="cs-CZ" i="1" dirty="0" err="1"/>
              <a:t>Ciotat</a:t>
            </a:r>
            <a:r>
              <a:rPr lang="cs-CZ" i="1" dirty="0"/>
              <a:t> (</a:t>
            </a:r>
            <a:r>
              <a:rPr lang="cs-CZ" dirty="0">
                <a:hlinkClick r:id="rId3"/>
              </a:rPr>
              <a:t>https://www.youtube.com/watch?v=-e1u7Fgoocc</a:t>
            </a:r>
            <a:r>
              <a:rPr lang="cs-CZ" dirty="0"/>
              <a:t>)</a:t>
            </a:r>
          </a:p>
          <a:p>
            <a:r>
              <a:rPr lang="cs-CZ" sz="1800" dirty="0"/>
              <a:t>Žánr komedie, první hraný film </a:t>
            </a:r>
            <a:r>
              <a:rPr lang="cs-CZ" i="1" dirty="0"/>
              <a:t>Pokropený  kropič </a:t>
            </a:r>
            <a:r>
              <a:rPr lang="cs-CZ" dirty="0"/>
              <a:t>(</a:t>
            </a:r>
            <a:r>
              <a:rPr lang="cs-CZ" dirty="0">
                <a:hlinkClick r:id="rId4"/>
              </a:rPr>
              <a:t>https://www.youtube.com/</a:t>
            </a:r>
            <a:r>
              <a:rPr lang="cs-CZ" dirty="0" err="1">
                <a:hlinkClick r:id="rId4"/>
              </a:rPr>
              <a:t>watch?v</a:t>
            </a:r>
            <a:r>
              <a:rPr lang="cs-CZ" dirty="0">
                <a:hlinkClick r:id="rId4"/>
              </a:rPr>
              <a:t>=UlbiNuT7EDI</a:t>
            </a:r>
            <a:r>
              <a:rPr lang="cs-CZ" dirty="0"/>
              <a:t>) </a:t>
            </a:r>
            <a:endParaRPr lang="cs-CZ" sz="1800" dirty="0"/>
          </a:p>
          <a:p>
            <a:endParaRPr lang="cs-CZ" sz="1800" dirty="0"/>
          </a:p>
        </p:txBody>
      </p:sp>
      <p:pic>
        <p:nvPicPr>
          <p:cNvPr id="7" name="Obrázek 6">
            <a:extLst>
              <a:ext uri="{FF2B5EF4-FFF2-40B4-BE49-F238E27FC236}">
                <a16:creationId xmlns:a16="http://schemas.microsoft.com/office/drawing/2014/main" id="{1A86C3AF-9586-4E54-81C1-2CD819AB4091}"/>
              </a:ext>
            </a:extLst>
          </p:cNvPr>
          <p:cNvPicPr>
            <a:picLocks noChangeAspect="1"/>
          </p:cNvPicPr>
          <p:nvPr/>
        </p:nvPicPr>
        <p:blipFill rotWithShape="1">
          <a:blip r:embed="rId5">
            <a:extLst>
              <a:ext uri="{28A0092B-C50C-407E-A947-70E740481C1C}">
                <a14:useLocalDpi xmlns:a14="http://schemas.microsoft.com/office/drawing/2010/main" val="0"/>
              </a:ext>
            </a:extLst>
          </a:blip>
          <a:srcRect l="12969" r="-2" b="-2"/>
          <a:stretch/>
        </p:blipFill>
        <p:spPr>
          <a:xfrm>
            <a:off x="7837371" y="237744"/>
            <a:ext cx="4124416" cy="6382512"/>
          </a:xfrm>
          <a:prstGeom prst="rect">
            <a:avLst/>
          </a:prstGeom>
        </p:spPr>
      </p:pic>
    </p:spTree>
    <p:extLst>
      <p:ext uri="{BB962C8B-B14F-4D97-AF65-F5344CB8AC3E}">
        <p14:creationId xmlns:p14="http://schemas.microsoft.com/office/powerpoint/2010/main" val="5751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6FB8F-37DC-40D8-A81D-AF767FE4B09A}"/>
              </a:ext>
            </a:extLst>
          </p:cNvPr>
          <p:cNvSpPr>
            <a:spLocks noGrp="1"/>
          </p:cNvSpPr>
          <p:nvPr>
            <p:ph type="title"/>
          </p:nvPr>
        </p:nvSpPr>
        <p:spPr>
          <a:xfrm>
            <a:off x="649356" y="642731"/>
            <a:ext cx="10893287" cy="735496"/>
          </a:xfrm>
        </p:spPr>
        <p:txBody>
          <a:bodyPr>
            <a:normAutofit/>
          </a:bodyPr>
          <a:lstStyle/>
          <a:p>
            <a:pPr algn="ctr"/>
            <a:r>
              <a:rPr lang="cs-CZ" sz="3200" dirty="0"/>
              <a:t>KINEMATOGRAFIE V RUSKÉM INMPERIU</a:t>
            </a:r>
          </a:p>
        </p:txBody>
      </p:sp>
      <p:sp>
        <p:nvSpPr>
          <p:cNvPr id="3" name="Zástupný obsah 2">
            <a:extLst>
              <a:ext uri="{FF2B5EF4-FFF2-40B4-BE49-F238E27FC236}">
                <a16:creationId xmlns:a16="http://schemas.microsoft.com/office/drawing/2014/main" id="{01FB377E-D270-4BAD-814D-9F3CA309D39E}"/>
              </a:ext>
            </a:extLst>
          </p:cNvPr>
          <p:cNvSpPr>
            <a:spLocks noGrp="1"/>
          </p:cNvSpPr>
          <p:nvPr>
            <p:ph idx="1"/>
          </p:nvPr>
        </p:nvSpPr>
        <p:spPr>
          <a:xfrm>
            <a:off x="1066800" y="1470990"/>
            <a:ext cx="10058400" cy="4744279"/>
          </a:xfrm>
        </p:spPr>
        <p:txBody>
          <a:bodyPr anchor="ctr">
            <a:normAutofit/>
          </a:bodyPr>
          <a:lstStyle/>
          <a:p>
            <a:pPr algn="just"/>
            <a:r>
              <a:rPr lang="cs-CZ" sz="2800" dirty="0"/>
              <a:t>První promítaní filmů v Rusku – v roce 1896. Nejdřív v Moskvě a Petrohradě, v Nižním Novgorodu a potom i v jiných městech Ruska.</a:t>
            </a:r>
          </a:p>
          <a:p>
            <a:pPr algn="just"/>
            <a:r>
              <a:rPr lang="cs-CZ" sz="2800" dirty="0"/>
              <a:t>Zachovalo se 300 hraných filmů z cca. 2700 natočených</a:t>
            </a:r>
          </a:p>
          <a:p>
            <a:pPr algn="just"/>
            <a:r>
              <a:rPr lang="cs-CZ" sz="2800" dirty="0"/>
              <a:t>První ruské natáčení bylo amatérské.</a:t>
            </a:r>
          </a:p>
          <a:p>
            <a:pPr algn="just"/>
            <a:r>
              <a:rPr lang="cs-CZ" sz="2800" dirty="0"/>
              <a:t>Začátkem profesionálního ruského kinematografu se počítá 15. října 1908. Premiéra filmu </a:t>
            </a:r>
            <a:r>
              <a:rPr lang="cs-CZ" sz="2800" i="1" dirty="0" err="1"/>
              <a:t>Stěňka</a:t>
            </a:r>
            <a:r>
              <a:rPr lang="cs-CZ" sz="2800" i="1" dirty="0"/>
              <a:t> </a:t>
            </a:r>
            <a:r>
              <a:rPr lang="cs-CZ" sz="2800" i="1" dirty="0" err="1"/>
              <a:t>Razin</a:t>
            </a:r>
            <a:r>
              <a:rPr lang="cs-CZ" sz="2800" i="1" dirty="0"/>
              <a:t> </a:t>
            </a:r>
            <a:r>
              <a:rPr lang="cs-CZ" sz="2800" dirty="0"/>
              <a:t>(</a:t>
            </a:r>
            <a:r>
              <a:rPr lang="ru-RU" sz="2800" i="1" dirty="0"/>
              <a:t>Понизовая вольница, Стенька Разин</a:t>
            </a:r>
            <a:r>
              <a:rPr lang="cs-CZ" sz="2800" dirty="0"/>
              <a:t>) dle režie neznámého režiséra V. </a:t>
            </a:r>
            <a:r>
              <a:rPr lang="cs-CZ" sz="2800" dirty="0" err="1"/>
              <a:t>Romaškova</a:t>
            </a:r>
            <a:r>
              <a:rPr lang="cs-CZ" sz="2800" dirty="0"/>
              <a:t>. Producent: </a:t>
            </a:r>
            <a:r>
              <a:rPr lang="cs-CZ" sz="2800" dirty="0" err="1"/>
              <a:t>A.O.Drankov</a:t>
            </a:r>
            <a:r>
              <a:rPr lang="cs-CZ" sz="2800" dirty="0"/>
              <a:t>.</a:t>
            </a:r>
          </a:p>
          <a:p>
            <a:pPr algn="just"/>
            <a:endParaRPr lang="cs-CZ" sz="2800" dirty="0"/>
          </a:p>
        </p:txBody>
      </p:sp>
    </p:spTree>
    <p:extLst>
      <p:ext uri="{BB962C8B-B14F-4D97-AF65-F5344CB8AC3E}">
        <p14:creationId xmlns:p14="http://schemas.microsoft.com/office/powerpoint/2010/main" val="408249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Nadpis 1">
            <a:extLst>
              <a:ext uri="{FF2B5EF4-FFF2-40B4-BE49-F238E27FC236}">
                <a16:creationId xmlns:a16="http://schemas.microsoft.com/office/drawing/2014/main" id="{16867737-86D9-49FF-9879-A52A586D62E7}"/>
              </a:ext>
            </a:extLst>
          </p:cNvPr>
          <p:cNvSpPr>
            <a:spLocks noGrp="1"/>
          </p:cNvSpPr>
          <p:nvPr>
            <p:ph type="title"/>
          </p:nvPr>
        </p:nvSpPr>
        <p:spPr>
          <a:xfrm>
            <a:off x="370453" y="453477"/>
            <a:ext cx="5336217" cy="1587357"/>
          </a:xfrm>
        </p:spPr>
        <p:txBody>
          <a:bodyPr>
            <a:normAutofit/>
          </a:bodyPr>
          <a:lstStyle/>
          <a:p>
            <a:pPr algn="ctr"/>
            <a:r>
              <a:rPr lang="cs-CZ" sz="2800" dirty="0"/>
              <a:t>ALEKSANDR OSIPOVIČ DRANKOV</a:t>
            </a:r>
            <a:br>
              <a:rPr lang="cs-CZ" sz="2800" dirty="0"/>
            </a:br>
            <a:r>
              <a:rPr lang="cs-CZ" sz="2800" dirty="0"/>
              <a:t>1886–1949</a:t>
            </a:r>
          </a:p>
        </p:txBody>
      </p:sp>
      <p:sp>
        <p:nvSpPr>
          <p:cNvPr id="3" name="Zástupný obsah 2">
            <a:extLst>
              <a:ext uri="{FF2B5EF4-FFF2-40B4-BE49-F238E27FC236}">
                <a16:creationId xmlns:a16="http://schemas.microsoft.com/office/drawing/2014/main" id="{B3B5A2E6-8997-418C-A895-9FEBF31BE428}"/>
              </a:ext>
            </a:extLst>
          </p:cNvPr>
          <p:cNvSpPr>
            <a:spLocks noGrp="1"/>
          </p:cNvSpPr>
          <p:nvPr>
            <p:ph idx="1"/>
          </p:nvPr>
        </p:nvSpPr>
        <p:spPr>
          <a:xfrm>
            <a:off x="737486" y="1615708"/>
            <a:ext cx="4602152" cy="4520091"/>
          </a:xfrm>
        </p:spPr>
        <p:txBody>
          <a:bodyPr anchor="ctr">
            <a:normAutofit/>
          </a:bodyPr>
          <a:lstStyle/>
          <a:p>
            <a:r>
              <a:rPr lang="cs-CZ" sz="2000" dirty="0"/>
              <a:t>Fotograf, producent, kameraman</a:t>
            </a:r>
          </a:p>
          <a:p>
            <a:r>
              <a:rPr lang="cs-CZ" sz="2000" i="1" dirty="0" err="1"/>
              <a:t>Stěňka</a:t>
            </a:r>
            <a:r>
              <a:rPr lang="cs-CZ" sz="2000" i="1" dirty="0"/>
              <a:t> </a:t>
            </a:r>
            <a:r>
              <a:rPr lang="cs-CZ" sz="2000" i="1" dirty="0" err="1"/>
              <a:t>Razin</a:t>
            </a:r>
            <a:r>
              <a:rPr lang="cs-CZ" sz="2000" i="1" dirty="0"/>
              <a:t> </a:t>
            </a:r>
            <a:r>
              <a:rPr lang="cs-CZ" sz="2000" dirty="0"/>
              <a:t>– 1908 </a:t>
            </a:r>
            <a:r>
              <a:rPr lang="ru-RU" sz="2000" i="1" dirty="0"/>
              <a:t>(Понизовая вольница, Стенька Разин)</a:t>
            </a:r>
            <a:endParaRPr lang="cs-CZ" sz="2000" i="1" dirty="0"/>
          </a:p>
          <a:p>
            <a:r>
              <a:rPr lang="cs-CZ" sz="2000" dirty="0"/>
              <a:t>Délka přesně 7 minut 30 vteřin</a:t>
            </a:r>
            <a:endParaRPr lang="ru-RU" sz="2000" dirty="0"/>
          </a:p>
          <a:p>
            <a:r>
              <a:rPr lang="cs-CZ" sz="2000" dirty="0"/>
              <a:t>dle hry V. </a:t>
            </a:r>
            <a:r>
              <a:rPr lang="cs-CZ" sz="2000" dirty="0" err="1"/>
              <a:t>Gončarova</a:t>
            </a:r>
            <a:endParaRPr lang="cs-CZ" sz="2000" dirty="0"/>
          </a:p>
          <a:p>
            <a:r>
              <a:rPr lang="cs-CZ" sz="2000" dirty="0">
                <a:hlinkClick r:id="rId2"/>
              </a:rPr>
              <a:t>https://www.youtube.com/watch?v=OOMWGGhqNNg</a:t>
            </a:r>
            <a:r>
              <a:rPr lang="cs-CZ" sz="2000" dirty="0"/>
              <a:t> </a:t>
            </a:r>
          </a:p>
          <a:p>
            <a:endParaRPr lang="cs-CZ" sz="1800" dirty="0"/>
          </a:p>
        </p:txBody>
      </p:sp>
      <p:sp>
        <p:nvSpPr>
          <p:cNvPr id="17" name="Rectangle 16">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vázanka, muž, osoba, fotka&#10;&#10;Popis byl vytvořen automaticky">
            <a:extLst>
              <a:ext uri="{FF2B5EF4-FFF2-40B4-BE49-F238E27FC236}">
                <a16:creationId xmlns:a16="http://schemas.microsoft.com/office/drawing/2014/main" id="{47A18478-5F6B-4900-B1A9-D7E9F066AA75}"/>
              </a:ext>
            </a:extLst>
          </p:cNvPr>
          <p:cNvPicPr>
            <a:picLocks noChangeAspect="1"/>
          </p:cNvPicPr>
          <p:nvPr/>
        </p:nvPicPr>
        <p:blipFill rotWithShape="1">
          <a:blip r:embed="rId3"/>
          <a:srcRect t="16193" r="-1" b="13442"/>
          <a:stretch/>
        </p:blipFill>
        <p:spPr>
          <a:xfrm>
            <a:off x="8245165" y="3209731"/>
            <a:ext cx="3716680" cy="3396343"/>
          </a:xfrm>
          <a:prstGeom prst="rect">
            <a:avLst/>
          </a:prstGeom>
        </p:spPr>
      </p:pic>
      <p:pic>
        <p:nvPicPr>
          <p:cNvPr id="6" name="Obrázek 5" descr="Obsah obrázku text, kniha, fotka, muž&#10;&#10;Popis byl vytvořen automaticky">
            <a:extLst>
              <a:ext uri="{FF2B5EF4-FFF2-40B4-BE49-F238E27FC236}">
                <a16:creationId xmlns:a16="http://schemas.microsoft.com/office/drawing/2014/main" id="{EDEB38AC-1687-4412-861B-4A99FC5E9CE6}"/>
              </a:ext>
            </a:extLst>
          </p:cNvPr>
          <p:cNvPicPr>
            <a:picLocks noChangeAspect="1"/>
          </p:cNvPicPr>
          <p:nvPr/>
        </p:nvPicPr>
        <p:blipFill rotWithShape="1">
          <a:blip r:embed="rId4">
            <a:extLst>
              <a:ext uri="{28A0092B-C50C-407E-A947-70E740481C1C}">
                <a14:useLocalDpi xmlns:a14="http://schemas.microsoft.com/office/drawing/2010/main" val="0"/>
              </a:ext>
            </a:extLst>
          </a:blip>
          <a:srcRect t="13625" r="3" b="22537"/>
          <a:stretch/>
        </p:blipFill>
        <p:spPr>
          <a:xfrm>
            <a:off x="6013956" y="282258"/>
            <a:ext cx="3950144" cy="3749831"/>
          </a:xfrm>
          <a:custGeom>
            <a:avLst/>
            <a:gdLst>
              <a:gd name="connsiteX0" fmla="*/ 0 w 3950144"/>
              <a:gd name="connsiteY0" fmla="*/ 0 h 3749831"/>
              <a:gd name="connsiteX1" fmla="*/ 3950144 w 3950144"/>
              <a:gd name="connsiteY1" fmla="*/ 0 h 3749831"/>
              <a:gd name="connsiteX2" fmla="*/ 3950144 w 3950144"/>
              <a:gd name="connsiteY2" fmla="*/ 2780881 h 3749831"/>
              <a:gd name="connsiteX3" fmla="*/ 2071742 w 3950144"/>
              <a:gd name="connsiteY3" fmla="*/ 2780881 h 3749831"/>
              <a:gd name="connsiteX4" fmla="*/ 2071742 w 3950144"/>
              <a:gd name="connsiteY4" fmla="*/ 3749831 h 3749831"/>
              <a:gd name="connsiteX5" fmla="*/ 0 w 3950144"/>
              <a:gd name="connsiteY5" fmla="*/ 3749831 h 37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62762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A263C336-9026-4DC6-A0E5-30B41C473FBB}"/>
              </a:ext>
            </a:extLst>
          </p:cNvPr>
          <p:cNvSpPr>
            <a:spLocks noGrp="1"/>
          </p:cNvSpPr>
          <p:nvPr>
            <p:ph type="title"/>
          </p:nvPr>
        </p:nvSpPr>
        <p:spPr>
          <a:xfrm>
            <a:off x="321552" y="374905"/>
            <a:ext cx="7340156" cy="1215356"/>
          </a:xfrm>
        </p:spPr>
        <p:txBody>
          <a:bodyPr>
            <a:noAutofit/>
          </a:bodyPr>
          <a:lstStyle/>
          <a:p>
            <a:pPr algn="ctr"/>
            <a:r>
              <a:rPr lang="cs-CZ" sz="2800" dirty="0"/>
              <a:t>ALEKSANDR ALEKSEJEVIČ CHANŽONKOV</a:t>
            </a:r>
            <a:br>
              <a:rPr lang="cs-CZ" sz="2800" dirty="0"/>
            </a:br>
            <a:r>
              <a:rPr lang="cs-CZ" sz="2800" dirty="0"/>
              <a:t>1877–1945</a:t>
            </a:r>
          </a:p>
        </p:txBody>
      </p:sp>
      <p:sp>
        <p:nvSpPr>
          <p:cNvPr id="9" name="Content Placeholder 8">
            <a:extLst>
              <a:ext uri="{FF2B5EF4-FFF2-40B4-BE49-F238E27FC236}">
                <a16:creationId xmlns:a16="http://schemas.microsoft.com/office/drawing/2014/main" id="{D25A9D00-9432-4D91-8B66-CFECAFF1EADC}"/>
              </a:ext>
            </a:extLst>
          </p:cNvPr>
          <p:cNvSpPr>
            <a:spLocks noGrp="1"/>
          </p:cNvSpPr>
          <p:nvPr>
            <p:ph idx="1"/>
          </p:nvPr>
        </p:nvSpPr>
        <p:spPr>
          <a:xfrm>
            <a:off x="530086" y="1727420"/>
            <a:ext cx="6904383" cy="4395083"/>
          </a:xfrm>
        </p:spPr>
        <p:txBody>
          <a:bodyPr>
            <a:normAutofit/>
          </a:bodyPr>
          <a:lstStyle/>
          <a:p>
            <a:r>
              <a:rPr lang="cs-CZ" dirty="0"/>
              <a:t>Podnikatel, režisér, scenárista.</a:t>
            </a:r>
          </a:p>
          <a:p>
            <a:r>
              <a:rPr lang="cs-CZ" dirty="0"/>
              <a:t>V knize </a:t>
            </a:r>
            <a:r>
              <a:rPr lang="cs-CZ" i="1" dirty="0"/>
              <a:t>První roky ruské kinematografie </a:t>
            </a:r>
            <a:r>
              <a:rPr lang="cs-CZ" dirty="0"/>
              <a:t>(</a:t>
            </a:r>
            <a:r>
              <a:rPr lang="ru-RU" dirty="0"/>
              <a:t>«Первые годы русской кинематографии») </a:t>
            </a:r>
            <a:r>
              <a:rPr lang="cs-CZ" dirty="0"/>
              <a:t>jsou jeho vzpomínky na začátek ruského filmu.</a:t>
            </a:r>
          </a:p>
          <a:p>
            <a:r>
              <a:rPr lang="cs-CZ" dirty="0"/>
              <a:t>Spolu s V. </a:t>
            </a:r>
            <a:r>
              <a:rPr lang="cs-CZ" dirty="0" err="1"/>
              <a:t>Gončarovym</a:t>
            </a:r>
            <a:r>
              <a:rPr lang="cs-CZ" dirty="0"/>
              <a:t> natočili první ruský celovečerní film: </a:t>
            </a:r>
            <a:r>
              <a:rPr lang="cs-CZ" i="1" dirty="0"/>
              <a:t>Obrana Sevastopolu</a:t>
            </a:r>
            <a:r>
              <a:rPr lang="cs-CZ" dirty="0"/>
              <a:t> (1911, </a:t>
            </a:r>
            <a:r>
              <a:rPr lang="ru-RU" dirty="0"/>
              <a:t>«Оборона Севастополя»</a:t>
            </a:r>
            <a:r>
              <a:rPr lang="cs-CZ" dirty="0"/>
              <a:t>). </a:t>
            </a:r>
          </a:p>
          <a:p>
            <a:pPr>
              <a:buFont typeface="Wingdings" panose="05000000000000000000" pitchFamily="2" charset="2"/>
              <a:buChar char="§"/>
            </a:pPr>
            <a:r>
              <a:rPr lang="cs-CZ" dirty="0"/>
              <a:t>Délka 1 hodina 40 minut.</a:t>
            </a:r>
          </a:p>
          <a:p>
            <a:pPr>
              <a:buFont typeface="Wingdings" panose="05000000000000000000" pitchFamily="2" charset="2"/>
              <a:buChar char="§"/>
            </a:pPr>
            <a:r>
              <a:rPr lang="cs-CZ" dirty="0"/>
              <a:t>Události Krymské války (19853–1856). </a:t>
            </a:r>
          </a:p>
          <a:p>
            <a:pPr>
              <a:buFont typeface="Wingdings" panose="05000000000000000000" pitchFamily="2" charset="2"/>
              <a:buChar char="§"/>
            </a:pPr>
            <a:r>
              <a:rPr lang="cs-CZ" dirty="0"/>
              <a:t>První promítání bylo pro Nikolaje II. a jeho rodinu.</a:t>
            </a:r>
          </a:p>
          <a:p>
            <a:pPr>
              <a:buFont typeface="Wingdings" panose="05000000000000000000" pitchFamily="2" charset="2"/>
              <a:buChar char="§"/>
            </a:pPr>
            <a:r>
              <a:rPr lang="cs-CZ" dirty="0"/>
              <a:t>Na konci filmu můžeme vidět skutečné účastníky Krymské války.</a:t>
            </a:r>
          </a:p>
          <a:p>
            <a:pPr>
              <a:buFont typeface="Wingdings" panose="05000000000000000000" pitchFamily="2" charset="2"/>
              <a:buChar char="§"/>
            </a:pPr>
            <a:r>
              <a:rPr lang="cs-CZ" dirty="0"/>
              <a:t>Film byl natočen na místech, kde se skutečně válčilo.</a:t>
            </a:r>
          </a:p>
          <a:p>
            <a:pPr>
              <a:buFont typeface="Wingdings" panose="05000000000000000000" pitchFamily="2" charset="2"/>
              <a:buChar char="§"/>
            </a:pPr>
            <a:r>
              <a:rPr lang="cs-CZ" dirty="0">
                <a:hlinkClick r:id="rId2"/>
              </a:rPr>
              <a:t>https://commons.wikimedia.org/wiki/File:Defence_of_Sevastopol.webm?embedplayer=yes</a:t>
            </a:r>
            <a:endParaRPr lang="cs-CZ" dirty="0"/>
          </a:p>
          <a:p>
            <a:pPr>
              <a:buFont typeface="Wingdings" panose="05000000000000000000" pitchFamily="2" charset="2"/>
              <a:buChar char="§"/>
            </a:pPr>
            <a:endParaRPr lang="cs-CZ" dirty="0"/>
          </a:p>
          <a:p>
            <a:pPr marL="0" indent="0">
              <a:buNone/>
            </a:pPr>
            <a:endParaRPr lang="cs-CZ" dirty="0"/>
          </a:p>
          <a:p>
            <a:endParaRPr lang="cs-CZ" dirty="0"/>
          </a:p>
          <a:p>
            <a:endParaRPr lang="ru-RU" dirty="0"/>
          </a:p>
        </p:txBody>
      </p:sp>
      <p:pic>
        <p:nvPicPr>
          <p:cNvPr id="5" name="Zástupný obsah 4" descr="Obsah obrázku muž, vázanka, fotka, osoba&#10;&#10;Popis byl vytvořen automaticky">
            <a:extLst>
              <a:ext uri="{FF2B5EF4-FFF2-40B4-BE49-F238E27FC236}">
                <a16:creationId xmlns:a16="http://schemas.microsoft.com/office/drawing/2014/main" id="{FB6551A6-4D42-42F3-9AFF-76172C59E059}"/>
              </a:ext>
            </a:extLst>
          </p:cNvPr>
          <p:cNvPicPr>
            <a:picLocks noChangeAspect="1"/>
          </p:cNvPicPr>
          <p:nvPr/>
        </p:nvPicPr>
        <p:blipFill rotWithShape="1">
          <a:blip r:embed="rId3">
            <a:extLst>
              <a:ext uri="{28A0092B-C50C-407E-A947-70E740481C1C}">
                <a14:useLocalDpi xmlns:a14="http://schemas.microsoft.com/office/drawing/2010/main" val="0"/>
              </a:ext>
            </a:extLst>
          </a:blip>
          <a:srcRect l="99" r="9433"/>
          <a:stretch/>
        </p:blipFill>
        <p:spPr>
          <a:xfrm>
            <a:off x="7837371" y="237744"/>
            <a:ext cx="4124416" cy="6382512"/>
          </a:xfrm>
          <a:prstGeom prst="rect">
            <a:avLst/>
          </a:prstGeom>
        </p:spPr>
      </p:pic>
    </p:spTree>
    <p:extLst>
      <p:ext uri="{BB962C8B-B14F-4D97-AF65-F5344CB8AC3E}">
        <p14:creationId xmlns:p14="http://schemas.microsoft.com/office/powerpoint/2010/main" val="3059550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3D"/>
      </a:dk2>
      <a:lt2>
        <a:srgbClr val="E2E5E8"/>
      </a:lt2>
      <a:accent1>
        <a:srgbClr val="E78129"/>
      </a:accent1>
      <a:accent2>
        <a:srgbClr val="D52117"/>
      </a:accent2>
      <a:accent3>
        <a:srgbClr val="E7296F"/>
      </a:accent3>
      <a:accent4>
        <a:srgbClr val="D517AC"/>
      </a:accent4>
      <a:accent5>
        <a:srgbClr val="C129E7"/>
      </a:accent5>
      <a:accent6>
        <a:srgbClr val="702FD9"/>
      </a:accent6>
      <a:hlink>
        <a:srgbClr val="3F83BF"/>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236</TotalTime>
  <Words>1946</Words>
  <Application>Microsoft Office PowerPoint</Application>
  <PresentationFormat>Širokoúhlá obrazovka</PresentationFormat>
  <Paragraphs>155</Paragraphs>
  <Slides>24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Courier New</vt:lpstr>
      <vt:lpstr>Garamond</vt:lpstr>
      <vt:lpstr>Wingdings</vt:lpstr>
      <vt:lpstr>SavonVTI</vt:lpstr>
      <vt:lpstr>Seminář ruského filmu</vt:lpstr>
      <vt:lpstr>PROBÍHÁNÍ VÝUKY</vt:lpstr>
      <vt:lpstr>PROBÍHÁNÍ VÝUKY</vt:lpstr>
      <vt:lpstr>UKONČENÍ PŘEDMĚTU</vt:lpstr>
      <vt:lpstr>KDE SE MŮŽU PODÍVAT NA RUSKÉ FILMY?</vt:lpstr>
      <vt:lpstr>VZNIK KINEMATOGRAFIE</vt:lpstr>
      <vt:lpstr>KINEMATOGRAFIE V RUSKÉM INMPERIU</vt:lpstr>
      <vt:lpstr>ALEKSANDR OSIPOVIČ DRANKOV 1886–1949</vt:lpstr>
      <vt:lpstr>ALEKSANDR ALEKSEJEVIČ CHANŽONKOV 1877–1945</vt:lpstr>
      <vt:lpstr>ZAČATKY SOVĚTSKÉ KINEMATOGRAFIE</vt:lpstr>
      <vt:lpstr>20. LÉTA </vt:lpstr>
      <vt:lpstr>Dziga Vertov (Denis Arkaďjevich Kaufman) 1896–1954</vt:lpstr>
      <vt:lpstr>MUŽ S KINOAPARÁTEM </vt:lpstr>
      <vt:lpstr>MUŽ S KINOAPARÁTEM</vt:lpstr>
      <vt:lpstr>MUŽ S KINOAPARÁTEM</vt:lpstr>
      <vt:lpstr>SERGEJ MICHAJLOVIČ EJZENŠTEJN 1898-1948</vt:lpstr>
      <vt:lpstr>KŘIŽNÍK POTĚMKIN(1925)</vt:lpstr>
      <vt:lpstr>KŘIŽNÍK POTĚMKIN(1925). SYŽET PODROBNĚJI. </vt:lpstr>
      <vt:lpstr>IVAN HROZNÝ (1944-1946)</vt:lpstr>
      <vt:lpstr>IVAN HROZNÝ (1944-1946)</vt:lpstr>
      <vt:lpstr>IVAN HROZNÝ: POSTAVY</vt:lpstr>
      <vt:lpstr>IVAN HROZNÝ: POSTAVY</vt:lpstr>
      <vt:lpstr>IVAN HROZNÝ: POSTAVY</vt:lpstr>
      <vt:lpstr>IVAN HROZNÝ (1944-1946)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ruského filmu</dc:title>
  <dc:creator>Zbyněk Michálek</dc:creator>
  <cp:lastModifiedBy>Zbyněk Michálek</cp:lastModifiedBy>
  <cp:revision>40</cp:revision>
  <dcterms:created xsi:type="dcterms:W3CDTF">2020-02-08T14:19:01Z</dcterms:created>
  <dcterms:modified xsi:type="dcterms:W3CDTF">2020-02-18T16:27:30Z</dcterms:modified>
</cp:coreProperties>
</file>