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3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1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5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vkultura.ru/video/show/brand_id/25736/episode_id/1209557/video_id/119078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nema.mosfilm.ru/films/35268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příroda, obloha, exteriér, muž&#10;&#10;Popis byl vytvořen automaticky">
            <a:extLst>
              <a:ext uri="{FF2B5EF4-FFF2-40B4-BE49-F238E27FC236}">
                <a16:creationId xmlns:a16="http://schemas.microsoft.com/office/drawing/2014/main" id="{54DECBA2-7F0B-48A2-8DCB-90AFAD8E2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91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2E8C57-738C-475B-83A0-2BFED0C0A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10" y="4909985"/>
            <a:ext cx="3212386" cy="1185353"/>
          </a:xfrm>
        </p:spPr>
        <p:txBody>
          <a:bodyPr anchor="ctr">
            <a:normAutofit/>
          </a:bodyPr>
          <a:lstStyle/>
          <a:p>
            <a:r>
              <a:rPr lang="cs-CZ" sz="2600" dirty="0">
                <a:latin typeface="Garamond" panose="02020404030301010803" pitchFamily="18" charset="0"/>
              </a:rPr>
              <a:t>SOVĚTSKÁ KINEMATOGRAFIE</a:t>
            </a:r>
            <a:endParaRPr lang="cs-CZ" sz="2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E65118-ED4E-4ED0-A243-25B8F7197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734" y="4909984"/>
            <a:ext cx="2228641" cy="1185353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40. léta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75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91AB7-EF83-44D7-BF53-5F84D9AA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7515476" cy="117957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VELKÁ VLASTENECKÁ VÁLKA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A KINEMATOGRAFIE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8D6739-28AD-422E-9558-7A10718DB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2264898"/>
            <a:ext cx="11099409" cy="417810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>
                <a:latin typeface="Garamond" panose="02020404030301010803" pitchFamily="18" charset="0"/>
              </a:rPr>
              <a:t>Během Velké vlastenecké války pořad fungovaly různé kulturní organizace: pracovníci muzeí odváželi cenné exponáty a chránili je na nových místech, divadla a taneční školy evakuovali pokračovali ve zkouškách a hráli představní, filmové studie pokračují natáčet filmy. </a:t>
            </a:r>
          </a:p>
          <a:p>
            <a:r>
              <a:rPr lang="cs-CZ" dirty="0">
                <a:latin typeface="Garamond" panose="02020404030301010803" pitchFamily="18" charset="0"/>
              </a:rPr>
              <a:t>Hlavní téma: válka.</a:t>
            </a:r>
          </a:p>
          <a:p>
            <a:r>
              <a:rPr lang="cs-CZ" dirty="0">
                <a:latin typeface="Garamond" panose="02020404030301010803" pitchFamily="18" charset="0"/>
              </a:rPr>
              <a:t>Hlavní cíl: pozvednout ducha, propaganda optimismu a víra ve vítezství</a:t>
            </a:r>
          </a:p>
          <a:p>
            <a:r>
              <a:rPr lang="cs-CZ" dirty="0">
                <a:latin typeface="Garamond" panose="02020404030301010803" pitchFamily="18" charset="0"/>
              </a:rPr>
              <a:t>Skoro všechny filmy agitační</a:t>
            </a:r>
          </a:p>
          <a:p>
            <a:r>
              <a:rPr lang="cs-CZ" dirty="0">
                <a:latin typeface="Garamond" panose="02020404030301010803" pitchFamily="18" charset="0"/>
              </a:rPr>
              <a:t>Špatné podmínky pro natáčení</a:t>
            </a:r>
          </a:p>
          <a:p>
            <a:r>
              <a:rPr lang="cs-CZ" dirty="0">
                <a:latin typeface="Garamond" panose="02020404030301010803" pitchFamily="18" charset="0"/>
              </a:rPr>
              <a:t>Průměrně 30 filmů za rok.</a:t>
            </a:r>
          </a:p>
          <a:p>
            <a:r>
              <a:rPr lang="cs-CZ" dirty="0">
                <a:latin typeface="Garamond" panose="02020404030301010803" pitchFamily="18" charset="0"/>
              </a:rPr>
              <a:t>Natáčely se filmy o lásce a věrnosti.</a:t>
            </a:r>
          </a:p>
          <a:p>
            <a:endParaRPr lang="cs-CZ" dirty="0">
              <a:latin typeface="Garamond" panose="02020404030301010803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14D93-BE12-4675-A489-5DDDAB45C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VELKÁ VLASTENECKÁ VÁLKA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A KINEMATOGRAFIE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7F79B0-1530-488C-9627-6AB0B68E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2478024"/>
            <a:ext cx="11043137" cy="3950911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Stěhování filmových studií: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>
                <a:latin typeface="Garamond" panose="02020404030301010803" pitchFamily="18" charset="0"/>
              </a:rPr>
              <a:t>Lenfilm</a:t>
            </a:r>
            <a:r>
              <a:rPr lang="cs-CZ" dirty="0">
                <a:latin typeface="Garamond" panose="02020404030301010803" pitchFamily="18" charset="0"/>
              </a:rPr>
              <a:t> a </a:t>
            </a:r>
            <a:r>
              <a:rPr lang="cs-CZ" dirty="0" err="1">
                <a:latin typeface="Garamond" panose="02020404030301010803" pitchFamily="18" charset="0"/>
              </a:rPr>
              <a:t>Mosfilm</a:t>
            </a:r>
            <a:r>
              <a:rPr lang="cs-CZ" dirty="0">
                <a:latin typeface="Garamond" panose="02020404030301010803" pitchFamily="18" charset="0"/>
              </a:rPr>
              <a:t> → Alma Ata (S. </a:t>
            </a:r>
            <a:r>
              <a:rPr lang="cs-CZ" dirty="0" err="1">
                <a:latin typeface="Garamond" panose="02020404030301010803" pitchFamily="18" charset="0"/>
              </a:rPr>
              <a:t>Ejzenštejn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i="1" dirty="0">
                <a:latin typeface="Garamond" panose="02020404030301010803" pitchFamily="18" charset="0"/>
              </a:rPr>
              <a:t>Ivan Hrozný</a:t>
            </a:r>
            <a:r>
              <a:rPr lang="cs-CZ" dirty="0">
                <a:latin typeface="Garamond" panose="02020404030301010803" pitchFamily="18" charset="0"/>
              </a:rPr>
              <a:t>, </a:t>
            </a:r>
            <a:r>
              <a:rPr lang="cs-CZ" dirty="0" err="1">
                <a:latin typeface="Garamond" panose="02020404030301010803" pitchFamily="18" charset="0"/>
              </a:rPr>
              <a:t>A.Pyrjev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i="1" dirty="0">
                <a:latin typeface="Garamond" panose="02020404030301010803" pitchFamily="18" charset="0"/>
              </a:rPr>
              <a:t>Poznali se v Moskvě (</a:t>
            </a:r>
            <a:r>
              <a:rPr lang="ru-RU" i="1" dirty="0">
                <a:latin typeface="Garamond" panose="02020404030301010803" pitchFamily="18" charset="0"/>
              </a:rPr>
              <a:t>Свинарка и пастух)</a:t>
            </a:r>
            <a:r>
              <a:rPr lang="cs-CZ" dirty="0">
                <a:latin typeface="Garamond" panose="02020404030301010803" pitchFamily="18" charset="0"/>
              </a:rPr>
              <a:t>, A. </a:t>
            </a:r>
            <a:r>
              <a:rPr lang="cs-CZ" dirty="0" err="1">
                <a:latin typeface="Garamond" panose="02020404030301010803" pitchFamily="18" charset="0"/>
              </a:rPr>
              <a:t>Stolper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i="1" dirty="0">
                <a:latin typeface="Garamond" panose="02020404030301010803" pitchFamily="18" charset="0"/>
              </a:rPr>
              <a:t>Očekávej mne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ru-RU" i="1" dirty="0">
                <a:latin typeface="Garamond" panose="02020404030301010803" pitchFamily="18" charset="0"/>
              </a:rPr>
              <a:t>(Жди меня)</a:t>
            </a:r>
            <a:r>
              <a:rPr lang="cs-CZ" dirty="0">
                <a:latin typeface="Garamond" panose="02020404030301010803" pitchFamily="18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Garamond" panose="02020404030301010803" pitchFamily="18" charset="0"/>
              </a:rPr>
              <a:t>Kijevské filmové studio a Oděské filmové studio → Taškent (A. </a:t>
            </a:r>
            <a:r>
              <a:rPr lang="cs-CZ" dirty="0" err="1">
                <a:latin typeface="Garamond" panose="02020404030301010803" pitchFamily="18" charset="0"/>
              </a:rPr>
              <a:t>Pyrjev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i="1" dirty="0">
                <a:latin typeface="Garamond" panose="02020404030301010803" pitchFamily="18" charset="0"/>
              </a:rPr>
              <a:t>V 6 hodin večer po válce (</a:t>
            </a:r>
            <a:r>
              <a:rPr lang="ru-RU" i="1" dirty="0">
                <a:latin typeface="Garamond" panose="02020404030301010803" pitchFamily="18" charset="0"/>
              </a:rPr>
              <a:t>В 6 часов вечера после войны), </a:t>
            </a:r>
            <a:r>
              <a:rPr lang="cs-CZ" dirty="0">
                <a:latin typeface="Garamond" panose="02020404030301010803" pitchFamily="18" charset="0"/>
              </a:rPr>
              <a:t>Leonid Lukov </a:t>
            </a:r>
            <a:r>
              <a:rPr lang="cs-CZ" i="1" dirty="0">
                <a:latin typeface="Garamond" panose="02020404030301010803" pitchFamily="18" charset="0"/>
              </a:rPr>
              <a:t>Dva kamarádi (</a:t>
            </a:r>
            <a:r>
              <a:rPr lang="ru-RU" i="1" dirty="0">
                <a:latin typeface="Garamond" panose="02020404030301010803" pitchFamily="18" charset="0"/>
              </a:rPr>
              <a:t>два бойца)</a:t>
            </a:r>
            <a:r>
              <a:rPr lang="cs-CZ" dirty="0">
                <a:latin typeface="Garamond" panose="02020404030301010803" pitchFamily="18" charset="0"/>
              </a:rPr>
              <a:t>)</a:t>
            </a:r>
            <a:r>
              <a:rPr lang="ru-RU" i="1" dirty="0">
                <a:latin typeface="Garamond" panose="02020404030301010803" pitchFamily="18" charset="0"/>
              </a:rPr>
              <a:t> </a:t>
            </a:r>
            <a:r>
              <a:rPr lang="cs-CZ" dirty="0">
                <a:latin typeface="Garamond" panose="02020404030301010803" pitchFamily="18" charset="0"/>
              </a:rPr>
              <a:t>a Ašchabad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>
                <a:latin typeface="Garamond" panose="02020404030301010803" pitchFamily="18" charset="0"/>
              </a:rPr>
              <a:t>Sojuzdětfilm</a:t>
            </a:r>
            <a:r>
              <a:rPr lang="cs-CZ" dirty="0">
                <a:latin typeface="Garamond" panose="02020404030301010803" pitchFamily="18" charset="0"/>
              </a:rPr>
              <a:t> → </a:t>
            </a:r>
            <a:r>
              <a:rPr lang="cs-CZ" dirty="0" err="1">
                <a:latin typeface="Garamond" panose="02020404030301010803" pitchFamily="18" charset="0"/>
              </a:rPr>
              <a:t>Tadžikfilm</a:t>
            </a:r>
            <a:endParaRPr lang="cs-CZ" dirty="0">
              <a:latin typeface="Garamond" panose="02020404030301010803" pitchFamily="18" charset="0"/>
            </a:endParaRPr>
          </a:p>
          <a:p>
            <a:r>
              <a:rPr lang="cs-CZ" dirty="0">
                <a:latin typeface="Garamond" panose="02020404030301010803" pitchFamily="18" charset="0"/>
              </a:rPr>
              <a:t>1943 – 1. sovětský film, který dostal cenu Oscar. Dokumentární film: </a:t>
            </a:r>
            <a:r>
              <a:rPr lang="en-GB" dirty="0">
                <a:latin typeface="Garamond" panose="02020404030301010803" pitchFamily="18" charset="0"/>
              </a:rPr>
              <a:t>Leonid Varlamov a </a:t>
            </a:r>
            <a:r>
              <a:rPr lang="en-GB" dirty="0" err="1">
                <a:latin typeface="Garamond" panose="02020404030301010803" pitchFamily="18" charset="0"/>
              </a:rPr>
              <a:t>Ilja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err="1">
                <a:latin typeface="Garamond" panose="02020404030301010803" pitchFamily="18" charset="0"/>
              </a:rPr>
              <a:t>Kopalin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cs-CZ" i="1" dirty="0" err="1">
                <a:latin typeface="Garamond" panose="02020404030301010803" pitchFamily="18" charset="0"/>
              </a:rPr>
              <a:t>Razgrom</a:t>
            </a:r>
            <a:r>
              <a:rPr lang="cs-CZ" i="1" dirty="0">
                <a:latin typeface="Garamond" panose="02020404030301010803" pitchFamily="18" charset="0"/>
              </a:rPr>
              <a:t> Německy</a:t>
            </a:r>
            <a:r>
              <a:rPr lang="en-GB" i="1" dirty="0">
                <a:latin typeface="Garamond" panose="02020404030301010803" pitchFamily="18" charset="0"/>
              </a:rPr>
              <a:t>c</a:t>
            </a:r>
            <a:r>
              <a:rPr lang="cs-CZ" i="1" dirty="0">
                <a:latin typeface="Garamond" panose="02020404030301010803" pitchFamily="18" charset="0"/>
              </a:rPr>
              <a:t>h vojsk pod Moskvo</a:t>
            </a:r>
            <a:r>
              <a:rPr lang="en-GB" i="1" dirty="0">
                <a:latin typeface="Garamond" panose="02020404030301010803" pitchFamily="18" charset="0"/>
              </a:rPr>
              <a:t>j. </a:t>
            </a:r>
            <a:endParaRPr lang="cs-CZ" dirty="0">
              <a:latin typeface="Garamond" panose="02020404030301010803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  <a:p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14D93-BE12-4675-A489-5DDDAB45C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VELKÁ VLASTENECKÁ VÁLKA</a:t>
            </a:r>
            <a:br>
              <a:rPr lang="cs-CZ" dirty="0">
                <a:latin typeface="Garamond" panose="02020404030301010803" pitchFamily="18" charset="0"/>
              </a:rPr>
            </a:br>
            <a:r>
              <a:rPr lang="cs-CZ" dirty="0">
                <a:latin typeface="Garamond" panose="02020404030301010803" pitchFamily="18" charset="0"/>
              </a:rPr>
              <a:t>A KINEMATOGRAFIE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7F79B0-1530-488C-9627-6AB0B68E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7" y="2250831"/>
            <a:ext cx="11268222" cy="4262511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Garamond" panose="02020404030301010803" pitchFamily="18" charset="0"/>
              </a:rPr>
              <a:t>Po válce počet klesl na cca 10 ročně – </a:t>
            </a:r>
            <a:r>
              <a:rPr lang="ru-RU" i="1" dirty="0">
                <a:latin typeface="Garamond" panose="02020404030301010803" pitchFamily="18" charset="0"/>
              </a:rPr>
              <a:t>СТАЛИНСКОЕ МАЛОКАРТИНЬЕ</a:t>
            </a:r>
          </a:p>
          <a:p>
            <a:r>
              <a:rPr lang="cs-CZ" dirty="0">
                <a:latin typeface="Garamond" panose="02020404030301010803" pitchFamily="18" charset="0"/>
              </a:rPr>
              <a:t>Cíl povalečné kinematografie: dát lidem možnost si odpočinout od každodenních problému.</a:t>
            </a:r>
          </a:p>
          <a:p>
            <a:r>
              <a:rPr lang="cs-CZ" dirty="0">
                <a:latin typeface="Garamond" panose="02020404030301010803" pitchFamily="18" charset="0"/>
              </a:rPr>
              <a:t>Filmy o neporazitelnosti sovětské armády. Ignorace ve filmu bídy a reálných problému, se kterými se setkávali lidé.</a:t>
            </a:r>
          </a:p>
          <a:p>
            <a:r>
              <a:rPr lang="cs-CZ" dirty="0">
                <a:latin typeface="Garamond" panose="02020404030301010803" pitchFamily="18" charset="0"/>
              </a:rPr>
              <a:t>Zfilmování aktuálních děl populárních spisovatelů (A. </a:t>
            </a:r>
            <a:r>
              <a:rPr lang="cs-CZ" dirty="0" err="1">
                <a:latin typeface="Garamond" panose="02020404030301010803" pitchFamily="18" charset="0"/>
              </a:rPr>
              <a:t>Fadějev</a:t>
            </a:r>
            <a:r>
              <a:rPr lang="cs-CZ" dirty="0">
                <a:latin typeface="Garamond" panose="02020404030301010803" pitchFamily="18" charset="0"/>
              </a:rPr>
              <a:t>, B. </a:t>
            </a:r>
            <a:r>
              <a:rPr lang="cs-CZ" dirty="0" err="1">
                <a:latin typeface="Garamond" panose="02020404030301010803" pitchFamily="18" charset="0"/>
              </a:rPr>
              <a:t>Polevoj</a:t>
            </a:r>
            <a:r>
              <a:rPr lang="cs-CZ" dirty="0">
                <a:latin typeface="Garamond" panose="02020404030301010803" pitchFamily="18" charset="0"/>
              </a:rPr>
              <a:t> atd.)</a:t>
            </a:r>
          </a:p>
          <a:p>
            <a:r>
              <a:rPr lang="cs-CZ" dirty="0">
                <a:latin typeface="Garamond" panose="02020404030301010803" pitchFamily="18" charset="0"/>
              </a:rPr>
              <a:t>Povinný happy-end a málo romantiky. </a:t>
            </a:r>
          </a:p>
          <a:p>
            <a:r>
              <a:rPr lang="cs-CZ" dirty="0">
                <a:latin typeface="Garamond" panose="02020404030301010803" pitchFamily="18" charset="0"/>
              </a:rPr>
              <a:t>Dabované cizí snímky.</a:t>
            </a:r>
          </a:p>
          <a:p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1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714D93-BE12-4675-A489-5DDDAB45C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GB" sz="5200">
                <a:latin typeface="Garamond" panose="02020404030301010803" pitchFamily="18" charset="0"/>
              </a:rPr>
              <a:t>IVAN PYRJEV (1901-1968)</a:t>
            </a:r>
            <a:endParaRPr lang="cs-CZ" sz="5200"/>
          </a:p>
        </p:txBody>
      </p:sp>
      <p:pic>
        <p:nvPicPr>
          <p:cNvPr id="5" name="Obrázek 4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EC50BB42-5849-4DFC-8EDD-731850B2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r="3021" b="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7F79B0-1530-488C-9627-6AB0B68E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>
                <a:latin typeface="Garamond" panose="02020404030301010803" pitchFamily="18" charset="0"/>
              </a:rPr>
              <a:t>Sovětský herec, režisér a scenátista</a:t>
            </a:r>
          </a:p>
          <a:p>
            <a:pPr>
              <a:lnSpc>
                <a:spcPct val="100000"/>
              </a:lnSpc>
            </a:pPr>
            <a:r>
              <a:rPr lang="cs-CZ" sz="1800">
                <a:latin typeface="Garamond" panose="02020404030301010803" pitchFamily="18" charset="0"/>
              </a:rPr>
              <a:t>Experimentální divadlo v Moskvě</a:t>
            </a:r>
            <a:r>
              <a:rPr lang="en-GB" sz="1800">
                <a:latin typeface="Garamond" panose="02020404030301010803" pitchFamily="18" charset="0"/>
              </a:rPr>
              <a:t>; </a:t>
            </a:r>
            <a:r>
              <a:rPr lang="cs-CZ" sz="1800">
                <a:latin typeface="Garamond" panose="02020404030301010803" pitchFamily="18" charset="0"/>
              </a:rPr>
              <a:t>hrál v inscenacích S. Ejzenštejna a V. Mejercholda</a:t>
            </a:r>
          </a:p>
          <a:p>
            <a:pPr>
              <a:lnSpc>
                <a:spcPct val="100000"/>
              </a:lnSpc>
            </a:pPr>
            <a:r>
              <a:rPr lang="cs-CZ" sz="1800">
                <a:latin typeface="Garamond" panose="02020404030301010803" pitchFamily="18" charset="0"/>
              </a:rPr>
              <a:t>Konec 20. lét: začal natáčet své filmy: </a:t>
            </a:r>
            <a:r>
              <a:rPr lang="cs-CZ" sz="1800" i="1">
                <a:latin typeface="Garamond" panose="02020404030301010803" pitchFamily="18" charset="0"/>
              </a:rPr>
              <a:t>Postotonňaja ženščina (</a:t>
            </a:r>
            <a:r>
              <a:rPr lang="ru-RU" sz="1800" i="1">
                <a:latin typeface="Garamond" panose="02020404030301010803" pitchFamily="18" charset="0"/>
              </a:rPr>
              <a:t>Посторонняя женщина, 1929)</a:t>
            </a:r>
            <a:r>
              <a:rPr lang="cs-CZ" sz="1800" i="1">
                <a:latin typeface="Garamond" panose="02020404030301010803" pitchFamily="18" charset="0"/>
              </a:rPr>
              <a:t>, Gosudarstvěnnyj činovnik</a:t>
            </a:r>
            <a:r>
              <a:rPr lang="ru-RU" sz="1800" i="1">
                <a:latin typeface="Garamond" panose="02020404030301010803" pitchFamily="18" charset="0"/>
              </a:rPr>
              <a:t> (Государственный чиновник</a:t>
            </a:r>
            <a:r>
              <a:rPr lang="cs-CZ" sz="1800" i="1">
                <a:latin typeface="Garamond" panose="02020404030301010803" pitchFamily="18" charset="0"/>
              </a:rPr>
              <a:t>, </a:t>
            </a:r>
            <a:r>
              <a:rPr lang="ru-RU" sz="1800" i="1">
                <a:latin typeface="Garamond" panose="02020404030301010803" pitchFamily="18" charset="0"/>
              </a:rPr>
              <a:t>1930)</a:t>
            </a:r>
            <a:r>
              <a:rPr lang="cs-CZ" sz="1800" i="1">
                <a:latin typeface="Garamond" panose="02020404030301010803" pitchFamily="18" charset="0"/>
              </a:rPr>
              <a:t>, Děrevňa posledňaja </a:t>
            </a:r>
            <a:r>
              <a:rPr lang="ru-RU" sz="1800" i="1">
                <a:latin typeface="Garamond" panose="02020404030301010803" pitchFamily="18" charset="0"/>
              </a:rPr>
              <a:t>(Деревня последняя, 1931).</a:t>
            </a:r>
          </a:p>
          <a:p>
            <a:pPr>
              <a:lnSpc>
                <a:spcPct val="100000"/>
              </a:lnSpc>
            </a:pPr>
            <a:r>
              <a:rPr lang="cs-CZ" sz="1800">
                <a:latin typeface="Garamond" panose="02020404030301010803" pitchFamily="18" charset="0"/>
              </a:rPr>
              <a:t>Později vedl Mosfilm a byl redaktorem časopisu </a:t>
            </a:r>
            <a:r>
              <a:rPr lang="ru-RU" sz="1800" i="1">
                <a:latin typeface="Garamond" panose="02020404030301010803" pitchFamily="18" charset="0"/>
              </a:rPr>
              <a:t>Искусство кино</a:t>
            </a:r>
            <a:r>
              <a:rPr lang="ru-RU" sz="1800">
                <a:latin typeface="Garamond" panose="02020404030301010803" pitchFamily="18" charset="0"/>
              </a:rPr>
              <a:t>.</a:t>
            </a:r>
            <a:endParaRPr lang="cs-CZ" sz="18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3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F29BCB-69F2-42BE-A6A6-D842B7B3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cs-CZ" sz="5200" dirty="0">
                <a:latin typeface="Garamond" panose="02020404030301010803" pitchFamily="18" charset="0"/>
              </a:rPr>
              <a:t>V 6 HODIN VEČER PO VÁLCE (1944)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FCE907-BE7B-446B-BFB7-7117C4342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9" y="3274186"/>
            <a:ext cx="6836366" cy="31832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Garamond" panose="02020404030301010803" pitchFamily="18" charset="0"/>
              </a:rPr>
              <a:t>Scenárista: Viktor </a:t>
            </a:r>
            <a:r>
              <a:rPr lang="cs-CZ" sz="2400" dirty="0" err="1">
                <a:latin typeface="Garamond" panose="02020404030301010803" pitchFamily="18" charset="0"/>
              </a:rPr>
              <a:t>Gusev</a:t>
            </a:r>
            <a:endParaRPr lang="cs-CZ" sz="24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Garamond" panose="02020404030301010803" pitchFamily="18" charset="0"/>
              </a:rPr>
              <a:t>Hudba: T. </a:t>
            </a:r>
            <a:r>
              <a:rPr lang="cs-CZ" sz="2400" dirty="0" err="1">
                <a:latin typeface="Garamond" panose="02020404030301010803" pitchFamily="18" charset="0"/>
              </a:rPr>
              <a:t>Chrennikov</a:t>
            </a:r>
            <a:endParaRPr lang="cs-CZ" sz="24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Garamond" panose="02020404030301010803" pitchFamily="18" charset="0"/>
              </a:rPr>
              <a:t>Hlavní role: manželka I. </a:t>
            </a:r>
            <a:r>
              <a:rPr lang="cs-CZ" sz="2400" dirty="0" err="1">
                <a:latin typeface="Garamond" panose="02020404030301010803" pitchFamily="18" charset="0"/>
              </a:rPr>
              <a:t>Pyrjeva</a:t>
            </a:r>
            <a:r>
              <a:rPr lang="cs-CZ" sz="2400" dirty="0">
                <a:latin typeface="Garamond" panose="02020404030301010803" pitchFamily="18" charset="0"/>
              </a:rPr>
              <a:t> Marina </a:t>
            </a:r>
            <a:r>
              <a:rPr lang="cs-CZ" sz="2400" dirty="0" err="1">
                <a:latin typeface="Garamond" panose="02020404030301010803" pitchFamily="18" charset="0"/>
              </a:rPr>
              <a:t>Ladyginová</a:t>
            </a:r>
            <a:endParaRPr lang="cs-CZ" sz="24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Garamond" panose="02020404030301010803" pitchFamily="18" charset="0"/>
              </a:rPr>
              <a:t>Film o vítězství, i když tehdy se vůbec nevědělo, co bude po válce.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Garamond" panose="02020404030301010803" pitchFamily="18" charset="0"/>
              </a:rPr>
              <a:t>Prorocký film. </a:t>
            </a:r>
          </a:p>
        </p:txBody>
      </p:sp>
      <p:pic>
        <p:nvPicPr>
          <p:cNvPr id="7" name="Obrázek 6" descr="Obsah obrázku text, jídlo, podepsat&#10;&#10;Popis byl vytvořen automaticky">
            <a:extLst>
              <a:ext uri="{FF2B5EF4-FFF2-40B4-BE49-F238E27FC236}">
                <a16:creationId xmlns:a16="http://schemas.microsoft.com/office/drawing/2014/main" id="{1969C216-3895-4EC7-809F-E061E4546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r="21938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5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9435A-2D8E-4853-A328-7510083F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HLAVNÍ ROLE</a:t>
            </a:r>
          </a:p>
        </p:txBody>
      </p:sp>
      <p:pic>
        <p:nvPicPr>
          <p:cNvPr id="5" name="Zástupný obsah 4" descr="Obsah obrázku osoba, interiér, oblečení, fotka&#10;&#10;Popis byl vytvořen automaticky">
            <a:extLst>
              <a:ext uri="{FF2B5EF4-FFF2-40B4-BE49-F238E27FC236}">
                <a16:creationId xmlns:a16="http://schemas.microsoft.com/office/drawing/2014/main" id="{4AB9A7C5-0E50-42ED-A78F-FF8E3914D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r="5254"/>
          <a:stretch/>
        </p:blipFill>
        <p:spPr>
          <a:xfrm>
            <a:off x="-53533" y="2168622"/>
            <a:ext cx="3166946" cy="295192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CD1D1AA-5FB2-4C46-BA57-75ED7569AC6B}"/>
              </a:ext>
            </a:extLst>
          </p:cNvPr>
          <p:cNvSpPr txBox="1"/>
          <p:nvPr/>
        </p:nvSpPr>
        <p:spPr>
          <a:xfrm>
            <a:off x="170048" y="5448023"/>
            <a:ext cx="271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latin typeface="Garamond" panose="02020404030301010803" pitchFamily="18" charset="0"/>
              </a:rPr>
              <a:t>Marina </a:t>
            </a:r>
            <a:r>
              <a:rPr lang="cs-CZ" sz="2400" dirty="0" err="1">
                <a:latin typeface="Garamond" panose="02020404030301010803" pitchFamily="18" charset="0"/>
              </a:rPr>
              <a:t>Ladyninová</a:t>
            </a:r>
            <a:r>
              <a:rPr lang="cs-CZ" sz="2400" dirty="0">
                <a:latin typeface="Garamond" panose="02020404030301010803" pitchFamily="18" charset="0"/>
              </a:rPr>
              <a:t> –</a:t>
            </a:r>
          </a:p>
          <a:p>
            <a:pPr algn="ctr"/>
            <a:r>
              <a:rPr lang="cs-CZ" sz="2400" dirty="0">
                <a:latin typeface="Garamond" panose="02020404030301010803" pitchFamily="18" charset="0"/>
              </a:rPr>
              <a:t>Varja </a:t>
            </a:r>
            <a:r>
              <a:rPr lang="cs-CZ" sz="2400" dirty="0" err="1">
                <a:latin typeface="Garamond" panose="02020404030301010803" pitchFamily="18" charset="0"/>
              </a:rPr>
              <a:t>Pankovová</a:t>
            </a:r>
            <a:endParaRPr lang="cs-CZ" sz="2400" dirty="0">
              <a:latin typeface="Garamond" panose="02020404030301010803" pitchFamily="18" charset="0"/>
            </a:endParaRPr>
          </a:p>
        </p:txBody>
      </p:sp>
      <p:pic>
        <p:nvPicPr>
          <p:cNvPr id="8" name="Obrázek 7" descr="Obsah obrázku osoba, exteriér, muž, vsedě&#10;&#10;Popis byl vytvořen automaticky">
            <a:extLst>
              <a:ext uri="{FF2B5EF4-FFF2-40B4-BE49-F238E27FC236}">
                <a16:creationId xmlns:a16="http://schemas.microsoft.com/office/drawing/2014/main" id="{9C5E9A53-969A-44FF-A586-52A53C243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t="-170" r="1372" b="170"/>
          <a:stretch/>
        </p:blipFill>
        <p:spPr>
          <a:xfrm>
            <a:off x="3113413" y="2177864"/>
            <a:ext cx="3166946" cy="295192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6F605AE-B0A4-4DFA-AD72-222A552FBD86}"/>
              </a:ext>
            </a:extLst>
          </p:cNvPr>
          <p:cNvSpPr txBox="1"/>
          <p:nvPr/>
        </p:nvSpPr>
        <p:spPr>
          <a:xfrm>
            <a:off x="3192083" y="5448024"/>
            <a:ext cx="3009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latin typeface="Garamond" panose="02020404030301010803" pitchFamily="18" charset="0"/>
              </a:rPr>
              <a:t>Ivan </a:t>
            </a:r>
            <a:r>
              <a:rPr lang="cs-CZ" sz="2400" dirty="0" err="1">
                <a:latin typeface="Garamond" panose="02020404030301010803" pitchFamily="18" charset="0"/>
              </a:rPr>
              <a:t>Lyuběznov</a:t>
            </a:r>
            <a:endParaRPr lang="cs-CZ" sz="2400" dirty="0">
              <a:latin typeface="Garamond" panose="02020404030301010803" pitchFamily="18" charset="0"/>
            </a:endParaRPr>
          </a:p>
          <a:p>
            <a:pPr algn="ctr"/>
            <a:r>
              <a:rPr lang="cs-CZ" sz="2400" dirty="0">
                <a:latin typeface="Garamond" panose="02020404030301010803" pitchFamily="18" charset="0"/>
              </a:rPr>
              <a:t>Poručík Pavel </a:t>
            </a:r>
            <a:r>
              <a:rPr lang="cs-CZ" sz="2400" dirty="0" err="1">
                <a:latin typeface="Garamond" panose="02020404030301010803" pitchFamily="18" charset="0"/>
              </a:rPr>
              <a:t>Děmidov</a:t>
            </a:r>
            <a:endParaRPr lang="cs-CZ" sz="2400" dirty="0">
              <a:latin typeface="Garamond" panose="02020404030301010803" pitchFamily="18" charset="0"/>
            </a:endParaRPr>
          </a:p>
        </p:txBody>
      </p:sp>
      <p:pic>
        <p:nvPicPr>
          <p:cNvPr id="11" name="Obrázek 10" descr="Obsah obrázku osoba, baseballový míček, uniforma, fotka&#10;&#10;Popis byl vytvořen automaticky">
            <a:extLst>
              <a:ext uri="{FF2B5EF4-FFF2-40B4-BE49-F238E27FC236}">
                <a16:creationId xmlns:a16="http://schemas.microsoft.com/office/drawing/2014/main" id="{4FEF3A0A-98D5-4380-B904-4A3ED5C053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2"/>
          <a:stretch/>
        </p:blipFill>
        <p:spPr>
          <a:xfrm>
            <a:off x="6280359" y="2177055"/>
            <a:ext cx="2798230" cy="295353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E3601E-3770-448A-AE0D-57BEF036B079}"/>
              </a:ext>
            </a:extLst>
          </p:cNvPr>
          <p:cNvSpPr txBox="1"/>
          <p:nvPr/>
        </p:nvSpPr>
        <p:spPr>
          <a:xfrm>
            <a:off x="6280360" y="5293696"/>
            <a:ext cx="279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Jevgenij </a:t>
            </a:r>
            <a:r>
              <a:rPr lang="cs-CZ" sz="2400" dirty="0" err="1">
                <a:latin typeface="Garamond" panose="02020404030301010803" pitchFamily="18" charset="0"/>
              </a:rPr>
              <a:t>Samojlov</a:t>
            </a:r>
            <a:r>
              <a:rPr lang="cs-CZ" sz="2400" dirty="0">
                <a:latin typeface="Garamond" panose="02020404030301010803" pitchFamily="18" charset="0"/>
              </a:rPr>
              <a:t> –</a:t>
            </a:r>
          </a:p>
          <a:p>
            <a:r>
              <a:rPr lang="cs-CZ" sz="2400" dirty="0">
                <a:latin typeface="Garamond" panose="02020404030301010803" pitchFamily="18" charset="0"/>
              </a:rPr>
              <a:t>Nadporučík Vasilij </a:t>
            </a:r>
            <a:r>
              <a:rPr lang="cs-CZ" sz="2400" dirty="0" err="1">
                <a:latin typeface="Garamond" panose="02020404030301010803" pitchFamily="18" charset="0"/>
              </a:rPr>
              <a:t>Kudrjašov</a:t>
            </a:r>
            <a:endParaRPr lang="cs-CZ" sz="2400" dirty="0">
              <a:latin typeface="Garamond" panose="02020404030301010803" pitchFamily="18" charset="0"/>
            </a:endParaRPr>
          </a:p>
        </p:txBody>
      </p:sp>
      <p:pic>
        <p:nvPicPr>
          <p:cNvPr id="14" name="Obrázek 13" descr="Obsah obrázku fotka, osoba, pózování, žena&#10;&#10;Popis byl vytvořen automaticky">
            <a:extLst>
              <a:ext uri="{FF2B5EF4-FFF2-40B4-BE49-F238E27FC236}">
                <a16:creationId xmlns:a16="http://schemas.microsoft.com/office/drawing/2014/main" id="{DF692501-FAFE-4282-B64C-83A622C909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-314" r="12070" b="314"/>
          <a:stretch/>
        </p:blipFill>
        <p:spPr>
          <a:xfrm>
            <a:off x="9078589" y="2177055"/>
            <a:ext cx="2798229" cy="294348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ADCEEFC5-2845-4109-A99E-43A9910F3F94}"/>
              </a:ext>
            </a:extLst>
          </p:cNvPr>
          <p:cNvSpPr txBox="1"/>
          <p:nvPr/>
        </p:nvSpPr>
        <p:spPr>
          <a:xfrm>
            <a:off x="9078589" y="5334479"/>
            <a:ext cx="2798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Garamond" panose="02020404030301010803" pitchFamily="18" charset="0"/>
              </a:rPr>
              <a:t>Ariadna </a:t>
            </a:r>
            <a:r>
              <a:rPr lang="cs-CZ" sz="2400" dirty="0" err="1">
                <a:latin typeface="Garamond" panose="02020404030301010803" pitchFamily="18" charset="0"/>
              </a:rPr>
              <a:t>Lysaková</a:t>
            </a:r>
            <a:r>
              <a:rPr lang="cs-CZ" sz="2400" dirty="0">
                <a:latin typeface="Garamond" panose="02020404030301010803" pitchFamily="18" charset="0"/>
              </a:rPr>
              <a:t> –</a:t>
            </a:r>
          </a:p>
          <a:p>
            <a:r>
              <a:rPr lang="cs-CZ" sz="2400" dirty="0" err="1">
                <a:latin typeface="Garamond" panose="02020404030301010803" pitchFamily="18" charset="0"/>
              </a:rPr>
              <a:t>Feňa</a:t>
            </a:r>
            <a:r>
              <a:rPr lang="cs-CZ" sz="2400" dirty="0">
                <a:latin typeface="Garamond" panose="02020404030301010803" pitchFamily="18" charset="0"/>
              </a:rPr>
              <a:t>, </a:t>
            </a:r>
          </a:p>
          <a:p>
            <a:r>
              <a:rPr lang="cs-CZ" sz="2400" dirty="0">
                <a:latin typeface="Garamond" panose="02020404030301010803" pitchFamily="18" charset="0"/>
              </a:rPr>
              <a:t>kamarádka Vari</a:t>
            </a:r>
          </a:p>
        </p:txBody>
      </p:sp>
    </p:spTree>
    <p:extLst>
      <p:ext uri="{BB962C8B-B14F-4D97-AF65-F5344CB8AC3E}">
        <p14:creationId xmlns:p14="http://schemas.microsoft.com/office/powerpoint/2010/main" val="412058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D7C5DA-727A-454A-9D14-C0C1EDB4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cs-CZ" sz="5200">
                <a:latin typeface="Garamond" panose="02020404030301010803" pitchFamily="18" charset="0"/>
              </a:rPr>
              <a:t>V 6 HODIN VEČER PO VÁLCE (1944)</a:t>
            </a:r>
            <a:endParaRPr lang="cs-CZ" sz="520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C401043-37FB-4193-8072-07B9A3E14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78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33F111-5915-481F-A9A1-302F04BA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cs-CZ" sz="1800" b="1" dirty="0">
                <a:latin typeface="Garamond" panose="02020404030301010803" pitchFamily="18" charset="0"/>
              </a:rPr>
              <a:t>Film: </a:t>
            </a:r>
            <a:r>
              <a:rPr lang="cs-CZ" sz="1800" b="1" dirty="0">
                <a:latin typeface="Garamond" panose="02020404030301010803" pitchFamily="18" charset="0"/>
                <a:hlinkClick r:id="rId3"/>
              </a:rPr>
              <a:t>https://tvkultura.ru/video/show/brand_id/25736/episode_id/1209557/video_id/1190780/</a:t>
            </a:r>
            <a:r>
              <a:rPr lang="cs-CZ" sz="1800" b="1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cs-CZ" sz="1800" b="1" dirty="0" err="1">
                <a:latin typeface="Garamond" panose="02020404030301010803" pitchFamily="18" charset="0"/>
              </a:rPr>
              <a:t>hebo</a:t>
            </a:r>
            <a:r>
              <a:rPr lang="cs-CZ" sz="1800" b="1" dirty="0">
                <a:latin typeface="Garamond" panose="02020404030301010803" pitchFamily="18" charset="0"/>
              </a:rPr>
              <a:t> </a:t>
            </a:r>
            <a:r>
              <a:rPr lang="cs-CZ" sz="1800" b="1" dirty="0">
                <a:latin typeface="Garamond" panose="02020404030301010803" pitchFamily="18" charset="0"/>
                <a:hlinkClick r:id="rId4"/>
              </a:rPr>
              <a:t>https://cinema.mosfilm.ru/films/35268</a:t>
            </a:r>
            <a:r>
              <a:rPr lang="cs-CZ" sz="1800" b="1">
                <a:latin typeface="Garamond" panose="02020404030301010803" pitchFamily="18" charset="0"/>
                <a:hlinkClick r:id="rId4"/>
              </a:rPr>
              <a:t>/</a:t>
            </a:r>
            <a:r>
              <a:rPr lang="cs-CZ" sz="1800" b="1">
                <a:latin typeface="Garamond" panose="02020404030301010803" pitchFamily="18" charset="0"/>
              </a:rPr>
              <a:t> </a:t>
            </a:r>
            <a:endParaRPr lang="cs-CZ" sz="1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0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12747-CFBE-4947-8C35-89D204E5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ZADÁNÍ K FILMU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FB9BD8-689F-4941-9D5E-6CBC6E5D1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Garamond" panose="02020404030301010803" pitchFamily="18" charset="0"/>
              </a:rPr>
              <a:t>Charakteristika filmu a hlavních hrdinů</a:t>
            </a:r>
          </a:p>
          <a:p>
            <a:r>
              <a:rPr lang="cs-CZ" dirty="0">
                <a:latin typeface="Garamond" panose="02020404030301010803" pitchFamily="18" charset="0"/>
              </a:rPr>
              <a:t>Původně hlavní hrdinka měla umřít a její sraz s nadporučíkem byl jen sen před smrtí. Proč tento konec byl z vašeho hlediska „nevhodný“?</a:t>
            </a:r>
          </a:p>
          <a:p>
            <a:r>
              <a:rPr lang="cs-CZ" dirty="0">
                <a:latin typeface="Garamond" panose="02020404030301010803" pitchFamily="18" charset="0"/>
              </a:rPr>
              <a:t>Je ve filmu vyjádřena tragédie války? Pokud ano, jakým způsobem?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Garamond" panose="02020404030301010803" pitchFamily="18" charset="0"/>
              </a:rPr>
              <a:t> NAVÍC: Který český spisovatel použil výraz „v 6 hodin večer po válce“ jako první?  </a:t>
            </a:r>
          </a:p>
        </p:txBody>
      </p:sp>
    </p:spTree>
    <p:extLst>
      <p:ext uri="{BB962C8B-B14F-4D97-AF65-F5344CB8AC3E}">
        <p14:creationId xmlns:p14="http://schemas.microsoft.com/office/powerpoint/2010/main" val="301679005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62441"/>
      </a:dk2>
      <a:lt2>
        <a:srgbClr val="E2E8E6"/>
      </a:lt2>
      <a:accent1>
        <a:srgbClr val="C34D6E"/>
      </a:accent1>
      <a:accent2>
        <a:srgbClr val="B13B8D"/>
      </a:accent2>
      <a:accent3>
        <a:srgbClr val="B64DC3"/>
      </a:accent3>
      <a:accent4>
        <a:srgbClr val="733BB1"/>
      </a:accent4>
      <a:accent5>
        <a:srgbClr val="534DC3"/>
      </a:accent5>
      <a:accent6>
        <a:srgbClr val="3B66B1"/>
      </a:accent6>
      <a:hlink>
        <a:srgbClr val="7861C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542</Words>
  <Application>Microsoft Office PowerPoint</Application>
  <PresentationFormat>Širokoúhlá obrazovka</PresentationFormat>
  <Paragraphs>54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Avenir Next LT Pro</vt:lpstr>
      <vt:lpstr>Calibri</vt:lpstr>
      <vt:lpstr>Courier New</vt:lpstr>
      <vt:lpstr>Garamond</vt:lpstr>
      <vt:lpstr>Wingdings</vt:lpstr>
      <vt:lpstr>AccentBoxVTI</vt:lpstr>
      <vt:lpstr>SOVĚTSKÁ KINEMATOGRAFIE</vt:lpstr>
      <vt:lpstr>VELKÁ VLASTENECKÁ VÁLKA A KINEMATOGRAFIE</vt:lpstr>
      <vt:lpstr>VELKÁ VLASTENECKÁ VÁLKA A KINEMATOGRAFIE</vt:lpstr>
      <vt:lpstr>VELKÁ VLASTENECKÁ VÁLKA A KINEMATOGRAFIE</vt:lpstr>
      <vt:lpstr>IVAN PYRJEV (1901-1968)</vt:lpstr>
      <vt:lpstr>V 6 HODIN VEČER PO VÁLCE (1944)</vt:lpstr>
      <vt:lpstr>HLAVNÍ ROLE</vt:lpstr>
      <vt:lpstr>V 6 HODIN VEČER PO VÁLCE (1944)</vt:lpstr>
      <vt:lpstr>ZADÁNÍ K FILMU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SOVĚTSKÁ KINEMATOGRAFIE</dc:title>
  <dc:creator>Zbyněk Michálek</dc:creator>
  <cp:lastModifiedBy>Zbyněk Michálek</cp:lastModifiedBy>
  <cp:revision>7</cp:revision>
  <dcterms:created xsi:type="dcterms:W3CDTF">2020-02-25T06:58:28Z</dcterms:created>
  <dcterms:modified xsi:type="dcterms:W3CDTF">2020-03-07T16:57:05Z</dcterms:modified>
</cp:coreProperties>
</file>