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98ECBC1-9618-4AB0-8DD7-C56A31BCB71E}">
          <p14:sldIdLst>
            <p14:sldId id="256"/>
            <p14:sldId id="257"/>
            <p14:sldId id="259"/>
            <p14:sldId id="260"/>
            <p14:sldId id="258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5T14:08:50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5T14:29:06.4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9T16:57:40.5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2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1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0yO6Q9NQyg" TargetMode="External"/><Relationship Id="rId2" Type="http://schemas.openxmlformats.org/officeDocument/2006/relationships/hyperlink" Target="https://www.culture.ru/movies/3061/letyat-zhuravli-mikhail-kalatozov-19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5C841-F68C-466F-8D71-A2FED9238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B497C3-85F6-41BD-873C-D8A98ABB8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>
                <a:latin typeface="Gill Sans MT Ext Condensed Bold" panose="020B0902020104020203" pitchFamily="34" charset="-18"/>
              </a:rPr>
              <a:t>SOVĚTSKÁ KINEMATOGRAFIE</a:t>
            </a:r>
            <a:endParaRPr lang="cs-CZ" dirty="0">
              <a:latin typeface="Gill Sans MT Ext Condensed Bold" panose="020B0902020104020203" pitchFamily="34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67DC36-5328-425D-845C-AE8B8E496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cs-CZ" sz="3200" b="1">
                <a:latin typeface="Gill Sans MT Condensed" panose="020B0506020104020203" pitchFamily="34" charset="-18"/>
              </a:rPr>
              <a:t>50. léta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9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>
                <a:latin typeface="Gill Sans MT Ext Condensed Bold" panose="020B0902020104020203" pitchFamily="34" charset="-18"/>
              </a:rPr>
              <a:t>MICHAIL KALATOZOV (1903-1973)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4BB87-BDE7-485F-A7ED-C82BE232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7319990" cy="38221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1903 – narodil se v Tbilisi.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1923 – </a:t>
            </a:r>
            <a:r>
              <a:rPr lang="cs-CZ" sz="2000" dirty="0" err="1">
                <a:latin typeface="Gill Sans MT Condensed" panose="020B0506020104020203" pitchFamily="34" charset="-18"/>
              </a:rPr>
              <a:t>Tifliské</a:t>
            </a:r>
            <a:r>
              <a:rPr lang="cs-CZ" sz="2000" dirty="0">
                <a:latin typeface="Gill Sans MT Condensed" panose="020B0506020104020203" pitchFamily="34" charset="-18"/>
              </a:rPr>
              <a:t> filmové studio: kameraman, režisér, </a:t>
            </a:r>
            <a:r>
              <a:rPr lang="cs-CZ" sz="2000" dirty="0" err="1">
                <a:latin typeface="Gill Sans MT Condensed" panose="020B0506020104020203" pitchFamily="34" charset="-18"/>
              </a:rPr>
              <a:t>montažér</a:t>
            </a:r>
            <a:r>
              <a:rPr lang="cs-CZ" sz="2000" dirty="0">
                <a:latin typeface="Gill Sans MT Condensed" panose="020B0506020104020203" pitchFamily="34" charset="-18"/>
              </a:rPr>
              <a:t>, 1936 – ředitel Tbiliského filmového studia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1930 – 1. vlastní film (dokumentární) – </a:t>
            </a:r>
            <a:r>
              <a:rPr lang="cs-CZ" sz="2000" i="1" dirty="0">
                <a:latin typeface="Gill Sans MT Condensed" panose="020B0506020104020203" pitchFamily="34" charset="-18"/>
              </a:rPr>
              <a:t>Sůl pro </a:t>
            </a:r>
            <a:r>
              <a:rPr lang="cs-CZ" sz="2000" i="1" dirty="0" err="1">
                <a:latin typeface="Gill Sans MT Condensed" panose="020B0506020104020203" pitchFamily="34" charset="-18"/>
              </a:rPr>
              <a:t>Svanetii</a:t>
            </a:r>
            <a:r>
              <a:rPr lang="cs-CZ" sz="2000" i="1" dirty="0">
                <a:latin typeface="Gill Sans MT Condensed" panose="020B0506020104020203" pitchFamily="34" charset="-18"/>
              </a:rPr>
              <a:t> </a:t>
            </a:r>
            <a:r>
              <a:rPr lang="cs-CZ" sz="2000" i="1" dirty="0">
                <a:latin typeface="Bahnschrift SemiLight Condensed" panose="020B0502040204020203" pitchFamily="34" charset="0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Соль Сванетии)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Později hrané filmy:</a:t>
            </a:r>
            <a:r>
              <a:rPr lang="ru-RU" sz="2000" dirty="0">
                <a:latin typeface="Gill Sans MT Condensed" panose="020B0506020104020203" pitchFamily="34" charset="-18"/>
              </a:rPr>
              <a:t> </a:t>
            </a:r>
            <a:r>
              <a:rPr lang="cs-CZ" sz="2000" i="1" dirty="0">
                <a:latin typeface="Gill Sans MT Condensed" panose="020B0506020104020203" pitchFamily="34" charset="-18"/>
              </a:rPr>
              <a:t>Pilot Čkalov </a:t>
            </a:r>
            <a:r>
              <a:rPr lang="cs-CZ" sz="2000" i="1" dirty="0">
                <a:latin typeface="Bahnschrift SemiLight Condensed" panose="020B0502040204020203" pitchFamily="34" charset="0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Валерий Чкалов</a:t>
            </a:r>
            <a:r>
              <a:rPr lang="cs-CZ" sz="2000" i="1" dirty="0">
                <a:latin typeface="Bahnschrift SemiLight Condensed" panose="020B0502040204020203" pitchFamily="34" charset="0"/>
              </a:rPr>
              <a:t>), </a:t>
            </a:r>
            <a:r>
              <a:rPr lang="ru-RU" sz="2000" i="1" dirty="0">
                <a:latin typeface="Bahnschrift SemiLight Condensed" panose="020B0502040204020203" pitchFamily="34" charset="0"/>
              </a:rPr>
              <a:t> </a:t>
            </a:r>
            <a:r>
              <a:rPr lang="cs-CZ" sz="2000" i="1" dirty="0" err="1">
                <a:latin typeface="Gill Sans MT Condensed" panose="020B0506020104020203" pitchFamily="34" charset="-18"/>
              </a:rPr>
              <a:t>Něpobědimyje</a:t>
            </a:r>
            <a:r>
              <a:rPr lang="cs-CZ" sz="2000" i="1" dirty="0">
                <a:latin typeface="Gill Sans MT Condensed" panose="020B0506020104020203" pitchFamily="34" charset="-18"/>
              </a:rPr>
              <a:t> </a:t>
            </a:r>
            <a:r>
              <a:rPr lang="ru-RU" sz="2000" i="1" dirty="0">
                <a:latin typeface="Bahnschrift SemiLight Condensed" panose="020B0502040204020203" pitchFamily="34" charset="0"/>
              </a:rPr>
              <a:t>(Непобедимые),</a:t>
            </a:r>
            <a:r>
              <a:rPr lang="cs-CZ" sz="2000" i="1" dirty="0">
                <a:latin typeface="Bahnschrift SemiLight Condensed" panose="020B0502040204020203" pitchFamily="34" charset="0"/>
              </a:rPr>
              <a:t> </a:t>
            </a:r>
            <a:r>
              <a:rPr lang="cs-CZ" sz="2000" i="1" dirty="0">
                <a:latin typeface="Gill Sans MT Condensed" panose="020B0506020104020203" pitchFamily="34" charset="-18"/>
              </a:rPr>
              <a:t>Odhalená zrada</a:t>
            </a:r>
            <a:r>
              <a:rPr lang="ru-RU" sz="2000" i="1" dirty="0">
                <a:latin typeface="Bahnschrift SemiLight Condensed" panose="020B0502040204020203" pitchFamily="34" charset="0"/>
              </a:rPr>
              <a:t> (Заговор обреченных)</a:t>
            </a:r>
            <a:r>
              <a:rPr lang="cs-CZ" sz="2000" i="1" dirty="0">
                <a:latin typeface="Bahnschrift SemiLight Condensed" panose="020B0502040204020203" pitchFamily="34" charset="0"/>
              </a:rPr>
              <a:t>, </a:t>
            </a:r>
            <a:r>
              <a:rPr lang="cs-CZ" sz="2000" i="1" dirty="0">
                <a:latin typeface="Gill Sans MT Condensed" panose="020B0506020104020203" pitchFamily="34" charset="-18"/>
              </a:rPr>
              <a:t>V prvním sledu </a:t>
            </a:r>
            <a:r>
              <a:rPr lang="cs-CZ" sz="2000" i="1" dirty="0">
                <a:latin typeface="Bahnschrift SemiLight Condensed" panose="020B0502040204020203" pitchFamily="34" charset="0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Первый Эшелон)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Gill Sans MT Condensed" panose="020B0506020104020203" pitchFamily="34" charset="-18"/>
              </a:rPr>
              <a:t>1954</a:t>
            </a:r>
            <a:r>
              <a:rPr lang="cs-CZ" sz="2000" dirty="0">
                <a:latin typeface="Gill Sans MT Condensed" panose="020B0506020104020203" pitchFamily="34" charset="-18"/>
              </a:rPr>
              <a:t> – komedie </a:t>
            </a:r>
            <a:r>
              <a:rPr lang="cs-CZ" sz="2000" i="1" dirty="0">
                <a:latin typeface="Gill Sans MT Condensed" panose="020B0506020104020203" pitchFamily="34" charset="-18"/>
              </a:rPr>
              <a:t>Věrní přátelé (</a:t>
            </a:r>
            <a:r>
              <a:rPr lang="ru-RU" sz="2000" i="1" dirty="0">
                <a:latin typeface="Bahnschrift SemiLight Condensed" panose="020B0502040204020203" pitchFamily="34" charset="0"/>
              </a:rPr>
              <a:t>Верные друзья) . </a:t>
            </a:r>
            <a:r>
              <a:rPr lang="cs-CZ" sz="2000" dirty="0">
                <a:latin typeface="Gill Sans MT Condensed" panose="020B0506020104020203" pitchFamily="34" charset="-18"/>
              </a:rPr>
              <a:t>Podle námětu A. </a:t>
            </a:r>
            <a:r>
              <a:rPr lang="cs-CZ" sz="2000" dirty="0" err="1">
                <a:latin typeface="Gill Sans MT Condensed" panose="020B0506020104020203" pitchFamily="34" charset="-18"/>
              </a:rPr>
              <a:t>Galiča</a:t>
            </a:r>
            <a:r>
              <a:rPr lang="cs-CZ" sz="2000" dirty="0">
                <a:latin typeface="Gill Sans MT Condensed" panose="020B0506020104020203" pitchFamily="34" charset="-18"/>
              </a:rPr>
              <a:t> – cena na mezinárodním festivalu v Karlových Varech.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Nejznámější – </a:t>
            </a:r>
            <a:r>
              <a:rPr lang="cs-CZ" sz="2000" i="1" dirty="0">
                <a:latin typeface="Gill Sans MT Condensed" panose="020B0506020104020203" pitchFamily="34" charset="-18"/>
              </a:rPr>
              <a:t>Jeřábí Táhnou </a:t>
            </a:r>
            <a:r>
              <a:rPr lang="ru-RU" sz="2000" i="1" dirty="0">
                <a:latin typeface="Gill Sans MT Condensed" panose="020B0506020104020203" pitchFamily="34" charset="-18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Летят журавли</a:t>
            </a:r>
            <a:r>
              <a:rPr lang="ru-RU" sz="2000" i="1" dirty="0">
                <a:latin typeface="Gill Sans MT Condensed" panose="020B0506020104020203" pitchFamily="34" charset="-18"/>
              </a:rPr>
              <a:t>, </a:t>
            </a:r>
            <a:r>
              <a:rPr lang="ru-RU" sz="2000" i="1" dirty="0">
                <a:latin typeface="Bahnschrift SemiLight Condensed" panose="020B0502040204020203" pitchFamily="34" charset="0"/>
              </a:rPr>
              <a:t>1957</a:t>
            </a:r>
            <a:r>
              <a:rPr lang="ru-RU" sz="2000" i="1" dirty="0">
                <a:latin typeface="Gill Sans MT Condensed" panose="020B0506020104020203" pitchFamily="34" charset="-18"/>
              </a:rPr>
              <a:t>)</a:t>
            </a:r>
            <a:endParaRPr lang="cs-CZ" sz="2000" i="1" dirty="0">
              <a:latin typeface="Gill Sans MT Condensed" panose="020B0506020104020203" pitchFamily="34" charset="-18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Potom ještě 3 filmy. Poslední z nich </a:t>
            </a:r>
            <a:r>
              <a:rPr lang="cs-CZ" sz="2000" i="1" dirty="0">
                <a:latin typeface="Gill Sans MT Condensed" panose="020B0506020104020203" pitchFamily="34" charset="-18"/>
              </a:rPr>
              <a:t>Červený stan</a:t>
            </a:r>
            <a:r>
              <a:rPr lang="ru-RU" sz="2000" dirty="0">
                <a:latin typeface="Gill Sans MT Condensed" panose="020B0506020104020203" pitchFamily="34" charset="-18"/>
              </a:rPr>
              <a:t> </a:t>
            </a:r>
            <a:r>
              <a:rPr lang="ru-RU" sz="2000" i="1" dirty="0">
                <a:latin typeface="Gill Sans MT Condensed" panose="020B0506020104020203" pitchFamily="34" charset="-18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Красная палатка, 1969)</a:t>
            </a:r>
            <a:endParaRPr lang="cs-CZ" sz="2000" dirty="0">
              <a:latin typeface="Bahnschrift SemiLight Condensed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cs-CZ" sz="1500" i="1" dirty="0">
              <a:latin typeface="Gill Sans MT Condensed" panose="020B0506020104020203" pitchFamily="34" charset="-18"/>
            </a:endParaRPr>
          </a:p>
        </p:txBody>
      </p:sp>
      <p:pic>
        <p:nvPicPr>
          <p:cNvPr id="7" name="Obrázek 6" descr="Obsah obrázku osoba, muž, exteriér, tráva&#10;&#10;Popis byl vytvořen automaticky">
            <a:extLst>
              <a:ext uri="{FF2B5EF4-FFF2-40B4-BE49-F238E27FC236}">
                <a16:creationId xmlns:a16="http://schemas.microsoft.com/office/drawing/2014/main" id="{CEC46501-AA5E-43CC-8020-88E005B22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06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 dirty="0">
                <a:latin typeface="Gill Sans MT Ext Condensed Bold" panose="020B0902020104020203" pitchFamily="34" charset="-18"/>
              </a:rPr>
              <a:t>JEŘÁBÍ TÁHNOU</a:t>
            </a:r>
            <a:r>
              <a:rPr lang="ru-RU" sz="7200" dirty="0">
                <a:latin typeface="Gill Sans MT Ext Condensed Bold" panose="020B0902020104020203" pitchFamily="34" charset="-18"/>
              </a:rPr>
              <a:t>, 1957</a:t>
            </a:r>
            <a:endParaRPr lang="cs-CZ" sz="7200" dirty="0">
              <a:latin typeface="Gill Sans MT Ext Condensed Bold" panose="020B0902020104020203" pitchFamily="34" charset="-18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66293"/>
          </a:solidFill>
          <a:ln w="38100" cap="rnd">
            <a:solidFill>
              <a:srgbClr val="366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4BB87-BDE7-485F-A7ED-C82BE232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sz="2600">
                <a:latin typeface="Gill Sans MT Condensed" panose="020B0506020104020203" pitchFamily="34" charset="-18"/>
              </a:rPr>
              <a:t>V časopise </a:t>
            </a:r>
            <a:r>
              <a:rPr lang="cs-CZ" sz="2600" i="1" err="1">
                <a:latin typeface="Gill Sans MT Condensed" panose="020B0506020104020203" pitchFamily="34" charset="-18"/>
              </a:rPr>
              <a:t>Teatr</a:t>
            </a:r>
            <a:r>
              <a:rPr lang="cs-CZ" sz="2600" i="1">
                <a:latin typeface="Gill Sans MT Condensed" panose="020B0506020104020203" pitchFamily="34" charset="-18"/>
              </a:rPr>
              <a:t> (</a:t>
            </a:r>
            <a:r>
              <a:rPr lang="en-GB" sz="2600" i="1" err="1">
                <a:latin typeface="Gill Sans MT Condensed" panose="020B0506020104020203" pitchFamily="34" charset="-18"/>
              </a:rPr>
              <a:t>Divadlo</a:t>
            </a:r>
            <a:r>
              <a:rPr lang="ru-RU" sz="2600" i="1">
                <a:latin typeface="Gill Sans MT Condensed" panose="020B0506020104020203" pitchFamily="34" charset="-18"/>
              </a:rPr>
              <a:t>, </a:t>
            </a:r>
            <a:r>
              <a:rPr lang="ru-RU" sz="2600" i="1">
                <a:latin typeface="Bahnschrift SemiLight Condensed" panose="020B0502040204020203" pitchFamily="34" charset="0"/>
              </a:rPr>
              <a:t>Театр) </a:t>
            </a:r>
            <a:r>
              <a:rPr lang="cs-CZ" sz="2600">
                <a:latin typeface="Bahnschrift SemiLight Condensed" panose="020B0502040204020203" pitchFamily="34" charset="0"/>
              </a:rPr>
              <a:t>: </a:t>
            </a:r>
            <a:r>
              <a:rPr lang="cs-CZ" sz="2600">
                <a:latin typeface="Gill Sans MT Condensed" panose="020B0506020104020203" pitchFamily="34" charset="-18"/>
              </a:rPr>
              <a:t>hra V. </a:t>
            </a:r>
            <a:r>
              <a:rPr lang="cs-CZ" sz="2600" err="1">
                <a:latin typeface="Gill Sans MT Condensed" panose="020B0506020104020203" pitchFamily="34" charset="-18"/>
              </a:rPr>
              <a:t>Rozova</a:t>
            </a:r>
            <a:r>
              <a:rPr lang="cs-CZ" sz="2600">
                <a:latin typeface="Gill Sans MT Condensed" panose="020B0506020104020203" pitchFamily="34" charset="-18"/>
              </a:rPr>
              <a:t> </a:t>
            </a:r>
            <a:r>
              <a:rPr lang="cs-CZ" sz="2600" i="1">
                <a:latin typeface="Gill Sans MT Condensed" panose="020B0506020104020203" pitchFamily="34" charset="-18"/>
              </a:rPr>
              <a:t>Věčno </a:t>
            </a:r>
            <a:r>
              <a:rPr lang="cs-CZ" sz="2600" i="1" err="1">
                <a:latin typeface="Gill Sans MT Condensed" panose="020B0506020104020203" pitchFamily="34" charset="-18"/>
              </a:rPr>
              <a:t>živyje</a:t>
            </a:r>
            <a:r>
              <a:rPr lang="cs-CZ" sz="2600" i="1">
                <a:latin typeface="Gill Sans MT Condensed" panose="020B0506020104020203" pitchFamily="34" charset="-18"/>
              </a:rPr>
              <a:t> (</a:t>
            </a:r>
            <a:r>
              <a:rPr lang="ru-RU" sz="2600" i="1">
                <a:latin typeface="Bahnschrift SemiLight Condensed" panose="020B0502040204020203" pitchFamily="34" charset="0"/>
              </a:rPr>
              <a:t>Вечно живые</a:t>
            </a:r>
            <a:r>
              <a:rPr lang="cs-CZ" sz="2600" i="1">
                <a:latin typeface="Gill Sans MT Condensed" panose="020B0506020104020203" pitchFamily="34" charset="-18"/>
              </a:rPr>
              <a:t>)</a:t>
            </a:r>
            <a:endParaRPr lang="ru-RU" sz="2600" i="1">
              <a:latin typeface="Gill Sans MT Condensed" panose="020B0506020104020203" pitchFamily="34" charset="-18"/>
            </a:endParaRPr>
          </a:p>
          <a:p>
            <a:r>
              <a:rPr lang="cs-CZ" sz="2600">
                <a:latin typeface="Gill Sans MT Condensed" panose="020B0506020104020203" pitchFamily="34" charset="-18"/>
              </a:rPr>
              <a:t>A. </a:t>
            </a:r>
            <a:r>
              <a:rPr lang="cs-CZ" sz="2600" err="1">
                <a:latin typeface="Gill Sans MT Condensed" panose="020B0506020104020203" pitchFamily="34" charset="-18"/>
              </a:rPr>
              <a:t>Rozov</a:t>
            </a:r>
            <a:r>
              <a:rPr lang="cs-CZ" sz="2600">
                <a:latin typeface="Gill Sans MT Condensed" panose="020B0506020104020203" pitchFamily="34" charset="-18"/>
              </a:rPr>
              <a:t> napsal </a:t>
            </a:r>
            <a:r>
              <a:rPr lang="cs-CZ" sz="2600" err="1">
                <a:latin typeface="Gill Sans MT Condensed" panose="020B0506020104020203" pitchFamily="34" charset="-18"/>
              </a:rPr>
              <a:t>scenář</a:t>
            </a:r>
            <a:r>
              <a:rPr lang="cs-CZ" sz="2600">
                <a:latin typeface="Gill Sans MT Condensed" panose="020B0506020104020203" pitchFamily="34" charset="-18"/>
              </a:rPr>
              <a:t> k filmu</a:t>
            </a:r>
          </a:p>
          <a:p>
            <a:r>
              <a:rPr lang="cs-CZ" sz="2600">
                <a:latin typeface="Gill Sans MT Condensed" panose="020B0506020104020203" pitchFamily="34" charset="-18"/>
              </a:rPr>
              <a:t>Hlavní role: T. </a:t>
            </a:r>
            <a:r>
              <a:rPr lang="cs-CZ" sz="2600" err="1">
                <a:latin typeface="Gill Sans MT Condensed" panose="020B0506020104020203" pitchFamily="34" charset="-18"/>
              </a:rPr>
              <a:t>Samojlovová</a:t>
            </a:r>
            <a:endParaRPr lang="cs-CZ" sz="2600">
              <a:latin typeface="Gill Sans MT Condensed" panose="020B0506020104020203" pitchFamily="34" charset="-18"/>
            </a:endParaRPr>
          </a:p>
          <a:p>
            <a:r>
              <a:rPr lang="cs-CZ" sz="2600">
                <a:latin typeface="Gill Sans MT Condensed" panose="020B0506020104020203" pitchFamily="34" charset="-18"/>
              </a:rPr>
              <a:t>Film byl natočen jen za 6 měsíců</a:t>
            </a:r>
          </a:p>
          <a:p>
            <a:r>
              <a:rPr lang="cs-CZ" sz="2600">
                <a:latin typeface="Gill Sans MT Condensed" panose="020B0506020104020203" pitchFamily="34" charset="-18"/>
              </a:rPr>
              <a:t>Claude </a:t>
            </a:r>
            <a:r>
              <a:rPr lang="cs-CZ" sz="2600" err="1">
                <a:latin typeface="Gill Sans MT Condensed" panose="020B0506020104020203" pitchFamily="34" charset="-18"/>
              </a:rPr>
              <a:t>Lelouch</a:t>
            </a:r>
            <a:r>
              <a:rPr lang="cs-CZ" sz="2600">
                <a:latin typeface="Gill Sans MT Condensed" panose="020B0506020104020203" pitchFamily="34" charset="-18"/>
              </a:rPr>
              <a:t>: pomohl filmu, aby se dostal na festival v Cannes</a:t>
            </a:r>
          </a:p>
        </p:txBody>
      </p:sp>
      <p:pic>
        <p:nvPicPr>
          <p:cNvPr id="5" name="Obrázek 4" descr="Obsah obrázku pták, voda&#10;&#10;Popis byl vytvořen automaticky">
            <a:extLst>
              <a:ext uri="{FF2B5EF4-FFF2-40B4-BE49-F238E27FC236}">
                <a16:creationId xmlns:a16="http://schemas.microsoft.com/office/drawing/2014/main" id="{3A4D8525-1261-4D75-A6DC-3313BCA40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-2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41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88" y="307848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cs-CZ" sz="7200" dirty="0">
                <a:latin typeface="Gill Sans MT Ext Condensed Bold" panose="020B0902020104020203" pitchFamily="34" charset="-18"/>
              </a:rPr>
              <a:t>HLAVNÍ ROLE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66293"/>
          </a:solidFill>
          <a:ln w="38100" cap="rnd">
            <a:solidFill>
              <a:srgbClr val="366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osoba, interiér, fotka, žena&#10;&#10;Popis byl vytvořen automaticky">
            <a:extLst>
              <a:ext uri="{FF2B5EF4-FFF2-40B4-BE49-F238E27FC236}">
                <a16:creationId xmlns:a16="http://schemas.microsoft.com/office/drawing/2014/main" id="{1469E14A-84E0-4F78-BAE7-6C65A16D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r="20792" b="5511"/>
          <a:stretch/>
        </p:blipFill>
        <p:spPr>
          <a:xfrm>
            <a:off x="0" y="2100755"/>
            <a:ext cx="2891525" cy="2666318"/>
          </a:xfrm>
        </p:spPr>
      </p:pic>
      <p:pic>
        <p:nvPicPr>
          <p:cNvPr id="8" name="Obrázek 7" descr="Obsah obrázku osoba, muž, interiér, hledání&#10;&#10;Popis byl vytvořen automaticky">
            <a:extLst>
              <a:ext uri="{FF2B5EF4-FFF2-40B4-BE49-F238E27FC236}">
                <a16:creationId xmlns:a16="http://schemas.microsoft.com/office/drawing/2014/main" id="{9F9A5280-8DA8-44E7-A345-06BDE54CF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 r="12866"/>
          <a:stretch/>
        </p:blipFill>
        <p:spPr>
          <a:xfrm>
            <a:off x="3114835" y="2100755"/>
            <a:ext cx="2891525" cy="2666318"/>
          </a:xfrm>
          <a:prstGeom prst="rect">
            <a:avLst/>
          </a:prstGeom>
        </p:spPr>
      </p:pic>
      <p:pic>
        <p:nvPicPr>
          <p:cNvPr id="11" name="Obrázek 10" descr="Obsah obrázku osoba, muž, interiér, vsedě&#10;&#10;Popis byl vytvořen automaticky">
            <a:extLst>
              <a:ext uri="{FF2B5EF4-FFF2-40B4-BE49-F238E27FC236}">
                <a16:creationId xmlns:a16="http://schemas.microsoft.com/office/drawing/2014/main" id="{737D603B-E81F-4917-A462-BE15239AA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-1"/>
          <a:stretch/>
        </p:blipFill>
        <p:spPr>
          <a:xfrm>
            <a:off x="6207655" y="2123273"/>
            <a:ext cx="2891525" cy="2611454"/>
          </a:xfrm>
          <a:prstGeom prst="rect">
            <a:avLst/>
          </a:prstGeom>
        </p:spPr>
      </p:pic>
      <p:pic>
        <p:nvPicPr>
          <p:cNvPr id="14" name="Obrázek 13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9E9B4478-DE50-4DF0-A89A-50E9121C0D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4"/>
          <a:stretch/>
        </p:blipFill>
        <p:spPr>
          <a:xfrm>
            <a:off x="9297427" y="2123273"/>
            <a:ext cx="2891525" cy="261145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0B84189-90DB-4B3D-AB56-4F4A2FBD84EA}"/>
              </a:ext>
            </a:extLst>
          </p:cNvPr>
          <p:cNvSpPr txBox="1"/>
          <p:nvPr/>
        </p:nvSpPr>
        <p:spPr>
          <a:xfrm>
            <a:off x="0" y="5073679"/>
            <a:ext cx="289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Tatjana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Samojlovová</a:t>
            </a:r>
            <a:r>
              <a:rPr lang="cs-CZ" sz="3600" dirty="0">
                <a:latin typeface="Gill Sans MT Ext Condensed Bold" panose="020B0902020104020203" pitchFamily="34" charset="-18"/>
              </a:rPr>
              <a:t> –</a:t>
            </a:r>
          </a:p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Veronika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5405570-9318-4743-84C0-6132683EE825}"/>
              </a:ext>
            </a:extLst>
          </p:cNvPr>
          <p:cNvSpPr txBox="1"/>
          <p:nvPr/>
        </p:nvSpPr>
        <p:spPr>
          <a:xfrm>
            <a:off x="3114835" y="5071873"/>
            <a:ext cx="289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Alexej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Batalov</a:t>
            </a:r>
            <a:r>
              <a:rPr lang="cs-CZ" sz="3600" dirty="0">
                <a:latin typeface="Gill Sans MT Ext Condensed Bold" panose="020B0902020104020203" pitchFamily="34" charset="-18"/>
              </a:rPr>
              <a:t> – </a:t>
            </a:r>
          </a:p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Boris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26DF5F6-CE1C-4B61-B7EF-10CD89009163}"/>
              </a:ext>
            </a:extLst>
          </p:cNvPr>
          <p:cNvSpPr txBox="1"/>
          <p:nvPr/>
        </p:nvSpPr>
        <p:spPr>
          <a:xfrm>
            <a:off x="6229668" y="5072373"/>
            <a:ext cx="286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Alexandr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Švorin</a:t>
            </a:r>
            <a:r>
              <a:rPr lang="cs-CZ" sz="3600" dirty="0">
                <a:latin typeface="Gill Sans MT Ext Condensed Bold" panose="020B0902020104020203" pitchFamily="34" charset="-18"/>
              </a:rPr>
              <a:t> – </a:t>
            </a:r>
          </a:p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Mark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3C70461-2984-4E4A-928E-1C9D712EFAB0}"/>
              </a:ext>
            </a:extLst>
          </p:cNvPr>
          <p:cNvSpPr txBox="1"/>
          <p:nvPr/>
        </p:nvSpPr>
        <p:spPr>
          <a:xfrm>
            <a:off x="9190479" y="5071873"/>
            <a:ext cx="286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Vasilij </a:t>
            </a:r>
            <a:r>
              <a:rPr lang="cs-CZ" sz="3600">
                <a:latin typeface="Gill Sans MT Ext Condensed Bold" panose="020B0902020104020203" pitchFamily="34" charset="-18"/>
              </a:rPr>
              <a:t>Merkurjev</a:t>
            </a:r>
            <a:r>
              <a:rPr lang="cs-CZ" sz="3600" dirty="0">
                <a:latin typeface="Gill Sans MT Ext Condensed Bold" panose="020B0902020104020203" pitchFamily="34" charset="-18"/>
              </a:rPr>
              <a:t> – </a:t>
            </a:r>
          </a:p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Fjodor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Ivanovič</a:t>
            </a:r>
            <a:endParaRPr lang="cs-CZ" sz="3600" dirty="0">
              <a:latin typeface="Gill Sans MT Ext Condensed Bold" panose="020B09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0425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>
                <a:latin typeface="Gill Sans MT Ext Condensed Bold" panose="020B0902020104020203" pitchFamily="34" charset="-18"/>
              </a:rPr>
              <a:t>JEŘÁBÍ TÁHNOU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66293"/>
          </a:solidFill>
          <a:ln w="38100" cap="rnd">
            <a:solidFill>
              <a:srgbClr val="366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4BB87-BDE7-485F-A7ED-C82BE232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79476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Gill Sans MT Condensed" panose="020B0506020104020203" pitchFamily="34" charset="-18"/>
              </a:rPr>
              <a:t>Kameraman: Vladislav </a:t>
            </a:r>
            <a:r>
              <a:rPr lang="cs-CZ" sz="2600" dirty="0" err="1">
                <a:latin typeface="Gill Sans MT Condensed" panose="020B0506020104020203" pitchFamily="34" charset="-18"/>
              </a:rPr>
              <a:t>Opelianc</a:t>
            </a:r>
            <a:endParaRPr lang="cs-CZ" sz="2600" dirty="0">
              <a:latin typeface="Gill Sans MT Condensed" panose="020B0506020104020203" pitchFamily="34" charset="-18"/>
            </a:endParaRPr>
          </a:p>
          <a:p>
            <a:r>
              <a:rPr lang="cs-CZ" sz="2600" dirty="0">
                <a:latin typeface="Gill Sans MT Condensed" panose="020B0506020104020203" pitchFamily="34" charset="-18"/>
              </a:rPr>
              <a:t>Podle hry Viktora </a:t>
            </a:r>
            <a:r>
              <a:rPr lang="cs-CZ" sz="2600" dirty="0" err="1">
                <a:latin typeface="Gill Sans MT Condensed" panose="020B0506020104020203" pitchFamily="34" charset="-18"/>
              </a:rPr>
              <a:t>Rozova</a:t>
            </a:r>
            <a:r>
              <a:rPr lang="cs-CZ" sz="2600" dirty="0">
                <a:latin typeface="Gill Sans MT Condensed" panose="020B0506020104020203" pitchFamily="34" charset="-18"/>
              </a:rPr>
              <a:t> </a:t>
            </a:r>
            <a:r>
              <a:rPr lang="cs-CZ" sz="2600" i="1" dirty="0">
                <a:latin typeface="Gill Sans MT Condensed" panose="020B0506020104020203" pitchFamily="34" charset="-18"/>
              </a:rPr>
              <a:t>Věčno </a:t>
            </a:r>
            <a:r>
              <a:rPr lang="cs-CZ" sz="2600" i="1" dirty="0" err="1">
                <a:latin typeface="Gill Sans MT Condensed" panose="020B0506020104020203" pitchFamily="34" charset="-18"/>
              </a:rPr>
              <a:t>živyje</a:t>
            </a:r>
            <a:endParaRPr lang="cs-CZ" sz="2600" i="1" dirty="0">
              <a:latin typeface="Gill Sans MT Condensed" panose="020B0506020104020203" pitchFamily="34" charset="-18"/>
            </a:endParaRPr>
          </a:p>
          <a:p>
            <a:r>
              <a:rPr lang="cs-CZ" sz="2600" dirty="0">
                <a:latin typeface="Gill Sans MT Condensed" panose="020B0506020104020203" pitchFamily="34" charset="-18"/>
              </a:rPr>
              <a:t>Nikita Chruščov neocenil film.</a:t>
            </a:r>
          </a:p>
          <a:p>
            <a:r>
              <a:rPr lang="cs-CZ" sz="2600" dirty="0">
                <a:latin typeface="Gill Sans MT Condensed" panose="020B0506020104020203" pitchFamily="34" charset="-18"/>
              </a:rPr>
              <a:t>T. </a:t>
            </a:r>
            <a:r>
              <a:rPr lang="cs-CZ" sz="2600" dirty="0" err="1">
                <a:latin typeface="Gill Sans MT Condensed" panose="020B0506020104020203" pitchFamily="34" charset="-18"/>
              </a:rPr>
              <a:t>Samojlovová</a:t>
            </a:r>
            <a:r>
              <a:rPr lang="cs-CZ" sz="2600" dirty="0">
                <a:latin typeface="Gill Sans MT Condensed" panose="020B0506020104020203" pitchFamily="34" charset="-18"/>
              </a:rPr>
              <a:t> vůbec neodpovídala ideálům sovětské ženy.</a:t>
            </a:r>
          </a:p>
          <a:p>
            <a:r>
              <a:rPr lang="cs-CZ" sz="2600" dirty="0">
                <a:latin typeface="Gill Sans MT Condensed" panose="020B0506020104020203" pitchFamily="34" charset="-18"/>
              </a:rPr>
              <a:t>Nálada lidí se změnila.</a:t>
            </a:r>
          </a:p>
          <a:p>
            <a:r>
              <a:rPr lang="cs-CZ" sz="2600" dirty="0">
                <a:latin typeface="Gill Sans MT Condensed" panose="020B0506020104020203" pitchFamily="34" charset="-18"/>
              </a:rPr>
              <a:t>Přednáška o filmu: </a:t>
            </a:r>
            <a:r>
              <a:rPr lang="cs-CZ" sz="2600" dirty="0">
                <a:latin typeface="Gill Sans MT Condensed" panose="020B0506020104020203" pitchFamily="34" charset="-18"/>
                <a:hlinkClick r:id="rId2"/>
              </a:rPr>
              <a:t>https://www.culture.ru/movies/3061/letyat-zhuravli-mikhail-kalatozov-1957</a:t>
            </a:r>
            <a:endParaRPr lang="cs-CZ" sz="2600" dirty="0">
              <a:latin typeface="Gill Sans MT Condensed" panose="020B0506020104020203" pitchFamily="34" charset="-18"/>
            </a:endParaRPr>
          </a:p>
          <a:p>
            <a:r>
              <a:rPr lang="cs-CZ" sz="2600" dirty="0">
                <a:latin typeface="Gill Sans MT Condensed" panose="020B0506020104020203" pitchFamily="34" charset="-18"/>
              </a:rPr>
              <a:t>Celý film: </a:t>
            </a:r>
            <a:r>
              <a:rPr lang="cs-CZ" sz="2600" dirty="0">
                <a:latin typeface="Gill Sans MT Condensed" panose="020B0506020104020203" pitchFamily="34" charset="-18"/>
                <a:hlinkClick r:id="rId3"/>
              </a:rPr>
              <a:t>https://www.youtube.com/watch?v=v0yO6Q9NQyg</a:t>
            </a:r>
            <a:r>
              <a:rPr lang="cs-CZ" sz="2600" dirty="0">
                <a:latin typeface="Gill Sans MT Condensed" panose="020B0506020104020203" pitchFamily="34" charset="-18"/>
              </a:rPr>
              <a:t> </a:t>
            </a:r>
          </a:p>
        </p:txBody>
      </p:sp>
      <p:pic>
        <p:nvPicPr>
          <p:cNvPr id="5" name="Obrázek 4" descr="Obsah obrázku pták, voda&#10;&#10;Popis byl vytvořen automaticky">
            <a:extLst>
              <a:ext uri="{FF2B5EF4-FFF2-40B4-BE49-F238E27FC236}">
                <a16:creationId xmlns:a16="http://schemas.microsoft.com/office/drawing/2014/main" id="{3A4D8525-1261-4D75-A6DC-3313BCA40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-2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669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0F6C7-53BF-4F54-B6F5-F5DE0A05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Ext Condensed Bold" panose="020B0902020104020203" pitchFamily="34" charset="-18"/>
              </a:rPr>
              <a:t>ZADÁNÍ K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24D6F-83DA-412A-8D3D-CA4D8245F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6"/>
            <a:ext cx="10515600" cy="4091287"/>
          </a:xfrm>
        </p:spPr>
        <p:txBody>
          <a:bodyPr/>
          <a:lstStyle/>
          <a:p>
            <a:r>
              <a:rPr lang="cs-CZ" sz="4000" dirty="0">
                <a:latin typeface="Gill Sans MT Condensed" panose="020B0506020104020203" pitchFamily="34" charset="-18"/>
              </a:rPr>
              <a:t>Charakteristika hlavních hrdinů</a:t>
            </a:r>
          </a:p>
          <a:p>
            <a:r>
              <a:rPr lang="cs-CZ" sz="4000" dirty="0">
                <a:latin typeface="Gill Sans MT Condensed" panose="020B0506020104020203" pitchFamily="34" charset="-18"/>
              </a:rPr>
              <a:t>V čem je tragédie Veroniky? Příklady z filmů.</a:t>
            </a:r>
          </a:p>
          <a:p>
            <a:r>
              <a:rPr lang="cs-CZ" sz="4000" dirty="0">
                <a:latin typeface="Gill Sans MT Condensed" panose="020B0506020104020203" pitchFamily="34" charset="-18"/>
              </a:rPr>
              <a:t>Jakou roli mají masové scény? Příklady z filmů.</a:t>
            </a:r>
          </a:p>
          <a:p>
            <a:r>
              <a:rPr lang="cs-CZ" sz="4000" dirty="0">
                <a:latin typeface="Gill Sans MT Condensed" panose="020B0506020104020203" pitchFamily="34" charset="-18"/>
              </a:rPr>
              <a:t>Jak se materializuje vnitřní svět hrdinů (hlavně Veroniky). Příklady z filmů.</a:t>
            </a:r>
          </a:p>
          <a:p>
            <a:endParaRPr lang="cs-CZ" dirty="0"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9045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463"/>
            <a:ext cx="10515600" cy="1325563"/>
          </a:xfrm>
        </p:spPr>
        <p:txBody>
          <a:bodyPr/>
          <a:lstStyle/>
          <a:p>
            <a:r>
              <a:rPr lang="cs-CZ" dirty="0">
                <a:latin typeface="Gill Sans MT Ext Condensed Bold" panose="020B0902020104020203" pitchFamily="34" charset="-18"/>
              </a:rPr>
              <a:t>SOVĚTSKÁ KINEMATOGRAFIE. 50. léta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Gill Sans MT Condensed" panose="020B0506020104020203" pitchFamily="34" charset="-18"/>
              </a:rPr>
              <a:t>Začátek 50. let: pořád </a:t>
            </a:r>
            <a:r>
              <a:rPr lang="cs-CZ" sz="3200" i="1" dirty="0" err="1">
                <a:latin typeface="Gill Sans MT Condensed" panose="020B0506020104020203" pitchFamily="34" charset="-18"/>
              </a:rPr>
              <a:t>malokartiňje</a:t>
            </a:r>
            <a:r>
              <a:rPr lang="cs-CZ" sz="3200" i="1" dirty="0">
                <a:latin typeface="Gill Sans MT Condensed" panose="020B0506020104020203" pitchFamily="34" charset="-18"/>
              </a:rPr>
              <a:t> </a:t>
            </a:r>
            <a:r>
              <a:rPr lang="cs-CZ" sz="3200" dirty="0">
                <a:latin typeface="Gill Sans MT Condensed" panose="020B0506020104020203" pitchFamily="34" charset="-18"/>
              </a:rPr>
              <a:t>X filmy se úspěšně promítají v zahraničí</a:t>
            </a:r>
          </a:p>
          <a:p>
            <a:r>
              <a:rPr lang="cs-CZ" sz="3200" dirty="0">
                <a:latin typeface="Gill Sans MT Condensed" panose="020B0506020104020203" pitchFamily="34" charset="-18"/>
              </a:rPr>
              <a:t>1953 – zemřel Stalin → skončilo </a:t>
            </a:r>
            <a:r>
              <a:rPr lang="cs-CZ" sz="3200" dirty="0" err="1">
                <a:latin typeface="Gill Sans MT Condensed" panose="020B0506020104020203" pitchFamily="34" charset="-18"/>
              </a:rPr>
              <a:t>malokartiňje</a:t>
            </a:r>
            <a:r>
              <a:rPr lang="cs-CZ" sz="3200" dirty="0">
                <a:latin typeface="Gill Sans MT Condensed" panose="020B0506020104020203" pitchFamily="34" charset="-18"/>
              </a:rPr>
              <a:t>, počet filmu za jednotlivý rok se zvětšil.</a:t>
            </a:r>
          </a:p>
          <a:p>
            <a:r>
              <a:rPr lang="cs-CZ" sz="3200" dirty="0">
                <a:latin typeface="Gill Sans MT Condensed" panose="020B0506020104020203" pitchFamily="34" charset="-18"/>
              </a:rPr>
              <a:t>Všechny nejdůležitější události se odrážely ve filmech: sice se ukazoval vývoj státu, ale přitom se vytýkaly nedostatky společnosti. </a:t>
            </a:r>
          </a:p>
          <a:p>
            <a:r>
              <a:rPr lang="cs-CZ" sz="3200" dirty="0">
                <a:latin typeface="Gill Sans MT Condensed" panose="020B0506020104020203" pitchFamily="34" charset="-18"/>
              </a:rPr>
              <a:t>Období tání </a:t>
            </a:r>
            <a:r>
              <a:rPr lang="cs-CZ" sz="3200" dirty="0">
                <a:latin typeface="Bahnschrift SemiLight Condensed" panose="020B0502040204020203" pitchFamily="34" charset="0"/>
              </a:rPr>
              <a:t>(</a:t>
            </a:r>
            <a:r>
              <a:rPr lang="ru-RU" sz="3200" dirty="0">
                <a:latin typeface="Bahnschrift SemiLight Condensed" panose="020B0502040204020203" pitchFamily="34" charset="0"/>
              </a:rPr>
              <a:t>Оттепель)</a:t>
            </a:r>
            <a:r>
              <a:rPr lang="cs-CZ" sz="3200" dirty="0">
                <a:latin typeface="Bahnschrift SemiLight Condensed" panose="020B0502040204020203" pitchFamily="34" charset="0"/>
              </a:rPr>
              <a:t> </a:t>
            </a:r>
            <a:r>
              <a:rPr lang="cs-CZ" sz="3200" dirty="0">
                <a:latin typeface="Gill Sans MT Condensed" panose="020B0506020104020203" pitchFamily="34" charset="-18"/>
              </a:rPr>
              <a:t>→ nová stylistika sovětského filmu: přiblížil se k problémům obyčejných lidí. </a:t>
            </a:r>
          </a:p>
        </p:txBody>
      </p:sp>
    </p:spTree>
    <p:extLst>
      <p:ext uri="{BB962C8B-B14F-4D97-AF65-F5344CB8AC3E}">
        <p14:creationId xmlns:p14="http://schemas.microsoft.com/office/powerpoint/2010/main" val="223347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922DF80-3FE8-4AAB-BB6B-A60F8EA9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8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pic>
        <p:nvPicPr>
          <p:cNvPr id="7" name="Obrázek 6" descr="Obsah obrázku zvíře, kreslení, pes, žena&#10;&#10;Popis byl vytvořen automaticky">
            <a:extLst>
              <a:ext uri="{FF2B5EF4-FFF2-40B4-BE49-F238E27FC236}">
                <a16:creationId xmlns:a16="http://schemas.microsoft.com/office/drawing/2014/main" id="{3C2811F9-F467-4CA3-9586-A539E58E1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r="-1" b="4868"/>
          <a:stretch/>
        </p:blipFill>
        <p:spPr>
          <a:xfrm>
            <a:off x="20" y="10"/>
            <a:ext cx="12188932" cy="4402950"/>
          </a:xfrm>
          <a:custGeom>
            <a:avLst/>
            <a:gdLst/>
            <a:ahLst/>
            <a:cxnLst/>
            <a:rect l="l" t="t" r="r" b="b"/>
            <a:pathLst>
              <a:path w="12188952" h="4402960">
                <a:moveTo>
                  <a:pt x="0" y="0"/>
                </a:moveTo>
                <a:lnTo>
                  <a:pt x="12188952" y="0"/>
                </a:lnTo>
                <a:lnTo>
                  <a:pt x="12188952" y="4383485"/>
                </a:lnTo>
                <a:lnTo>
                  <a:pt x="12117797" y="4389494"/>
                </a:lnTo>
                <a:cubicBezTo>
                  <a:pt x="12016287" y="4394565"/>
                  <a:pt x="11914724" y="4390309"/>
                  <a:pt x="11813161" y="4387264"/>
                </a:cubicBezTo>
                <a:cubicBezTo>
                  <a:pt x="11682966" y="4383459"/>
                  <a:pt x="11552772" y="4372046"/>
                  <a:pt x="11422323" y="4386249"/>
                </a:cubicBezTo>
                <a:cubicBezTo>
                  <a:pt x="11347341" y="4394987"/>
                  <a:pt x="11271530" y="4393872"/>
                  <a:pt x="11196840" y="4382952"/>
                </a:cubicBezTo>
                <a:cubicBezTo>
                  <a:pt x="11127169" y="4373365"/>
                  <a:pt x="11056721" y="4370613"/>
                  <a:pt x="10986516" y="4374709"/>
                </a:cubicBezTo>
                <a:cubicBezTo>
                  <a:pt x="10853647" y="4380289"/>
                  <a:pt x="10719631" y="4383713"/>
                  <a:pt x="10586124" y="4379402"/>
                </a:cubicBezTo>
                <a:cubicBezTo>
                  <a:pt x="10380386" y="4372807"/>
                  <a:pt x="10174649" y="4366719"/>
                  <a:pt x="9968783" y="4379402"/>
                </a:cubicBezTo>
                <a:cubicBezTo>
                  <a:pt x="9815914" y="4388532"/>
                  <a:pt x="9663043" y="4389673"/>
                  <a:pt x="9510173" y="4384981"/>
                </a:cubicBezTo>
                <a:cubicBezTo>
                  <a:pt x="9357303" y="4380289"/>
                  <a:pt x="9204433" y="4370777"/>
                  <a:pt x="9051563" y="4379402"/>
                </a:cubicBezTo>
                <a:cubicBezTo>
                  <a:pt x="8873214" y="4389547"/>
                  <a:pt x="8694866" y="4387771"/>
                  <a:pt x="8516518" y="4385996"/>
                </a:cubicBezTo>
                <a:cubicBezTo>
                  <a:pt x="8344285" y="4384220"/>
                  <a:pt x="8172433" y="4375090"/>
                  <a:pt x="8000328" y="4384220"/>
                </a:cubicBezTo>
                <a:cubicBezTo>
                  <a:pt x="7926058" y="4388152"/>
                  <a:pt x="7851661" y="4384094"/>
                  <a:pt x="7777264" y="4380796"/>
                </a:cubicBezTo>
                <a:cubicBezTo>
                  <a:pt x="7657197" y="4374049"/>
                  <a:pt x="7536799" y="4375876"/>
                  <a:pt x="7417000" y="4386249"/>
                </a:cubicBezTo>
                <a:cubicBezTo>
                  <a:pt x="7345087" y="4395115"/>
                  <a:pt x="7272347" y="4395115"/>
                  <a:pt x="7200434" y="4386249"/>
                </a:cubicBezTo>
                <a:cubicBezTo>
                  <a:pt x="7018596" y="4361875"/>
                  <a:pt x="6834858" y="4354443"/>
                  <a:pt x="6651632" y="4364056"/>
                </a:cubicBezTo>
                <a:cubicBezTo>
                  <a:pt x="6437868" y="4373440"/>
                  <a:pt x="6224614" y="4392845"/>
                  <a:pt x="6010724" y="4398170"/>
                </a:cubicBezTo>
                <a:cubicBezTo>
                  <a:pt x="5875179" y="4401595"/>
                  <a:pt x="5738614" y="4410853"/>
                  <a:pt x="5604853" y="4388152"/>
                </a:cubicBezTo>
                <a:cubicBezTo>
                  <a:pt x="5468418" y="4364817"/>
                  <a:pt x="5333255" y="4375723"/>
                  <a:pt x="5197200" y="4382445"/>
                </a:cubicBezTo>
                <a:cubicBezTo>
                  <a:pt x="5095413" y="4389750"/>
                  <a:pt x="4993247" y="4389750"/>
                  <a:pt x="4891459" y="4382445"/>
                </a:cubicBezTo>
                <a:cubicBezTo>
                  <a:pt x="4767750" y="4370042"/>
                  <a:pt x="4643314" y="4366440"/>
                  <a:pt x="4519095" y="4371666"/>
                </a:cubicBezTo>
                <a:cubicBezTo>
                  <a:pt x="4370684" y="4379402"/>
                  <a:pt x="4222017" y="4387264"/>
                  <a:pt x="4073222" y="4384347"/>
                </a:cubicBezTo>
                <a:cubicBezTo>
                  <a:pt x="4023412" y="4383459"/>
                  <a:pt x="3973602" y="4378006"/>
                  <a:pt x="3923793" y="4386123"/>
                </a:cubicBezTo>
                <a:cubicBezTo>
                  <a:pt x="3869166" y="4393453"/>
                  <a:pt x="3813841" y="4394011"/>
                  <a:pt x="3759075" y="4387771"/>
                </a:cubicBezTo>
                <a:cubicBezTo>
                  <a:pt x="3703277" y="4383079"/>
                  <a:pt x="3647607" y="4375723"/>
                  <a:pt x="3591682" y="4373060"/>
                </a:cubicBezTo>
                <a:cubicBezTo>
                  <a:pt x="3349688" y="4359706"/>
                  <a:pt x="3107046" y="4363257"/>
                  <a:pt x="2865549" y="4383713"/>
                </a:cubicBezTo>
                <a:cubicBezTo>
                  <a:pt x="2661378" y="4401621"/>
                  <a:pt x="2456048" y="4402203"/>
                  <a:pt x="2251775" y="4385489"/>
                </a:cubicBezTo>
                <a:cubicBezTo>
                  <a:pt x="2200819" y="4381557"/>
                  <a:pt x="2149862" y="4371412"/>
                  <a:pt x="2098906" y="4378767"/>
                </a:cubicBezTo>
                <a:cubicBezTo>
                  <a:pt x="2025044" y="4387810"/>
                  <a:pt x="1950494" y="4390016"/>
                  <a:pt x="1876224" y="4385362"/>
                </a:cubicBezTo>
                <a:cubicBezTo>
                  <a:pt x="1700042" y="4378387"/>
                  <a:pt x="1523986" y="4369129"/>
                  <a:pt x="1347676" y="4371666"/>
                </a:cubicBezTo>
                <a:cubicBezTo>
                  <a:pt x="1064484" y="4375597"/>
                  <a:pt x="781420" y="4389673"/>
                  <a:pt x="498101" y="4379274"/>
                </a:cubicBezTo>
                <a:cubicBezTo>
                  <a:pt x="364340" y="4374328"/>
                  <a:pt x="230579" y="4369953"/>
                  <a:pt x="96817" y="4375137"/>
                </a:cubicBezTo>
                <a:lnTo>
                  <a:pt x="0" y="4381436"/>
                </a:lnTo>
                <a:lnTo>
                  <a:pt x="0" y="2050299"/>
                </a:lnTo>
                <a:close/>
              </a:path>
            </a:pathLst>
          </a:custGeom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E3AA51"/>
          </a:solidFill>
          <a:ln w="38100" cap="rnd">
            <a:solidFill>
              <a:srgbClr val="E3AA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0" y="4614203"/>
            <a:ext cx="6871060" cy="195540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i="1" dirty="0">
                <a:latin typeface="Gill Sans MT Condensed" panose="020B0506020104020203" pitchFamily="34" charset="-18"/>
              </a:rPr>
              <a:t>Krotitelka tygrů (</a:t>
            </a:r>
            <a:r>
              <a:rPr lang="ru-RU" sz="2400" i="1" dirty="0">
                <a:latin typeface="Bahnschrift SemiLight Condensed" panose="020B0502040204020203" pitchFamily="34" charset="0"/>
              </a:rPr>
              <a:t>Укротительница тигров</a:t>
            </a:r>
            <a:r>
              <a:rPr lang="cs-CZ" sz="2400" i="1" dirty="0">
                <a:latin typeface="Bahnschrift SemiLight Condensed" panose="020B0502040204020203" pitchFamily="34" charset="0"/>
              </a:rPr>
              <a:t>, 1954)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Bahnschrift SemiLight Condensed" panose="020B0502040204020203" pitchFamily="34" charset="0"/>
              </a:rPr>
              <a:t>režiséři: Naděžda </a:t>
            </a:r>
            <a:r>
              <a:rPr lang="cs-CZ" sz="2400" dirty="0" err="1">
                <a:latin typeface="Bahnschrift SemiLight Condensed" panose="020B0502040204020203" pitchFamily="34" charset="0"/>
              </a:rPr>
              <a:t>Koševěrovová</a:t>
            </a:r>
            <a:r>
              <a:rPr lang="cs-CZ" sz="2400" dirty="0">
                <a:latin typeface="Bahnschrift SemiLight Condensed" panose="020B0502040204020203" pitchFamily="34" charset="0"/>
              </a:rPr>
              <a:t>, Alexandr </a:t>
            </a:r>
            <a:r>
              <a:rPr lang="cs-CZ" sz="2400" dirty="0" err="1">
                <a:latin typeface="Bahnschrift SemiLight Condensed" panose="020B0502040204020203" pitchFamily="34" charset="0"/>
              </a:rPr>
              <a:t>Ivanovskij</a:t>
            </a:r>
            <a:endParaRPr lang="cs-CZ" sz="2400" dirty="0">
              <a:latin typeface="Bahnschrift SemiLight Condense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Bahnschrift SemiLight Condensed" panose="020B0502040204020203" pitchFamily="34" charset="0"/>
              </a:rPr>
              <a:t>Hrají: </a:t>
            </a:r>
            <a:r>
              <a:rPr lang="cs-CZ" sz="2400" dirty="0" err="1">
                <a:latin typeface="Bahnschrift SemiLight Condensed" panose="020B0502040204020203" pitchFamily="34" charset="0"/>
              </a:rPr>
              <a:t>Lyudmila</a:t>
            </a:r>
            <a:r>
              <a:rPr lang="cs-CZ" sz="2400" dirty="0">
                <a:latin typeface="Bahnschrift SemiLight Condensed" panose="020B0502040204020203" pitchFamily="34" charset="0"/>
              </a:rPr>
              <a:t> </a:t>
            </a:r>
            <a:r>
              <a:rPr lang="cs-CZ" sz="2400" dirty="0" err="1">
                <a:latin typeface="Bahnschrift SemiLight Condensed" panose="020B0502040204020203" pitchFamily="34" charset="0"/>
              </a:rPr>
              <a:t>Kasatkinová</a:t>
            </a:r>
            <a:r>
              <a:rPr lang="cs-CZ" sz="2400" dirty="0">
                <a:latin typeface="Bahnschrift SemiLight Condensed" panose="020B0502040204020203" pitchFamily="34" charset="0"/>
              </a:rPr>
              <a:t>, Pavel </a:t>
            </a:r>
            <a:r>
              <a:rPr lang="cs-CZ" sz="2400" dirty="0" err="1">
                <a:latin typeface="Bahnschrift SemiLight Condensed" panose="020B0502040204020203" pitchFamily="34" charset="0"/>
              </a:rPr>
              <a:t>Kadočnikov</a:t>
            </a:r>
            <a:r>
              <a:rPr lang="cs-CZ" sz="2400" dirty="0">
                <a:latin typeface="Bahnschrift SemiLight Condensed" panose="020B0502040204020203" pitchFamily="34" charset="0"/>
              </a:rPr>
              <a:t>, Leonid </a:t>
            </a:r>
            <a:r>
              <a:rPr lang="cs-CZ" sz="2400" dirty="0" err="1">
                <a:latin typeface="Bahnschrift SemiLight Condensed" panose="020B0502040204020203" pitchFamily="34" charset="0"/>
              </a:rPr>
              <a:t>Bykov</a:t>
            </a:r>
            <a:r>
              <a:rPr lang="cs-CZ" sz="2400" dirty="0">
                <a:latin typeface="Bahnschrift SemiLight Condensed" panose="020B0502040204020203" pitchFamily="34" charset="0"/>
              </a:rPr>
              <a:t>, Pavel </a:t>
            </a:r>
            <a:r>
              <a:rPr lang="cs-CZ" sz="2400" dirty="0" err="1">
                <a:latin typeface="Bahnschrift SemiLight Condensed" panose="020B0502040204020203" pitchFamily="34" charset="0"/>
              </a:rPr>
              <a:t>Suchanov</a:t>
            </a:r>
            <a:r>
              <a:rPr lang="cs-CZ" sz="2400" dirty="0">
                <a:latin typeface="Bahnschrift SemiLight Condensed" panose="020B0502040204020203" pitchFamily="34" charset="0"/>
              </a:rPr>
              <a:t>, Konstantin </a:t>
            </a:r>
            <a:r>
              <a:rPr lang="cs-CZ" sz="2400" dirty="0" err="1">
                <a:latin typeface="Bahnschrift SemiLight Condensed" panose="020B0502040204020203" pitchFamily="34" charset="0"/>
              </a:rPr>
              <a:t>Sorokin</a:t>
            </a:r>
            <a:r>
              <a:rPr lang="cs-CZ" sz="2400" dirty="0">
                <a:latin typeface="Bahnschrift SemiLight Condensed" panose="020B0502040204020203" pitchFamily="34" charset="0"/>
              </a:rPr>
              <a:t>, Nina </a:t>
            </a:r>
            <a:r>
              <a:rPr lang="cs-CZ" sz="2400" dirty="0" err="1">
                <a:latin typeface="Bahnschrift SemiLight Condensed" panose="020B0502040204020203" pitchFamily="34" charset="0"/>
              </a:rPr>
              <a:t>Urgantová</a:t>
            </a:r>
            <a:r>
              <a:rPr lang="cs-CZ" sz="2400" dirty="0">
                <a:latin typeface="Bahnschrift SemiLight Condensed" panose="020B0502040204020203" pitchFamily="34" charset="0"/>
              </a:rPr>
              <a:t> aj.</a:t>
            </a:r>
            <a:endParaRPr lang="ru-RU" sz="24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7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8F59"/>
          </a:solidFill>
          <a:ln w="38100" cap="rnd">
            <a:solidFill>
              <a:srgbClr val="C18F5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latin typeface="Bahnschrift SemiLight Condensed" panose="020B0502040204020203" pitchFamily="34" charset="0"/>
              </a:rPr>
              <a:t>Karnevalová noc (</a:t>
            </a:r>
            <a:r>
              <a:rPr lang="ru-RU" i="1" dirty="0">
                <a:latin typeface="Bahnschrift SemiLight Condensed" panose="020B0502040204020203" pitchFamily="34" charset="0"/>
              </a:rPr>
              <a:t>Карнавальная ночь</a:t>
            </a:r>
            <a:r>
              <a:rPr lang="cs-CZ" i="1" dirty="0">
                <a:latin typeface="Bahnschrift SemiLight Condensed" panose="020B0502040204020203" pitchFamily="34" charset="0"/>
              </a:rPr>
              <a:t>,1956)</a:t>
            </a:r>
          </a:p>
          <a:p>
            <a:r>
              <a:rPr lang="cs-CZ" dirty="0">
                <a:latin typeface="Bahnschrift SemiLight Condensed" panose="020B0502040204020203" pitchFamily="34" charset="0"/>
              </a:rPr>
              <a:t>režisér: </a:t>
            </a:r>
            <a:r>
              <a:rPr lang="cs-CZ" dirty="0" err="1">
                <a:latin typeface="Bahnschrift SemiLight Condensed" panose="020B0502040204020203" pitchFamily="34" charset="0"/>
              </a:rPr>
              <a:t>Eldar</a:t>
            </a:r>
            <a:r>
              <a:rPr lang="cs-CZ" dirty="0">
                <a:latin typeface="Bahnschrift SemiLight Condensed" panose="020B0502040204020203" pitchFamily="34" charset="0"/>
              </a:rPr>
              <a:t> </a:t>
            </a:r>
            <a:r>
              <a:rPr lang="cs-CZ" dirty="0" err="1">
                <a:latin typeface="Bahnschrift SemiLight Condensed" panose="020B0502040204020203" pitchFamily="34" charset="0"/>
              </a:rPr>
              <a:t>Rjazanov</a:t>
            </a:r>
            <a:endParaRPr lang="cs-CZ" dirty="0">
              <a:latin typeface="Bahnschrift SemiLight Condensed" panose="020B0502040204020203" pitchFamily="34" charset="0"/>
            </a:endParaRPr>
          </a:p>
          <a:p>
            <a:r>
              <a:rPr lang="cs-CZ" dirty="0">
                <a:latin typeface="Bahnschrift SemiLight Condensed" panose="020B0502040204020203" pitchFamily="34" charset="0"/>
              </a:rPr>
              <a:t>hrají: Igor </a:t>
            </a:r>
            <a:r>
              <a:rPr lang="cs-CZ" dirty="0" err="1">
                <a:latin typeface="Bahnschrift SemiLight Condensed" panose="020B0502040204020203" pitchFamily="34" charset="0"/>
              </a:rPr>
              <a:t>Iljinskij</a:t>
            </a:r>
            <a:r>
              <a:rPr lang="cs-CZ" dirty="0">
                <a:latin typeface="Bahnschrift SemiLight Condensed" panose="020B0502040204020203" pitchFamily="34" charset="0"/>
              </a:rPr>
              <a:t>, </a:t>
            </a:r>
            <a:r>
              <a:rPr lang="cs-CZ" dirty="0" err="1">
                <a:latin typeface="Bahnschrift SemiLight Condensed" panose="020B0502040204020203" pitchFamily="34" charset="0"/>
              </a:rPr>
              <a:t>Lyudmila</a:t>
            </a:r>
            <a:r>
              <a:rPr lang="cs-CZ" dirty="0">
                <a:latin typeface="Bahnschrift SemiLight Condensed" panose="020B0502040204020203" pitchFamily="34" charset="0"/>
              </a:rPr>
              <a:t> </a:t>
            </a:r>
            <a:r>
              <a:rPr lang="cs-CZ" dirty="0" err="1">
                <a:latin typeface="Bahnschrift SemiLight Condensed" panose="020B0502040204020203" pitchFamily="34" charset="0"/>
              </a:rPr>
              <a:t>Gurčinková</a:t>
            </a:r>
            <a:r>
              <a:rPr lang="cs-CZ" dirty="0">
                <a:latin typeface="Bahnschrift SemiLight Condensed" panose="020B0502040204020203" pitchFamily="34" charset="0"/>
              </a:rPr>
              <a:t>, Jurij Bělov, Tamara </a:t>
            </a:r>
            <a:r>
              <a:rPr lang="cs-CZ" dirty="0" err="1">
                <a:latin typeface="Bahnschrift SemiLight Condensed" panose="020B0502040204020203" pitchFamily="34" charset="0"/>
              </a:rPr>
              <a:t>Nosovová</a:t>
            </a:r>
            <a:r>
              <a:rPr lang="cs-CZ" dirty="0">
                <a:latin typeface="Bahnschrift SemiLight Condensed" panose="020B0502040204020203" pitchFamily="34" charset="0"/>
              </a:rPr>
              <a:t>, Georgij </a:t>
            </a:r>
            <a:r>
              <a:rPr lang="cs-CZ" dirty="0" err="1">
                <a:latin typeface="Bahnschrift SemiLight Condensed" panose="020B0502040204020203" pitchFamily="34" charset="0"/>
              </a:rPr>
              <a:t>Kulikov</a:t>
            </a:r>
            <a:r>
              <a:rPr lang="cs-CZ" dirty="0">
                <a:latin typeface="Bahnschrift SemiLight Condensed" panose="020B0502040204020203" pitchFamily="34" charset="0"/>
              </a:rPr>
              <a:t>, Sergej </a:t>
            </a:r>
            <a:r>
              <a:rPr lang="cs-CZ" dirty="0" err="1">
                <a:latin typeface="Bahnschrift SemiLight Condensed" panose="020B0502040204020203" pitchFamily="34" charset="0"/>
              </a:rPr>
              <a:t>Filippov</a:t>
            </a:r>
            <a:r>
              <a:rPr lang="cs-CZ" dirty="0">
                <a:latin typeface="Bahnschrift SemiLight Condensed" panose="020B0502040204020203" pitchFamily="34" charset="0"/>
              </a:rPr>
              <a:t>, Olga </a:t>
            </a:r>
            <a:r>
              <a:rPr lang="cs-CZ" dirty="0" err="1">
                <a:latin typeface="Bahnschrift SemiLight Condensed" panose="020B0502040204020203" pitchFamily="34" charset="0"/>
              </a:rPr>
              <a:t>Vlasovová</a:t>
            </a:r>
            <a:r>
              <a:rPr lang="cs-CZ" dirty="0">
                <a:latin typeface="Bahnschrift SemiLight Condensed" panose="020B0502040204020203" pitchFamily="34" charset="0"/>
              </a:rPr>
              <a:t>, Andrej </a:t>
            </a:r>
            <a:r>
              <a:rPr lang="cs-CZ" dirty="0" err="1">
                <a:latin typeface="Bahnschrift SemiLight Condensed" panose="020B0502040204020203" pitchFamily="34" charset="0"/>
              </a:rPr>
              <a:t>Tutyškin</a:t>
            </a:r>
            <a:r>
              <a:rPr lang="cs-CZ" dirty="0">
                <a:latin typeface="Bahnschrift SemiLight Condensed" panose="020B0502040204020203" pitchFamily="34" charset="0"/>
              </a:rPr>
              <a:t> aj.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25B774-475B-4BD3-8348-7F816D099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4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446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F9231"/>
          </a:solidFill>
          <a:ln w="38100" cap="rnd">
            <a:solidFill>
              <a:srgbClr val="CF923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latin typeface="Gill Sans MT Condensed" panose="020B0506020104020203" pitchFamily="34" charset="-18"/>
              </a:rPr>
              <a:t>Rumjancevův případ (</a:t>
            </a:r>
            <a:r>
              <a:rPr lang="ru-RU" i="1" dirty="0">
                <a:latin typeface="Bahnschrift SemiLight Condensed" panose="020B0502040204020203" pitchFamily="34" charset="0"/>
              </a:rPr>
              <a:t>Дело Румянцева</a:t>
            </a:r>
            <a:r>
              <a:rPr lang="cs-CZ" i="1" dirty="0">
                <a:latin typeface="Bahnschrift SemiLight Condensed" panose="020B0502040204020203" pitchFamily="34" charset="0"/>
              </a:rPr>
              <a:t>, 1955)</a:t>
            </a:r>
          </a:p>
          <a:p>
            <a:r>
              <a:rPr lang="cs-CZ" dirty="0">
                <a:latin typeface="Bahnschrift SemiLight Condensed" panose="020B0502040204020203" pitchFamily="34" charset="0"/>
              </a:rPr>
              <a:t>režisér: Josif </a:t>
            </a:r>
            <a:r>
              <a:rPr lang="cs-CZ" dirty="0" err="1">
                <a:latin typeface="Bahnschrift SemiLight Condensed" panose="020B0502040204020203" pitchFamily="34" charset="0"/>
              </a:rPr>
              <a:t>Chejfic</a:t>
            </a:r>
            <a:endParaRPr lang="cs-CZ" dirty="0">
              <a:latin typeface="Bahnschrift SemiLight Condensed" panose="020B0502040204020203" pitchFamily="34" charset="0"/>
            </a:endParaRPr>
          </a:p>
          <a:p>
            <a:r>
              <a:rPr lang="cs-CZ" dirty="0">
                <a:latin typeface="Bahnschrift SemiLight Condensed" panose="020B0502040204020203" pitchFamily="34" charset="0"/>
              </a:rPr>
              <a:t>hrají: Alexej </a:t>
            </a:r>
            <a:r>
              <a:rPr lang="cs-CZ" dirty="0" err="1">
                <a:latin typeface="Bahnschrift SemiLight Condensed" panose="020B0502040204020203" pitchFamily="34" charset="0"/>
              </a:rPr>
              <a:t>Batalov</a:t>
            </a:r>
            <a:r>
              <a:rPr lang="cs-CZ" dirty="0">
                <a:latin typeface="Bahnschrift SemiLight Condensed" panose="020B0502040204020203" pitchFamily="34" charset="0"/>
              </a:rPr>
              <a:t>, Nelli </a:t>
            </a:r>
            <a:r>
              <a:rPr lang="cs-CZ" dirty="0" err="1">
                <a:latin typeface="Bahnschrift SemiLight Condensed" panose="020B0502040204020203" pitchFamily="34" charset="0"/>
              </a:rPr>
              <a:t>Podgornaja</a:t>
            </a:r>
            <a:r>
              <a:rPr lang="cs-CZ" dirty="0">
                <a:latin typeface="Bahnschrift SemiLight Condensed" panose="020B0502040204020203" pitchFamily="34" charset="0"/>
              </a:rPr>
              <a:t>, Sergej </a:t>
            </a:r>
            <a:r>
              <a:rPr lang="cs-CZ" dirty="0" err="1">
                <a:latin typeface="Bahnschrift SemiLight Condensed" panose="020B0502040204020203" pitchFamily="34" charset="0"/>
              </a:rPr>
              <a:t>Lukjanov</a:t>
            </a:r>
            <a:r>
              <a:rPr lang="cs-CZ" dirty="0">
                <a:latin typeface="Bahnschrift SemiLight Condensed" panose="020B0502040204020203" pitchFamily="34" charset="0"/>
              </a:rPr>
              <a:t>, </a:t>
            </a:r>
            <a:r>
              <a:rPr lang="cs-CZ" dirty="0" err="1">
                <a:latin typeface="Bahnschrift SemiLight Condensed" panose="020B0502040204020203" pitchFamily="34" charset="0"/>
              </a:rPr>
              <a:t>Gennedij</a:t>
            </a:r>
            <a:r>
              <a:rPr lang="cs-CZ" dirty="0">
                <a:latin typeface="Bahnschrift SemiLight Condensed" panose="020B0502040204020203" pitchFamily="34" charset="0"/>
              </a:rPr>
              <a:t> </a:t>
            </a:r>
            <a:r>
              <a:rPr lang="cs-CZ" dirty="0" err="1">
                <a:latin typeface="Bahnschrift SemiLight Condensed" panose="020B0502040204020203" pitchFamily="34" charset="0"/>
              </a:rPr>
              <a:t>Juchtin</a:t>
            </a:r>
            <a:r>
              <a:rPr lang="cs-CZ" dirty="0">
                <a:latin typeface="Bahnschrift SemiLight Condensed" panose="020B0502040204020203" pitchFamily="34" charset="0"/>
              </a:rPr>
              <a:t>, Vladimir Lepko, Jevgenij </a:t>
            </a:r>
            <a:r>
              <a:rPr lang="cs-CZ" dirty="0" err="1">
                <a:latin typeface="Bahnschrift SemiLight Condensed" panose="020B0502040204020203" pitchFamily="34" charset="0"/>
              </a:rPr>
              <a:t>Leonov</a:t>
            </a:r>
            <a:r>
              <a:rPr lang="cs-CZ" dirty="0">
                <a:latin typeface="Bahnschrift SemiLight Condensed" panose="020B0502040204020203" pitchFamily="34" charset="0"/>
              </a:rPr>
              <a:t>, Nikolaj </a:t>
            </a:r>
            <a:r>
              <a:rPr lang="cs-CZ" dirty="0" err="1">
                <a:latin typeface="Bahnschrift SemiLight Condensed" panose="020B0502040204020203" pitchFamily="34" charset="0"/>
              </a:rPr>
              <a:t>Krjučkov</a:t>
            </a:r>
            <a:r>
              <a:rPr lang="cs-CZ" dirty="0">
                <a:latin typeface="Bahnschrift SemiLight Condensed" panose="020B0502040204020203" pitchFamily="34" charset="0"/>
              </a:rPr>
              <a:t> aj.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264638-AE53-4DDA-8003-4108DC65F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38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521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6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D3D747"/>
          </a:solidFill>
          <a:ln w="38100" cap="rnd">
            <a:solidFill>
              <a:srgbClr val="D3D74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i="1" dirty="0">
                <a:latin typeface="Gill Sans MT Condensed" panose="020B0506020104020203" pitchFamily="34" charset="-18"/>
              </a:rPr>
              <a:t>Nedokončený román (</a:t>
            </a:r>
            <a:r>
              <a:rPr lang="ru-RU" i="1" dirty="0">
                <a:latin typeface="Bahnschrift SemiLight Condensed" panose="020B0502040204020203" pitchFamily="34" charset="0"/>
              </a:rPr>
              <a:t>Неоконченная повесть</a:t>
            </a:r>
            <a:r>
              <a:rPr lang="cs-CZ" i="1" dirty="0">
                <a:latin typeface="Gill Sans MT Condensed" panose="020B0506020104020203" pitchFamily="34" charset="-18"/>
              </a:rPr>
              <a:t>, 1955)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režie: Fridrich </a:t>
            </a:r>
            <a:r>
              <a:rPr lang="cs-CZ" dirty="0" err="1">
                <a:latin typeface="Gill Sans MT Condensed" panose="020B0506020104020203" pitchFamily="34" charset="-18"/>
              </a:rPr>
              <a:t>Ermler</a:t>
            </a:r>
            <a:endParaRPr lang="cs-CZ" dirty="0">
              <a:latin typeface="Gill Sans MT Condensed" panose="020B0506020104020203" pitchFamily="34" charset="-18"/>
            </a:endParaRPr>
          </a:p>
          <a:p>
            <a:r>
              <a:rPr lang="cs-CZ" dirty="0">
                <a:latin typeface="Gill Sans MT Condensed" panose="020B0506020104020203" pitchFamily="34" charset="-18"/>
              </a:rPr>
              <a:t>hrají: Elina </a:t>
            </a:r>
            <a:r>
              <a:rPr lang="cs-CZ" dirty="0" err="1">
                <a:latin typeface="Gill Sans MT Condensed" panose="020B0506020104020203" pitchFamily="34" charset="-18"/>
              </a:rPr>
              <a:t>Bystrickaja</a:t>
            </a:r>
            <a:r>
              <a:rPr lang="cs-CZ" dirty="0">
                <a:latin typeface="Gill Sans MT Condensed" panose="020B0506020104020203" pitchFamily="34" charset="-18"/>
              </a:rPr>
              <a:t>, Sergej </a:t>
            </a:r>
            <a:r>
              <a:rPr lang="cs-CZ" dirty="0" err="1">
                <a:latin typeface="Gill Sans MT Condensed" panose="020B0506020104020203" pitchFamily="34" charset="-18"/>
              </a:rPr>
              <a:t>Bondarčuk</a:t>
            </a:r>
            <a:r>
              <a:rPr lang="cs-CZ" dirty="0">
                <a:latin typeface="Gill Sans MT Condensed" panose="020B0506020104020203" pitchFamily="34" charset="-18"/>
              </a:rPr>
              <a:t>, Sofija </a:t>
            </a:r>
            <a:r>
              <a:rPr lang="cs-CZ" dirty="0" err="1">
                <a:latin typeface="Gill Sans MT Condensed" panose="020B0506020104020203" pitchFamily="34" charset="-18"/>
              </a:rPr>
              <a:t>Giacintovová</a:t>
            </a:r>
            <a:r>
              <a:rPr lang="cs-CZ" dirty="0">
                <a:latin typeface="Gill Sans MT Condensed" panose="020B0506020104020203" pitchFamily="34" charset="-18"/>
              </a:rPr>
              <a:t>, Jevgenij </a:t>
            </a:r>
            <a:r>
              <a:rPr lang="cs-CZ" dirty="0" err="1">
                <a:latin typeface="Gill Sans MT Condensed" panose="020B0506020104020203" pitchFamily="34" charset="-18"/>
              </a:rPr>
              <a:t>Samojlov</a:t>
            </a:r>
            <a:r>
              <a:rPr lang="cs-CZ" dirty="0">
                <a:latin typeface="Gill Sans MT Condensed" panose="020B0506020104020203" pitchFamily="34" charset="-18"/>
              </a:rPr>
              <a:t> aj.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31CB031C-B187-4516-B5A4-CB5F8902F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41" y="0"/>
            <a:ext cx="4823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6728509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CFF9F"/>
          </a:solidFill>
          <a:ln w="38100" cap="rnd">
            <a:solidFill>
              <a:srgbClr val="FCFF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6923415" cy="1868893"/>
          </a:xfrm>
        </p:spPr>
        <p:txBody>
          <a:bodyPr anchor="ctr">
            <a:normAutofit lnSpcReduction="10000"/>
          </a:bodyPr>
          <a:lstStyle/>
          <a:p>
            <a:r>
              <a:rPr lang="cs-CZ" sz="2400" i="1" dirty="0">
                <a:latin typeface="Gill Sans MT Condensed" panose="020B0506020104020203" pitchFamily="34" charset="-18"/>
              </a:rPr>
              <a:t>Věrní přátelé (</a:t>
            </a:r>
            <a:r>
              <a:rPr lang="ru-RU" sz="2400" i="1" dirty="0">
                <a:latin typeface="Bahnschrift SemiLight Condensed" panose="020B0502040204020203" pitchFamily="34" charset="0"/>
              </a:rPr>
              <a:t>Верные друзья</a:t>
            </a:r>
            <a:r>
              <a:rPr lang="cs-CZ" sz="2400" i="1" dirty="0">
                <a:latin typeface="Gill Sans MT Condensed" panose="020B0506020104020203" pitchFamily="34" charset="-18"/>
              </a:rPr>
              <a:t>, 1954)</a:t>
            </a:r>
          </a:p>
          <a:p>
            <a:r>
              <a:rPr lang="cs-CZ" sz="2400" dirty="0">
                <a:latin typeface="Gill Sans MT Condensed" panose="020B0506020104020203" pitchFamily="34" charset="-18"/>
              </a:rPr>
              <a:t>režie: Michail </a:t>
            </a:r>
            <a:r>
              <a:rPr lang="cs-CZ" sz="2400" dirty="0" err="1">
                <a:latin typeface="Gill Sans MT Condensed" panose="020B0506020104020203" pitchFamily="34" charset="-18"/>
              </a:rPr>
              <a:t>Kalatozov</a:t>
            </a:r>
            <a:endParaRPr lang="cs-CZ" sz="2400" dirty="0">
              <a:latin typeface="Gill Sans MT Condensed" panose="020B0506020104020203" pitchFamily="34" charset="-18"/>
            </a:endParaRPr>
          </a:p>
          <a:p>
            <a:r>
              <a:rPr lang="cs-CZ" sz="2400" dirty="0">
                <a:latin typeface="Gill Sans MT Condensed" panose="020B0506020104020203" pitchFamily="34" charset="-18"/>
              </a:rPr>
              <a:t>hrají: Boris </a:t>
            </a:r>
            <a:r>
              <a:rPr lang="cs-CZ" sz="2400" dirty="0" err="1">
                <a:latin typeface="Gill Sans MT Condensed" panose="020B0506020104020203" pitchFamily="34" charset="-18"/>
              </a:rPr>
              <a:t>Čirkov</a:t>
            </a:r>
            <a:r>
              <a:rPr lang="cs-CZ" sz="2400" dirty="0">
                <a:latin typeface="Gill Sans MT Condensed" panose="020B0506020104020203" pitchFamily="34" charset="-18"/>
              </a:rPr>
              <a:t>, Alexandr </a:t>
            </a:r>
            <a:r>
              <a:rPr lang="cs-CZ" sz="2400" dirty="0" err="1">
                <a:latin typeface="Gill Sans MT Condensed" panose="020B0506020104020203" pitchFamily="34" charset="-18"/>
              </a:rPr>
              <a:t>Borisov</a:t>
            </a:r>
            <a:r>
              <a:rPr lang="cs-CZ" sz="2400" dirty="0">
                <a:latin typeface="Gill Sans MT Condensed" panose="020B0506020104020203" pitchFamily="34" charset="-18"/>
              </a:rPr>
              <a:t>, Ljudmila </a:t>
            </a:r>
            <a:r>
              <a:rPr lang="cs-CZ" sz="2400" dirty="0" err="1">
                <a:latin typeface="Gill Sans MT Condensed" panose="020B0506020104020203" pitchFamily="34" charset="-18"/>
              </a:rPr>
              <a:t>Šagalovová</a:t>
            </a:r>
            <a:r>
              <a:rPr lang="cs-CZ" sz="2400" dirty="0">
                <a:latin typeface="Gill Sans MT Condensed" panose="020B0506020104020203" pitchFamily="34" charset="-18"/>
              </a:rPr>
              <a:t>, Michail </a:t>
            </a:r>
            <a:r>
              <a:rPr lang="cs-CZ" sz="2400" dirty="0" err="1">
                <a:latin typeface="Gill Sans MT Condensed" panose="020B0506020104020203" pitchFamily="34" charset="-18"/>
              </a:rPr>
              <a:t>Pugovkin</a:t>
            </a:r>
            <a:r>
              <a:rPr lang="cs-CZ" sz="2400" dirty="0">
                <a:latin typeface="Gill Sans MT Condensed" panose="020B0506020104020203" pitchFamily="34" charset="-18"/>
              </a:rPr>
              <a:t>, Vasilij </a:t>
            </a:r>
            <a:r>
              <a:rPr lang="cs-CZ" sz="2400" dirty="0" err="1">
                <a:latin typeface="Gill Sans MT Condensed" panose="020B0506020104020203" pitchFamily="34" charset="-18"/>
              </a:rPr>
              <a:t>Merkurjev</a:t>
            </a:r>
            <a:r>
              <a:rPr lang="cs-CZ" sz="2400" dirty="0">
                <a:latin typeface="Gill Sans MT Condensed" panose="020B0506020104020203" pitchFamily="34" charset="-18"/>
              </a:rPr>
              <a:t>, Nikolaj </a:t>
            </a:r>
            <a:r>
              <a:rPr lang="cs-CZ" sz="2400" dirty="0" err="1">
                <a:latin typeface="Gill Sans MT Condensed" panose="020B0506020104020203" pitchFamily="34" charset="-18"/>
              </a:rPr>
              <a:t>Parfjonov</a:t>
            </a:r>
            <a:r>
              <a:rPr lang="cs-CZ" sz="2400" dirty="0">
                <a:latin typeface="Gill Sans MT Condensed" panose="020B0506020104020203" pitchFamily="34" charset="-18"/>
              </a:rPr>
              <a:t> aj.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 descr="Obsah obrázku osoba, exteriér, muž, voda&#10;&#10;Popis byl vytvořen automaticky">
            <a:extLst>
              <a:ext uri="{FF2B5EF4-FFF2-40B4-BE49-F238E27FC236}">
                <a16:creationId xmlns:a16="http://schemas.microsoft.com/office/drawing/2014/main" id="{D8A49004-A817-4F0B-99DD-F223C4D8F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13" y="51618"/>
            <a:ext cx="4535787" cy="68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0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4B211C-C0F6-4AE8-8121-30879CBB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6390"/>
            <a:ext cx="3419856" cy="1601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6390"/>
            <a:ext cx="6894577" cy="20032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i="1" dirty="0">
                <a:latin typeface="Gill Sans MT Condensed" panose="020B0506020104020203" pitchFamily="34" charset="-18"/>
              </a:rPr>
              <a:t>Tajemství dvou oceánů (</a:t>
            </a:r>
            <a:r>
              <a:rPr lang="en-US" sz="2400" i="1" dirty="0" err="1">
                <a:latin typeface="Bahnschrift SemiLight Condensed" panose="020B0502040204020203" pitchFamily="34" charset="0"/>
              </a:rPr>
              <a:t>Тайна</a:t>
            </a:r>
            <a:r>
              <a:rPr lang="en-US" sz="2400" i="1" dirty="0">
                <a:latin typeface="Bahnschrift SemiLight Condensed" panose="020B0502040204020203" pitchFamily="34" charset="0"/>
              </a:rPr>
              <a:t> </a:t>
            </a:r>
            <a:r>
              <a:rPr lang="en-US" sz="2400" i="1" dirty="0" err="1">
                <a:latin typeface="Bahnschrift SemiLight Condensed" panose="020B0502040204020203" pitchFamily="34" charset="0"/>
              </a:rPr>
              <a:t>двух</a:t>
            </a:r>
            <a:r>
              <a:rPr lang="en-US" sz="2400" i="1" dirty="0">
                <a:latin typeface="Bahnschrift SemiLight Condensed" panose="020B0502040204020203" pitchFamily="34" charset="0"/>
              </a:rPr>
              <a:t> </a:t>
            </a:r>
            <a:r>
              <a:rPr lang="en-US" sz="2400" i="1" dirty="0" err="1">
                <a:latin typeface="Bahnschrift SemiLight Condensed" panose="020B0502040204020203" pitchFamily="34" charset="0"/>
              </a:rPr>
              <a:t>океанов</a:t>
            </a:r>
            <a:r>
              <a:rPr lang="cs-CZ" sz="2400" i="1" dirty="0">
                <a:latin typeface="Bahnschrift SemiLight Condensed" panose="020B0502040204020203" pitchFamily="34" charset="0"/>
              </a:rPr>
              <a:t>, 1955-1956)</a:t>
            </a:r>
          </a:p>
          <a:p>
            <a:r>
              <a:rPr lang="cs-CZ" sz="2400" dirty="0">
                <a:latin typeface="Gill Sans MT Condensed" panose="020B0506020104020203" pitchFamily="34" charset="-18"/>
              </a:rPr>
              <a:t>režie: Konstantin </a:t>
            </a:r>
            <a:r>
              <a:rPr lang="cs-CZ" sz="2400" dirty="0" err="1">
                <a:latin typeface="Gill Sans MT Condensed" panose="020B0506020104020203" pitchFamily="34" charset="-18"/>
              </a:rPr>
              <a:t>Pipinašvili</a:t>
            </a:r>
            <a:endParaRPr lang="cs-CZ" sz="2400" dirty="0">
              <a:latin typeface="Gill Sans MT Condensed" panose="020B0506020104020203" pitchFamily="34" charset="-18"/>
            </a:endParaRPr>
          </a:p>
          <a:p>
            <a:r>
              <a:rPr lang="cs-CZ" sz="2400" dirty="0">
                <a:latin typeface="Gill Sans MT Condensed" panose="020B0506020104020203" pitchFamily="34" charset="-18"/>
              </a:rPr>
              <a:t>hrají: Sergej </a:t>
            </a:r>
            <a:r>
              <a:rPr lang="cs-CZ" sz="2400" dirty="0" err="1">
                <a:latin typeface="Gill Sans MT Condensed" panose="020B0506020104020203" pitchFamily="34" charset="-18"/>
              </a:rPr>
              <a:t>Stoljarov</a:t>
            </a:r>
            <a:r>
              <a:rPr lang="cs-CZ" sz="2400" dirty="0">
                <a:latin typeface="Gill Sans MT Condensed" panose="020B0506020104020203" pitchFamily="34" charset="-18"/>
              </a:rPr>
              <a:t>, Michail </a:t>
            </a:r>
            <a:r>
              <a:rPr lang="cs-CZ" sz="2400" dirty="0" err="1">
                <a:latin typeface="Gill Sans MT Condensed" panose="020B0506020104020203" pitchFamily="34" charset="-18"/>
              </a:rPr>
              <a:t>Gluzskij</a:t>
            </a:r>
            <a:r>
              <a:rPr lang="cs-CZ" sz="2400" dirty="0">
                <a:latin typeface="Gill Sans MT Condensed" panose="020B0506020104020203" pitchFamily="34" charset="-18"/>
              </a:rPr>
              <a:t>, Igor </a:t>
            </a:r>
            <a:r>
              <a:rPr lang="cs-CZ" sz="2400" dirty="0" err="1">
                <a:latin typeface="Gill Sans MT Condensed" panose="020B0506020104020203" pitchFamily="34" charset="-18"/>
              </a:rPr>
              <a:t>Brisol</a:t>
            </a:r>
            <a:r>
              <a:rPr lang="cs-CZ" sz="2400" dirty="0">
                <a:latin typeface="Gill Sans MT Condensed" panose="020B0506020104020203" pitchFamily="34" charset="-18"/>
              </a:rPr>
              <a:t>, Antonina </a:t>
            </a:r>
            <a:r>
              <a:rPr lang="cs-CZ" sz="2400" dirty="0" err="1">
                <a:latin typeface="Gill Sans MT Condensed" panose="020B0506020104020203" pitchFamily="34" charset="-18"/>
              </a:rPr>
              <a:t>Maksimovová</a:t>
            </a:r>
            <a:r>
              <a:rPr lang="cs-CZ" sz="2400" dirty="0">
                <a:latin typeface="Gill Sans MT Condensed" panose="020B0506020104020203" pitchFamily="34" charset="-18"/>
              </a:rPr>
              <a:t>, Sergej </a:t>
            </a:r>
            <a:r>
              <a:rPr lang="cs-CZ" sz="2400" dirty="0" err="1">
                <a:latin typeface="Gill Sans MT Condensed" panose="020B0506020104020203" pitchFamily="34" charset="-18"/>
              </a:rPr>
              <a:t>Komarov</a:t>
            </a:r>
            <a:r>
              <a:rPr lang="cs-CZ" sz="2400" dirty="0">
                <a:latin typeface="Gill Sans MT Condensed" panose="020B0506020104020203" pitchFamily="34" charset="-18"/>
              </a:rPr>
              <a:t> aj.</a:t>
            </a:r>
            <a:endParaRPr lang="en-US" sz="2400" i="1" dirty="0">
              <a:latin typeface="Bahnschrift SemiLight Condensed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 descr="Obsah obrázku text, kniha, vsedě, stůl&#10;&#10;Popis byl vytvořen automaticky">
            <a:extLst>
              <a:ext uri="{FF2B5EF4-FFF2-40B4-BE49-F238E27FC236}">
                <a16:creationId xmlns:a16="http://schemas.microsoft.com/office/drawing/2014/main" id="{A6313AF9-9537-4891-917B-B9AD75D06C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0" b="9301"/>
          <a:stretch/>
        </p:blipFill>
        <p:spPr>
          <a:xfrm>
            <a:off x="763123" y="630936"/>
            <a:ext cx="10653562" cy="3667437"/>
          </a:xfrm>
          <a:prstGeom prst="rect">
            <a:avLst/>
          </a:prstGeom>
        </p:spPr>
      </p:pic>
      <p:sp>
        <p:nvSpPr>
          <p:cNvPr id="2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6390"/>
            <a:ext cx="18288" cy="1601482"/>
          </a:xfrm>
          <a:custGeom>
            <a:avLst/>
            <a:gdLst>
              <a:gd name="connsiteX0" fmla="*/ 0 w 18288"/>
              <a:gd name="connsiteY0" fmla="*/ 0 h 1601482"/>
              <a:gd name="connsiteX1" fmla="*/ 18288 w 18288"/>
              <a:gd name="connsiteY1" fmla="*/ 0 h 1601482"/>
              <a:gd name="connsiteX2" fmla="*/ 18288 w 18288"/>
              <a:gd name="connsiteY2" fmla="*/ 549842 h 1601482"/>
              <a:gd name="connsiteX3" fmla="*/ 18288 w 18288"/>
              <a:gd name="connsiteY3" fmla="*/ 1115699 h 1601482"/>
              <a:gd name="connsiteX4" fmla="*/ 18288 w 18288"/>
              <a:gd name="connsiteY4" fmla="*/ 1601482 h 1601482"/>
              <a:gd name="connsiteX5" fmla="*/ 0 w 18288"/>
              <a:gd name="connsiteY5" fmla="*/ 1601482 h 1601482"/>
              <a:gd name="connsiteX6" fmla="*/ 0 w 18288"/>
              <a:gd name="connsiteY6" fmla="*/ 1067655 h 1601482"/>
              <a:gd name="connsiteX7" fmla="*/ 0 w 18288"/>
              <a:gd name="connsiteY7" fmla="*/ 517813 h 1601482"/>
              <a:gd name="connsiteX8" fmla="*/ 0 w 18288"/>
              <a:gd name="connsiteY8" fmla="*/ 0 h 16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1482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13491" y="239554"/>
                  <a:pt x="33082" y="357305"/>
                  <a:pt x="18288" y="549842"/>
                </a:cubicBezTo>
                <a:cubicBezTo>
                  <a:pt x="3494" y="742379"/>
                  <a:pt x="2109" y="968008"/>
                  <a:pt x="18288" y="1115699"/>
                </a:cubicBezTo>
                <a:cubicBezTo>
                  <a:pt x="34467" y="1263390"/>
                  <a:pt x="40467" y="1447654"/>
                  <a:pt x="18288" y="1601482"/>
                </a:cubicBezTo>
                <a:cubicBezTo>
                  <a:pt x="10638" y="1602054"/>
                  <a:pt x="4111" y="1601075"/>
                  <a:pt x="0" y="1601482"/>
                </a:cubicBezTo>
                <a:cubicBezTo>
                  <a:pt x="11161" y="1416130"/>
                  <a:pt x="-25575" y="1276384"/>
                  <a:pt x="0" y="1067655"/>
                </a:cubicBezTo>
                <a:cubicBezTo>
                  <a:pt x="25575" y="858926"/>
                  <a:pt x="19778" y="740089"/>
                  <a:pt x="0" y="517813"/>
                </a:cubicBezTo>
                <a:cubicBezTo>
                  <a:pt x="-19778" y="295537"/>
                  <a:pt x="-1186" y="190747"/>
                  <a:pt x="0" y="0"/>
                </a:cubicBezTo>
                <a:close/>
              </a:path>
              <a:path w="18288" h="1601482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28591" y="163128"/>
                  <a:pt x="29410" y="353165"/>
                  <a:pt x="18288" y="485783"/>
                </a:cubicBezTo>
                <a:cubicBezTo>
                  <a:pt x="7166" y="618401"/>
                  <a:pt x="-625" y="808120"/>
                  <a:pt x="18288" y="1051640"/>
                </a:cubicBezTo>
                <a:cubicBezTo>
                  <a:pt x="37201" y="1295160"/>
                  <a:pt x="-225" y="1354107"/>
                  <a:pt x="18288" y="1601482"/>
                </a:cubicBezTo>
                <a:cubicBezTo>
                  <a:pt x="12642" y="1601712"/>
                  <a:pt x="3803" y="1601151"/>
                  <a:pt x="0" y="1601482"/>
                </a:cubicBezTo>
                <a:cubicBezTo>
                  <a:pt x="20846" y="1460490"/>
                  <a:pt x="16548" y="1224222"/>
                  <a:pt x="0" y="1035625"/>
                </a:cubicBezTo>
                <a:cubicBezTo>
                  <a:pt x="-16548" y="847028"/>
                  <a:pt x="24571" y="662668"/>
                  <a:pt x="0" y="469768"/>
                </a:cubicBezTo>
                <a:cubicBezTo>
                  <a:pt x="-24571" y="276868"/>
                  <a:pt x="-22089" y="172464"/>
                  <a:pt x="0" y="0"/>
                </a:cubicBezTo>
                <a:close/>
              </a:path>
            </a:pathLst>
          </a:custGeom>
          <a:solidFill>
            <a:srgbClr val="D1A06E"/>
          </a:solidFill>
          <a:ln w="34925">
            <a:solidFill>
              <a:srgbClr val="D1A06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Ext Condensed Bold" panose="020B0902020104020203" pitchFamily="34" charset="-18"/>
              </a:rPr>
              <a:t>SOVĚTSKÁ KINEMATOGRAFIE. 50. léta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4BB87-BDE7-485F-A7ED-C82BE232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668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Gill Sans MT Condensed" panose="020B0506020104020203" pitchFamily="34" charset="-18"/>
              </a:rPr>
              <a:t>zfilmování klasické ruské a světové literatury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filmy o pracovnících JZD 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Filmy o válce změnily důraz: cena, která byla zaplacená za vítězství.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„Svoboda“ ale nemohla překročovat hranice. 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Všechny zmínky o Stalinovi byly z filmů vystřižené.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1957 – sovětský časopis o kinematografii: </a:t>
            </a:r>
            <a:r>
              <a:rPr lang="cs-CZ" i="1" dirty="0">
                <a:latin typeface="Gill Sans MT Condensed" panose="020B0506020104020203" pitchFamily="34" charset="-18"/>
              </a:rPr>
              <a:t>Sovětská obrazovka (</a:t>
            </a:r>
            <a:r>
              <a:rPr lang="ru-RU" i="1" dirty="0">
                <a:latin typeface="Bahnschrift SemiLight Condensed" panose="020B0502040204020203" pitchFamily="34" charset="0"/>
              </a:rPr>
              <a:t>Советский экран</a:t>
            </a:r>
            <a:r>
              <a:rPr lang="cs-CZ" i="1" dirty="0">
                <a:latin typeface="Bahnschrift SemiLight Condensed" panose="020B0502040204020203" pitchFamily="34" charset="0"/>
              </a:rPr>
              <a:t>)</a:t>
            </a:r>
            <a:endParaRPr lang="ru-RU" i="1" dirty="0">
              <a:latin typeface="Bahnschrift SemiLight Condensed" panose="020B0502040204020203" pitchFamily="34" charset="0"/>
            </a:endParaRPr>
          </a:p>
          <a:p>
            <a:r>
              <a:rPr lang="cs-CZ" dirty="0">
                <a:latin typeface="Gill Sans MT Condensed" panose="020B0506020104020203" pitchFamily="34" charset="-18"/>
              </a:rPr>
              <a:t>1957 – Moskevský mezinárodní filmový festival (</a:t>
            </a:r>
            <a:r>
              <a:rPr lang="cs-CZ" i="1" dirty="0">
                <a:latin typeface="Gill Sans MT Condensed" panose="020B0506020104020203" pitchFamily="34" charset="-18"/>
              </a:rPr>
              <a:t>Osud člověka</a:t>
            </a:r>
            <a:r>
              <a:rPr lang="ru-RU" i="1" dirty="0">
                <a:latin typeface="Gill Sans MT Condensed" panose="020B0506020104020203" pitchFamily="34" charset="-18"/>
              </a:rPr>
              <a:t> </a:t>
            </a:r>
            <a:r>
              <a:rPr lang="cs-CZ" dirty="0">
                <a:latin typeface="Gill Sans MT Condensed" panose="020B0506020104020203" pitchFamily="34" charset="-18"/>
              </a:rPr>
              <a:t>/</a:t>
            </a:r>
            <a:r>
              <a:rPr lang="ru-RU" i="1" dirty="0">
                <a:latin typeface="Bahnschrift SemiLight Condensed" panose="020B0502040204020203" pitchFamily="34" charset="0"/>
              </a:rPr>
              <a:t>Судьба человека</a:t>
            </a:r>
            <a:r>
              <a:rPr lang="ru-RU" dirty="0">
                <a:latin typeface="Gill Sans MT Condensed" panose="020B0506020104020203" pitchFamily="34" charset="-18"/>
              </a:rPr>
              <a:t>)</a:t>
            </a:r>
          </a:p>
          <a:p>
            <a:r>
              <a:rPr lang="ru-RU" dirty="0">
                <a:latin typeface="Gill Sans MT Condensed" panose="020B0506020104020203" pitchFamily="34" charset="-18"/>
              </a:rPr>
              <a:t>1958 </a:t>
            </a:r>
            <a:r>
              <a:rPr lang="cs-CZ" dirty="0">
                <a:latin typeface="Gill Sans MT Condensed" panose="020B0506020104020203" pitchFamily="34" charset="-18"/>
              </a:rPr>
              <a:t>– hlavní cena na festivalu v Cannes (Zlatá palma) film M. </a:t>
            </a:r>
            <a:r>
              <a:rPr lang="cs-CZ" dirty="0" err="1">
                <a:latin typeface="Gill Sans MT Condensed" panose="020B0506020104020203" pitchFamily="34" charset="-18"/>
              </a:rPr>
              <a:t>Kalatozova</a:t>
            </a:r>
            <a:r>
              <a:rPr lang="cs-CZ" dirty="0">
                <a:latin typeface="Gill Sans MT Condensed" panose="020B0506020104020203" pitchFamily="34" charset="-18"/>
              </a:rPr>
              <a:t> </a:t>
            </a:r>
            <a:r>
              <a:rPr lang="cs-CZ" i="1" dirty="0">
                <a:latin typeface="Gill Sans MT Condensed" panose="020B0506020104020203" pitchFamily="34" charset="-18"/>
              </a:rPr>
              <a:t>Jeřábí táhnou </a:t>
            </a:r>
            <a:r>
              <a:rPr lang="cs-CZ" i="1" dirty="0">
                <a:latin typeface="Bahnschrift SemiLight Condensed" panose="020B0502040204020203" pitchFamily="34" charset="0"/>
              </a:rPr>
              <a:t>(</a:t>
            </a:r>
            <a:r>
              <a:rPr lang="ru-RU" i="1" dirty="0">
                <a:latin typeface="Bahnschrift SemiLight Condensed" panose="020B0502040204020203" pitchFamily="34" charset="0"/>
              </a:rPr>
              <a:t>Летят Журавли)</a:t>
            </a:r>
            <a:endParaRPr lang="cs-CZ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6812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700</Words>
  <Application>Microsoft Office PowerPoint</Application>
  <PresentationFormat>Širokoúhlá obrazovka</PresentationFormat>
  <Paragraphs>76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Bahnschrift SemiLight Condensed</vt:lpstr>
      <vt:lpstr>Gill Sans MT Condensed</vt:lpstr>
      <vt:lpstr>Gill Sans MT Ext Condensed Bold</vt:lpstr>
      <vt:lpstr>The Hand Bold</vt:lpstr>
      <vt:lpstr>The Serif Hand Black</vt:lpstr>
      <vt:lpstr>SketchyVTI</vt:lpstr>
      <vt:lpstr>SOVĚTSKÁ KINEMATOGRAFIE</vt:lpstr>
      <vt:lpstr>SOVĚTSKÁ KINEMATOGRAFIE. 50. léta</vt:lpstr>
      <vt:lpstr>NĚKTERÉ KLÍČOVÉ SNÍMKY</vt:lpstr>
      <vt:lpstr>NĚKTERÉ KLÍČOVÉ SNÍMKY</vt:lpstr>
      <vt:lpstr>NĚKTERÉ KLÍČOVÉ SNÍMKY</vt:lpstr>
      <vt:lpstr>NĚKTERÉ KLÍČOVÉ SNÍMKY</vt:lpstr>
      <vt:lpstr>NĚKTERÉ KLÍČOVÉ SNÍMKY</vt:lpstr>
      <vt:lpstr>NĚKTERÉ KLÍČOVÉ SNÍMKY</vt:lpstr>
      <vt:lpstr>SOVĚTSKÁ KINEMATOGRAFIE. 50. léta</vt:lpstr>
      <vt:lpstr>MICHAIL KALATOZOV (1903-1973)</vt:lpstr>
      <vt:lpstr>JEŘÁBÍ TÁHNOU, 1957</vt:lpstr>
      <vt:lpstr>HLAVNÍ ROLE</vt:lpstr>
      <vt:lpstr>JEŘÁBÍ TÁHNOU</vt:lpstr>
      <vt:lpstr>ZADÁNÍ K FILMU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SOVĚTSKÁ KINEMATOGRAFIE</dc:title>
  <dc:creator>Zbyněk Michálek</dc:creator>
  <cp:lastModifiedBy>Zbyněk Michálek</cp:lastModifiedBy>
  <cp:revision>17</cp:revision>
  <dcterms:created xsi:type="dcterms:W3CDTF">2020-02-29T21:04:33Z</dcterms:created>
  <dcterms:modified xsi:type="dcterms:W3CDTF">2020-03-10T08:29:13Z</dcterms:modified>
</cp:coreProperties>
</file>