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74" r:id="rId4"/>
    <p:sldId id="262" r:id="rId5"/>
    <p:sldId id="264" r:id="rId6"/>
    <p:sldId id="257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08-May-20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2900" dirty="0"/>
              <a:t>9 Osvietenstvo a modernizmus vo svetle kresťanstva – katolícky </a:t>
            </a:r>
            <a:r>
              <a:rPr lang="sk-SK" sz="2900" dirty="0" err="1"/>
              <a:t>antimodernizmus</a:t>
            </a:r>
            <a:r>
              <a:rPr lang="sk-SK" sz="2900" dirty="0"/>
              <a:t>,</a:t>
            </a:r>
            <a:br>
              <a:rPr lang="sk-SK" sz="2900" dirty="0"/>
            </a:br>
            <a:r>
              <a:rPr lang="sk-SK" sz="2900" dirty="0" err="1"/>
              <a:t>ultramontanizmus</a:t>
            </a:r>
            <a:r>
              <a:rPr lang="sk-SK" sz="2900" dirty="0"/>
              <a:t>, I. vatikánsky koncil, počiatky sociálnej náuky katolíckej cirkvi, katolícky</a:t>
            </a:r>
            <a:br>
              <a:rPr lang="sk-SK" sz="2900" dirty="0"/>
            </a:br>
            <a:r>
              <a:rPr lang="sk-SK" sz="2900" dirty="0"/>
              <a:t>modernizmus</a:t>
            </a:r>
            <a:br>
              <a:rPr lang="sk-SK" sz="2900" dirty="0"/>
            </a:br>
            <a:endParaRPr lang="sk-SK" sz="29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RLA07 </a:t>
            </a:r>
            <a:r>
              <a:rPr lang="sk-SK" dirty="0" err="1"/>
              <a:t>Křesťanství</a:t>
            </a:r>
            <a:r>
              <a:rPr lang="sk-SK" dirty="0"/>
              <a:t> II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6847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Katolícky modernizmus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b="1" dirty="0" err="1"/>
              <a:t>Alfred</a:t>
            </a:r>
            <a:r>
              <a:rPr lang="sk-SK" b="1" dirty="0"/>
              <a:t> </a:t>
            </a:r>
            <a:r>
              <a:rPr lang="sk-SK" b="1" dirty="0" err="1"/>
              <a:t>Loisy</a:t>
            </a:r>
            <a:r>
              <a:rPr lang="sk-SK" dirty="0"/>
              <a:t> (1857–1940)</a:t>
            </a:r>
          </a:p>
          <a:p>
            <a:r>
              <a:rPr lang="sk-SK" b="1" dirty="0"/>
              <a:t>George </a:t>
            </a:r>
            <a:r>
              <a:rPr lang="sk-SK" b="1" dirty="0" err="1"/>
              <a:t>Tyrrell</a:t>
            </a:r>
            <a:r>
              <a:rPr lang="sk-SK" dirty="0"/>
              <a:t> (1861–1909)</a:t>
            </a:r>
          </a:p>
          <a:p>
            <a:endParaRPr lang="sk-SK" dirty="0"/>
          </a:p>
          <a:p>
            <a:r>
              <a:rPr lang="sk-SK" dirty="0"/>
              <a:t>relativita a dejinnosť teológie</a:t>
            </a:r>
          </a:p>
          <a:p>
            <a:r>
              <a:rPr lang="sk-SK" dirty="0"/>
              <a:t>inšpirácia protestantskou exegézou</a:t>
            </a:r>
          </a:p>
          <a:p>
            <a:r>
              <a:rPr lang="sk-SK" dirty="0"/>
              <a:t>odmietnutie diskontinuity medzi Ježišom a cirkvou</a:t>
            </a:r>
          </a:p>
          <a:p>
            <a:r>
              <a:rPr lang="sk-SK" dirty="0" err="1"/>
              <a:t>Pius</a:t>
            </a:r>
            <a:r>
              <a:rPr lang="sk-SK" dirty="0"/>
              <a:t> X. „</a:t>
            </a:r>
            <a:r>
              <a:rPr lang="sk-SK" dirty="0" err="1"/>
              <a:t>Pascendi</a:t>
            </a:r>
            <a:r>
              <a:rPr lang="sk-SK" dirty="0"/>
              <a:t> </a:t>
            </a:r>
            <a:r>
              <a:rPr lang="sk-SK" dirty="0" err="1"/>
              <a:t>dominici</a:t>
            </a:r>
            <a:r>
              <a:rPr lang="sk-SK" dirty="0"/>
              <a:t> </a:t>
            </a:r>
            <a:r>
              <a:rPr lang="sk-SK" dirty="0" err="1"/>
              <a:t>gregis</a:t>
            </a:r>
            <a:r>
              <a:rPr lang="sk-SK" dirty="0"/>
              <a:t>“  (1907)</a:t>
            </a:r>
          </a:p>
          <a:p>
            <a:endParaRPr lang="sk-SK" dirty="0"/>
          </a:p>
          <a:p>
            <a:r>
              <a:rPr lang="sk-SK" dirty="0"/>
              <a:t>katolícka t</a:t>
            </a:r>
            <a:r>
              <a:rPr lang="en-US" dirty="0" err="1"/>
              <a:t>übingensk</a:t>
            </a:r>
            <a:r>
              <a:rPr lang="sk-SK" dirty="0"/>
              <a:t>á škola</a:t>
            </a:r>
          </a:p>
          <a:p>
            <a:pPr lvl="1"/>
            <a:r>
              <a:rPr lang="sk-SK" dirty="0"/>
              <a:t>Johann </a:t>
            </a:r>
            <a:r>
              <a:rPr lang="sk-SK" dirty="0" err="1"/>
              <a:t>Sebastian</a:t>
            </a:r>
            <a:r>
              <a:rPr lang="sk-SK" dirty="0"/>
              <a:t> von </a:t>
            </a:r>
            <a:r>
              <a:rPr lang="sk-SK" dirty="0" err="1"/>
              <a:t>Drey</a:t>
            </a:r>
            <a:r>
              <a:rPr lang="sk-SK" dirty="0"/>
              <a:t> (1777 – 1853), Johann Adam </a:t>
            </a:r>
            <a:r>
              <a:rPr lang="sk-SK" dirty="0" err="1"/>
              <a:t>Möhler</a:t>
            </a:r>
            <a:r>
              <a:rPr lang="sk-SK" dirty="0"/>
              <a:t> (1796 – 1838), Johann </a:t>
            </a:r>
            <a:r>
              <a:rPr lang="sk-SK" dirty="0" err="1"/>
              <a:t>Baptist</a:t>
            </a:r>
            <a:r>
              <a:rPr lang="sk-SK" dirty="0"/>
              <a:t> von </a:t>
            </a:r>
            <a:r>
              <a:rPr lang="sk-SK" dirty="0" err="1"/>
              <a:t>Hirscher</a:t>
            </a:r>
            <a:r>
              <a:rPr lang="sk-SK" dirty="0"/>
              <a:t> (1788 – 1865), Franz Anton </a:t>
            </a:r>
            <a:r>
              <a:rPr lang="sk-SK" dirty="0" err="1"/>
              <a:t>Staudenmaier</a:t>
            </a:r>
            <a:r>
              <a:rPr lang="sk-SK" dirty="0"/>
              <a:t> (1800 – 1856), </a:t>
            </a:r>
            <a:r>
              <a:rPr lang="sk-SK" dirty="0" err="1"/>
              <a:t>Johannes</a:t>
            </a:r>
            <a:r>
              <a:rPr lang="sk-SK" dirty="0"/>
              <a:t> von </a:t>
            </a:r>
            <a:r>
              <a:rPr lang="sk-SK" dirty="0" err="1"/>
              <a:t>Kuhn</a:t>
            </a:r>
            <a:r>
              <a:rPr lang="sk-SK" dirty="0"/>
              <a:t> (1806 – 1887)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A73B83-4FA9-4109-AC7D-E70C3C29E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69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375"/>
    </mc:Choice>
    <mc:Fallback>
      <p:transition spd="slow" advTm="230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5687" r="12070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sk-SK" sz="5000" b="1" err="1"/>
              <a:t>Pius</a:t>
            </a:r>
            <a:r>
              <a:rPr lang="sk-SK" sz="5000" b="1"/>
              <a:t> VII. (1800 – 1823)</a:t>
            </a:r>
            <a:br>
              <a:rPr lang="sk-SK" sz="5000"/>
            </a:br>
            <a:endParaRPr lang="sk-SK" sz="50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560154"/>
            <a:ext cx="6079791" cy="4781652"/>
          </a:xfrm>
        </p:spPr>
        <p:txBody>
          <a:bodyPr>
            <a:normAutofit/>
          </a:bodyPr>
          <a:lstStyle/>
          <a:p>
            <a:r>
              <a:rPr lang="sk-SK" dirty="0"/>
              <a:t>obdobie obnovy</a:t>
            </a:r>
          </a:p>
          <a:p>
            <a:endParaRPr lang="sk-SK" dirty="0"/>
          </a:p>
          <a:p>
            <a:r>
              <a:rPr lang="sk-SK" dirty="0" err="1"/>
              <a:t>zelanti</a:t>
            </a:r>
            <a:r>
              <a:rPr lang="sk-SK" dirty="0"/>
              <a:t> a </a:t>
            </a:r>
            <a:r>
              <a:rPr lang="sk-SK" dirty="0" err="1"/>
              <a:t>politicanti</a:t>
            </a:r>
            <a:endParaRPr lang="sk-SK" dirty="0"/>
          </a:p>
          <a:p>
            <a:r>
              <a:rPr lang="sk-SK" dirty="0"/>
              <a:t>kardinál </a:t>
            </a:r>
            <a:r>
              <a:rPr lang="sk-SK" b="1" dirty="0" err="1"/>
              <a:t>Ercole</a:t>
            </a:r>
            <a:r>
              <a:rPr lang="sk-SK" b="1" dirty="0"/>
              <a:t> </a:t>
            </a:r>
            <a:r>
              <a:rPr lang="sk-SK" b="1" dirty="0" err="1"/>
              <a:t>Consalvi</a:t>
            </a:r>
            <a:r>
              <a:rPr lang="sk-SK" dirty="0"/>
              <a:t> (1757–1824)</a:t>
            </a:r>
          </a:p>
          <a:p>
            <a:r>
              <a:rPr lang="sk-SK" dirty="0"/>
              <a:t>1814  návrat p. a vatikánskych archívov do Ríma </a:t>
            </a:r>
          </a:p>
          <a:p>
            <a:pPr lvl="1"/>
            <a:r>
              <a:rPr lang="sk-SK" dirty="0"/>
              <a:t>obnovenie jezuitského rádu</a:t>
            </a:r>
          </a:p>
          <a:p>
            <a:pPr lvl="1"/>
            <a:r>
              <a:rPr lang="sk-SK" dirty="0"/>
              <a:t>aliancia oltáru a trónu</a:t>
            </a:r>
          </a:p>
          <a:p>
            <a:r>
              <a:rPr lang="sk-SK" dirty="0"/>
              <a:t>1814-15 Viedenský kongres</a:t>
            </a:r>
          </a:p>
          <a:p>
            <a:r>
              <a:rPr lang="sk-SK" dirty="0"/>
              <a:t>1816 reformy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59FB3F-A621-4C76-82F3-37DA215C0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8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224"/>
    </mc:Choice>
    <mc:Fallback>
      <p:transition spd="slow" advTm="334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5C3FD5B-F587-4944-B03C-CEC67E99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sk-SK" b="1" dirty="0"/>
              <a:t>Lev XII.</a:t>
            </a:r>
            <a:r>
              <a:rPr lang="sk-SK" dirty="0"/>
              <a:t> (1823 – 1829)</a:t>
            </a:r>
          </a:p>
          <a:p>
            <a:pPr lvl="1"/>
            <a:r>
              <a:rPr lang="sk-SK" dirty="0"/>
              <a:t>zrušenie </a:t>
            </a:r>
            <a:r>
              <a:rPr lang="sk-SK" dirty="0" err="1"/>
              <a:t>Consalviho</a:t>
            </a:r>
            <a:r>
              <a:rPr lang="sk-SK" dirty="0"/>
              <a:t> reforiem</a:t>
            </a:r>
          </a:p>
          <a:p>
            <a:pPr lvl="1"/>
            <a:endParaRPr lang="sk-SK" dirty="0"/>
          </a:p>
          <a:p>
            <a:r>
              <a:rPr lang="sk-SK" b="1" dirty="0" err="1"/>
              <a:t>Pius</a:t>
            </a:r>
            <a:r>
              <a:rPr lang="sk-SK" b="1" dirty="0"/>
              <a:t> VIII.</a:t>
            </a:r>
            <a:r>
              <a:rPr lang="sk-SK" dirty="0"/>
              <a:t> (1829 – 1830)</a:t>
            </a:r>
          </a:p>
          <a:p>
            <a:endParaRPr lang="sk-SK" dirty="0"/>
          </a:p>
          <a:p>
            <a:r>
              <a:rPr lang="sk-SK" b="1" dirty="0"/>
              <a:t>Gregor XVI.</a:t>
            </a:r>
            <a:r>
              <a:rPr lang="sk-SK" dirty="0"/>
              <a:t> (1831 – 1846) </a:t>
            </a:r>
          </a:p>
          <a:p>
            <a:pPr lvl="1"/>
            <a:r>
              <a:rPr lang="sk-SK" dirty="0"/>
              <a:t>posilnenie </a:t>
            </a:r>
            <a:r>
              <a:rPr lang="sk-SK" dirty="0" err="1"/>
              <a:t>anti</a:t>
            </a:r>
            <a:r>
              <a:rPr lang="sk-SK" dirty="0"/>
              <a:t>-liberálneho postoja a nepokojov</a:t>
            </a:r>
          </a:p>
          <a:p>
            <a:pPr lvl="1"/>
            <a:r>
              <a:rPr lang="sk-SK" dirty="0"/>
              <a:t>Rakúsko v boji proti nacionalistickým povstalcom</a:t>
            </a:r>
          </a:p>
        </p:txBody>
      </p:sp>
      <p:pic>
        <p:nvPicPr>
          <p:cNvPr id="4" name="Picture 3" descr="A person wearing a costume&#10;&#10;Description automatically generated">
            <a:extLst>
              <a:ext uri="{FF2B5EF4-FFF2-40B4-BE49-F238E27FC236}">
                <a16:creationId xmlns:a16="http://schemas.microsoft.com/office/drawing/2014/main" id="{654E9A4C-D15C-4015-B59B-415B447597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13427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8CBB47A-C2B5-48FE-BC41-C72AF0404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700" y="484632"/>
            <a:ext cx="2241661" cy="202247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tatue of a person&#10;&#10;Description automatically generated">
            <a:extLst>
              <a:ext uri="{FF2B5EF4-FFF2-40B4-BE49-F238E27FC236}">
                <a16:creationId xmlns:a16="http://schemas.microsoft.com/office/drawing/2014/main" id="{C25EFE23-D220-477B-8570-4195A8FD5D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" b="27008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F9A9528-35E2-4029-8E16-8B435BB31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6819" y="4164379"/>
            <a:ext cx="2726204" cy="22089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man, indoor, sofa&#10;&#10;Description automatically generated">
            <a:extLst>
              <a:ext uri="{FF2B5EF4-FFF2-40B4-BE49-F238E27FC236}">
                <a16:creationId xmlns:a16="http://schemas.microsoft.com/office/drawing/2014/main" id="{D857FD23-6F23-4E4B-A11C-11D91DF5C4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86" r="6124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3D8E2C2-E411-4AB5-A9D3-9B223BDCB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44"/>
    </mc:Choice>
    <mc:Fallback>
      <p:transition spd="slow" advTm="15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4"/>
          <a:srcRect l="1608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175"/>
            <a:ext cx="6361590" cy="1325563"/>
          </a:xfrm>
        </p:spPr>
        <p:txBody>
          <a:bodyPr>
            <a:normAutofit/>
          </a:bodyPr>
          <a:lstStyle/>
          <a:p>
            <a:r>
              <a:rPr lang="sk-SK" b="1" dirty="0" err="1"/>
              <a:t>Pius</a:t>
            </a:r>
            <a:r>
              <a:rPr lang="sk-SK" b="1" dirty="0"/>
              <a:t> IX.</a:t>
            </a:r>
            <a:r>
              <a:rPr lang="sk-SK" dirty="0"/>
              <a:t> (1846–78)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1419225"/>
            <a:ext cx="7552944" cy="5353050"/>
          </a:xfrm>
        </p:spPr>
        <p:txBody>
          <a:bodyPr>
            <a:normAutofit/>
          </a:bodyPr>
          <a:lstStyle/>
          <a:p>
            <a:r>
              <a:rPr lang="sk-SK" dirty="0"/>
              <a:t> nárast nacionalizmu a hnutie “</a:t>
            </a:r>
            <a:r>
              <a:rPr lang="sk-SK" dirty="0" err="1"/>
              <a:t>Risorgimento</a:t>
            </a:r>
            <a:r>
              <a:rPr lang="sk-SK" dirty="0"/>
              <a:t>”</a:t>
            </a:r>
          </a:p>
          <a:p>
            <a:r>
              <a:rPr lang="sk-SK" b="1" dirty="0"/>
              <a:t>1848</a:t>
            </a:r>
            <a:r>
              <a:rPr lang="sk-SK" dirty="0"/>
              <a:t> útek do pevnosti </a:t>
            </a:r>
            <a:r>
              <a:rPr lang="sk-SK" dirty="0" err="1"/>
              <a:t>Gaeta</a:t>
            </a:r>
            <a:endParaRPr lang="sk-SK" dirty="0"/>
          </a:p>
          <a:p>
            <a:r>
              <a:rPr lang="sk-SK" dirty="0"/>
              <a:t>(</a:t>
            </a:r>
            <a:r>
              <a:rPr lang="sk-SK" dirty="0" err="1"/>
              <a:t>neo</a:t>
            </a:r>
            <a:r>
              <a:rPr lang="sk-SK" dirty="0"/>
              <a:t>-)</a:t>
            </a:r>
            <a:r>
              <a:rPr lang="sk-SK" dirty="0" err="1"/>
              <a:t>ultramontanizmus</a:t>
            </a:r>
            <a:endParaRPr lang="sk-SK" dirty="0"/>
          </a:p>
          <a:p>
            <a:pPr lvl="1"/>
            <a:r>
              <a:rPr lang="sk-SK" b="1" dirty="0" err="1"/>
              <a:t>Vincenzo</a:t>
            </a:r>
            <a:r>
              <a:rPr lang="sk-SK" b="1" dirty="0"/>
              <a:t> </a:t>
            </a:r>
            <a:r>
              <a:rPr lang="sk-SK" b="1" dirty="0" err="1"/>
              <a:t>Gioberti</a:t>
            </a:r>
            <a:r>
              <a:rPr lang="sk-SK" b="1" dirty="0"/>
              <a:t> </a:t>
            </a:r>
            <a:r>
              <a:rPr lang="sk-SK" dirty="0"/>
              <a:t>(1801–1852)</a:t>
            </a:r>
          </a:p>
          <a:p>
            <a:pPr lvl="1"/>
            <a:r>
              <a:rPr lang="sk-SK" b="1" dirty="0" err="1"/>
              <a:t>Joseph</a:t>
            </a:r>
            <a:r>
              <a:rPr lang="sk-SK" b="1" dirty="0"/>
              <a:t> de </a:t>
            </a:r>
            <a:r>
              <a:rPr lang="sk-SK" b="1" dirty="0" err="1"/>
              <a:t>Maistre</a:t>
            </a:r>
            <a:r>
              <a:rPr lang="sk-SK" b="1" dirty="0"/>
              <a:t> </a:t>
            </a:r>
            <a:r>
              <a:rPr lang="sk-SK" dirty="0"/>
              <a:t>(1753–1821)</a:t>
            </a:r>
          </a:p>
          <a:p>
            <a:r>
              <a:rPr lang="sk-SK" b="1" dirty="0"/>
              <a:t>1854</a:t>
            </a:r>
            <a:r>
              <a:rPr lang="sk-SK" dirty="0"/>
              <a:t> </a:t>
            </a:r>
            <a:r>
              <a:rPr lang="sk-SK" dirty="0" err="1"/>
              <a:t>Immaculata</a:t>
            </a:r>
            <a:r>
              <a:rPr lang="sk-SK" dirty="0"/>
              <a:t> </a:t>
            </a:r>
            <a:r>
              <a:rPr lang="sk-SK" dirty="0" err="1"/>
              <a:t>Conceptio</a:t>
            </a:r>
            <a:endParaRPr lang="sk-SK" dirty="0"/>
          </a:p>
          <a:p>
            <a:r>
              <a:rPr lang="sk-SK" b="1" dirty="0"/>
              <a:t>1860 </a:t>
            </a:r>
            <a:r>
              <a:rPr lang="sk-SK" dirty="0"/>
              <a:t>porážka pápežských vojsk</a:t>
            </a:r>
          </a:p>
          <a:p>
            <a:r>
              <a:rPr lang="sk-SK" b="1" dirty="0"/>
              <a:t>1861 </a:t>
            </a:r>
            <a:r>
              <a:rPr lang="sk-SK" dirty="0"/>
              <a:t>vytvorenie jednotného talianskeho kráľovstva</a:t>
            </a:r>
          </a:p>
          <a:p>
            <a:r>
              <a:rPr lang="sk-SK" b="1" dirty="0"/>
              <a:t>1864</a:t>
            </a:r>
            <a:r>
              <a:rPr lang="sk-SK" dirty="0"/>
              <a:t> </a:t>
            </a:r>
            <a:r>
              <a:rPr lang="sk-SK" dirty="0" err="1"/>
              <a:t>Syllabus</a:t>
            </a:r>
            <a:r>
              <a:rPr lang="sk-SK" dirty="0"/>
              <a:t> </a:t>
            </a:r>
            <a:r>
              <a:rPr lang="sk-SK" dirty="0" err="1"/>
              <a:t>Errorum</a:t>
            </a:r>
            <a:r>
              <a:rPr lang="sk-SK" dirty="0"/>
              <a:t> (</a:t>
            </a:r>
            <a:r>
              <a:rPr lang="sk-SK" dirty="0" err="1"/>
              <a:t>Quanta</a:t>
            </a:r>
            <a:r>
              <a:rPr lang="sk-SK" dirty="0"/>
              <a:t> </a:t>
            </a:r>
            <a:r>
              <a:rPr lang="sk-SK" dirty="0" err="1"/>
              <a:t>cura</a:t>
            </a:r>
            <a:r>
              <a:rPr lang="sk-SK" dirty="0"/>
              <a:t>)</a:t>
            </a:r>
          </a:p>
          <a:p>
            <a:r>
              <a:rPr lang="sk-SK" b="1" dirty="0"/>
              <a:t>1870-71 </a:t>
            </a:r>
            <a:r>
              <a:rPr lang="sk-SK" dirty="0"/>
              <a:t>francúzsko-pruská vojna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F31831-B3F6-4A84-8494-CACEE5B23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8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340"/>
    </mc:Choice>
    <mc:Fallback>
      <p:transition spd="slow" advTm="337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019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b="1" dirty="0"/>
              <a:t>1. vatikánsky koncil (1869–70)</a:t>
            </a:r>
            <a:br>
              <a:rPr lang="sk-SK" dirty="0"/>
            </a:br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43119" y="2373821"/>
            <a:ext cx="3400425" cy="2381250"/>
          </a:xfrm>
        </p:spPr>
      </p:pic>
      <p:sp>
        <p:nvSpPr>
          <p:cNvPr id="5" name="TextovéPole 4"/>
          <p:cNvSpPr txBox="1"/>
          <p:nvPr/>
        </p:nvSpPr>
        <p:spPr>
          <a:xfrm>
            <a:off x="719191" y="2219217"/>
            <a:ext cx="7697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600" dirty="0"/>
              <a:t>„</a:t>
            </a:r>
            <a:r>
              <a:rPr lang="sk-SK" sz="3600" dirty="0" err="1"/>
              <a:t>Dei</a:t>
            </a:r>
            <a:r>
              <a:rPr lang="sk-SK" sz="3600" dirty="0"/>
              <a:t> </a:t>
            </a:r>
            <a:r>
              <a:rPr lang="sk-SK" sz="3600" dirty="0" err="1"/>
              <a:t>Filius</a:t>
            </a:r>
            <a:r>
              <a:rPr lang="sk-SK" sz="3600" dirty="0"/>
              <a:t>“ – rozum a viera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600" dirty="0"/>
              <a:t>„Pastor </a:t>
            </a:r>
            <a:r>
              <a:rPr lang="sk-SK" sz="3600" dirty="0" err="1"/>
              <a:t>Aeternus</a:t>
            </a:r>
            <a:r>
              <a:rPr lang="sk-SK" sz="3600" dirty="0"/>
              <a:t>“ – pápežská neomylnosť</a:t>
            </a:r>
          </a:p>
          <a:p>
            <a:endParaRPr lang="sk-SK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42A7B8-44FA-498C-97BA-D162C6DA2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1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688"/>
    </mc:Choice>
    <mc:Fallback>
      <p:transition spd="slow" advTm="129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5F3B94B-0F3C-43D7-A4AB-6BBE06EBA5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E60398-905F-436C-AB6F-00D742F625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1848/49 zjednocovanie Nemecka</a:t>
            </a:r>
          </a:p>
          <a:p>
            <a:r>
              <a:rPr lang="en-US" sz="2400"/>
              <a:t>1861 Viliam I. menuje Bismarcka premiérom a ministrom zahraničia</a:t>
            </a:r>
          </a:p>
          <a:p>
            <a:r>
              <a:rPr lang="en-US" sz="2400"/>
              <a:t>1866 vojna proti Rakúsku</a:t>
            </a:r>
          </a:p>
          <a:p>
            <a:r>
              <a:rPr lang="en-US" sz="2400"/>
              <a:t>1870-71 francúzsko-pruská vojna, zjednotenie Nemecka</a:t>
            </a:r>
          </a:p>
          <a:p>
            <a:r>
              <a:rPr lang="en-US" sz="2400"/>
              <a:t>1871 útok na katolícku cirkev</a:t>
            </a:r>
          </a:p>
          <a:p>
            <a:r>
              <a:rPr lang="en-US" sz="2400"/>
              <a:t>1873 štát dosadzuje klérus</a:t>
            </a:r>
          </a:p>
          <a:p>
            <a:r>
              <a:rPr lang="en-US" sz="2400"/>
              <a:t>1875 zrušenie náboženských rádov</a:t>
            </a:r>
          </a:p>
          <a:p>
            <a:r>
              <a:rPr lang="en-US" sz="2400"/>
              <a:t>1878 uzavretie seminárov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7508B34-470F-4100-A966-5119AA232AAC}"/>
              </a:ext>
            </a:extLst>
          </p:cNvPr>
          <p:cNvSpPr txBox="1"/>
          <p:nvPr/>
        </p:nvSpPr>
        <p:spPr>
          <a:xfrm>
            <a:off x="838201" y="365125"/>
            <a:ext cx="63615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Bismarckov „Kulturkampf“ v Prusku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BF082F-6327-4C0C-B66A-8B213965B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1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856"/>
    </mc:Choice>
    <mc:Fallback>
      <p:transition spd="slow" advTm="350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425" r="13655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sk-SK" sz="5000" b="1"/>
              <a:t>Lev XIII. (1878-1903)</a:t>
            </a:r>
            <a:br>
              <a:rPr lang="sk-SK" sz="5000"/>
            </a:br>
            <a:endParaRPr lang="sk-SK" sz="50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4"/>
            <a:ext cx="6184314" cy="474232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dirty="0"/>
              <a:t>„</a:t>
            </a:r>
            <a:r>
              <a:rPr lang="sk-SK" dirty="0" err="1"/>
              <a:t>Aeterni</a:t>
            </a:r>
            <a:r>
              <a:rPr lang="sk-SK" dirty="0"/>
              <a:t> </a:t>
            </a:r>
            <a:r>
              <a:rPr lang="sk-SK" dirty="0" err="1"/>
              <a:t>Patris</a:t>
            </a:r>
            <a:r>
              <a:rPr lang="sk-SK" dirty="0"/>
              <a:t>“ </a:t>
            </a:r>
          </a:p>
          <a:p>
            <a:pPr>
              <a:lnSpc>
                <a:spcPct val="80000"/>
              </a:lnSpc>
            </a:pPr>
            <a:r>
              <a:rPr lang="sk-SK" dirty="0"/>
              <a:t>sociálne učenie katolíckej cirkvi</a:t>
            </a:r>
          </a:p>
          <a:p>
            <a:pPr lvl="1">
              <a:lnSpc>
                <a:spcPct val="80000"/>
              </a:lnSpc>
            </a:pPr>
            <a:r>
              <a:rPr lang="sk-SK" dirty="0"/>
              <a:t>G. XVI. „</a:t>
            </a:r>
            <a:r>
              <a:rPr lang="sk-SK" dirty="0" err="1"/>
              <a:t>Cum</a:t>
            </a:r>
            <a:r>
              <a:rPr lang="sk-SK" dirty="0"/>
              <a:t> </a:t>
            </a:r>
            <a:r>
              <a:rPr lang="sk-SK" dirty="0" err="1"/>
              <a:t>Primum</a:t>
            </a:r>
            <a:r>
              <a:rPr lang="sk-SK" dirty="0"/>
              <a:t>“ (1832)</a:t>
            </a:r>
          </a:p>
          <a:p>
            <a:pPr lvl="1">
              <a:lnSpc>
                <a:spcPct val="80000"/>
              </a:lnSpc>
            </a:pPr>
            <a:r>
              <a:rPr lang="sk-SK" dirty="0"/>
              <a:t>„</a:t>
            </a:r>
            <a:r>
              <a:rPr lang="sk-SK" dirty="0" err="1"/>
              <a:t>Immortale</a:t>
            </a:r>
            <a:r>
              <a:rPr lang="sk-SK" dirty="0"/>
              <a:t> </a:t>
            </a:r>
            <a:r>
              <a:rPr lang="sk-SK" dirty="0" err="1"/>
              <a:t>Dei</a:t>
            </a:r>
            <a:r>
              <a:rPr lang="sk-SK" dirty="0"/>
              <a:t>“ (1885)</a:t>
            </a:r>
          </a:p>
          <a:p>
            <a:pPr lvl="1">
              <a:lnSpc>
                <a:spcPct val="80000"/>
              </a:lnSpc>
            </a:pPr>
            <a:r>
              <a:rPr lang="sk-SK" dirty="0"/>
              <a:t>„</a:t>
            </a:r>
            <a:r>
              <a:rPr lang="sk-SK" dirty="0" err="1"/>
              <a:t>Plurimis</a:t>
            </a:r>
            <a:r>
              <a:rPr lang="sk-SK" dirty="0"/>
              <a:t>“ (1888) a „</a:t>
            </a:r>
            <a:r>
              <a:rPr lang="sk-SK" dirty="0" err="1"/>
              <a:t>Catholicae</a:t>
            </a:r>
            <a:r>
              <a:rPr lang="sk-SK" dirty="0"/>
              <a:t> </a:t>
            </a:r>
            <a:r>
              <a:rPr lang="sk-SK" dirty="0" err="1"/>
              <a:t>Ecclesiae</a:t>
            </a:r>
            <a:r>
              <a:rPr lang="sk-SK" dirty="0"/>
              <a:t>“ (1890)</a:t>
            </a:r>
          </a:p>
          <a:p>
            <a:pPr lvl="1">
              <a:lnSpc>
                <a:spcPct val="80000"/>
              </a:lnSpc>
            </a:pPr>
            <a:r>
              <a:rPr lang="sk-SK" dirty="0"/>
              <a:t>„</a:t>
            </a:r>
            <a:r>
              <a:rPr lang="sk-SK" dirty="0" err="1"/>
              <a:t>Libertas</a:t>
            </a:r>
            <a:r>
              <a:rPr lang="sk-SK" dirty="0"/>
              <a:t>“ (1888)</a:t>
            </a:r>
          </a:p>
          <a:p>
            <a:pPr>
              <a:lnSpc>
                <a:spcPct val="80000"/>
              </a:lnSpc>
            </a:pPr>
            <a:r>
              <a:rPr lang="sk-SK" dirty="0"/>
              <a:t>zdroje</a:t>
            </a:r>
          </a:p>
          <a:p>
            <a:pPr lvl="1">
              <a:lnSpc>
                <a:spcPct val="80000"/>
              </a:lnSpc>
            </a:pPr>
            <a:r>
              <a:rPr lang="sk-SK" dirty="0" err="1"/>
              <a:t>Frédéric</a:t>
            </a:r>
            <a:r>
              <a:rPr lang="sk-SK" dirty="0"/>
              <a:t> </a:t>
            </a:r>
            <a:r>
              <a:rPr lang="sk-SK" dirty="0" err="1"/>
              <a:t>Ozanam</a:t>
            </a:r>
            <a:r>
              <a:rPr lang="sk-SK" dirty="0"/>
              <a:t> </a:t>
            </a:r>
          </a:p>
          <a:p>
            <a:pPr lvl="1">
              <a:lnSpc>
                <a:spcPct val="80000"/>
              </a:lnSpc>
            </a:pPr>
            <a:r>
              <a:rPr lang="sk-SK" dirty="0" err="1"/>
              <a:t>Wilhelm</a:t>
            </a:r>
            <a:r>
              <a:rPr lang="sk-SK" dirty="0"/>
              <a:t> </a:t>
            </a:r>
            <a:r>
              <a:rPr lang="sk-SK" dirty="0" err="1"/>
              <a:t>Emmanuel</a:t>
            </a:r>
            <a:r>
              <a:rPr lang="sk-SK" dirty="0"/>
              <a:t> von </a:t>
            </a:r>
            <a:r>
              <a:rPr lang="sk-SK" dirty="0" err="1"/>
              <a:t>Ketteler</a:t>
            </a:r>
            <a:r>
              <a:rPr lang="sk-SK" dirty="0"/>
              <a:t> </a:t>
            </a:r>
          </a:p>
          <a:p>
            <a:pPr>
              <a:lnSpc>
                <a:spcPct val="80000"/>
              </a:lnSpc>
            </a:pPr>
            <a:r>
              <a:rPr lang="sk-SK" dirty="0"/>
              <a:t>1. 5. 1891 (15. 5.) „</a:t>
            </a:r>
            <a:r>
              <a:rPr lang="sk-SK" dirty="0" err="1"/>
              <a:t>Rerum</a:t>
            </a:r>
            <a:r>
              <a:rPr lang="sk-SK" dirty="0"/>
              <a:t> </a:t>
            </a:r>
            <a:r>
              <a:rPr lang="sk-SK" dirty="0" err="1"/>
              <a:t>novarum</a:t>
            </a:r>
            <a:r>
              <a:rPr lang="sk-SK" dirty="0"/>
              <a:t>“</a:t>
            </a:r>
          </a:p>
          <a:p>
            <a:pPr lvl="1">
              <a:lnSpc>
                <a:spcPct val="80000"/>
              </a:lnSpc>
            </a:pPr>
            <a:r>
              <a:rPr lang="sk-SK" dirty="0" err="1"/>
              <a:t>Matteo</a:t>
            </a:r>
            <a:r>
              <a:rPr lang="sk-SK" dirty="0"/>
              <a:t> </a:t>
            </a:r>
            <a:r>
              <a:rPr lang="sk-SK" dirty="0" err="1"/>
              <a:t>Liberatore</a:t>
            </a:r>
            <a:endParaRPr lang="sk-SK" dirty="0"/>
          </a:p>
          <a:p>
            <a:pPr lvl="1">
              <a:lnSpc>
                <a:spcPct val="80000"/>
              </a:lnSpc>
            </a:pPr>
            <a:endParaRPr lang="sk-SK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65BBCC-4C68-46E2-BDDA-22CBEA24A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5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53"/>
    </mc:Choice>
    <mc:Fallback>
      <p:transition spd="slow" advTm="174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4"/>
          <a:srcRect l="8212"/>
          <a:stretch/>
        </p:blipFill>
        <p:spPr>
          <a:xfrm>
            <a:off x="7848600" y="10"/>
            <a:ext cx="43434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 b="1" dirty="0" err="1"/>
              <a:t>Pius</a:t>
            </a:r>
            <a:r>
              <a:rPr lang="sk-SK" b="1" dirty="0"/>
              <a:t> X. (1903–1914)</a:t>
            </a:r>
            <a:endParaRPr lang="sk-SK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sk-SK" b="1" dirty="0"/>
              <a:t>1903 </a:t>
            </a:r>
            <a:r>
              <a:rPr lang="sk-SK" dirty="0"/>
              <a:t>– „</a:t>
            </a:r>
            <a:r>
              <a:rPr lang="sk-SK" i="1" dirty="0"/>
              <a:t>E </a:t>
            </a:r>
            <a:r>
              <a:rPr lang="sk-SK" i="1" dirty="0" err="1"/>
              <a:t>Supremi</a:t>
            </a:r>
            <a:r>
              <a:rPr lang="sk-SK" dirty="0"/>
              <a:t>“ </a:t>
            </a:r>
          </a:p>
          <a:p>
            <a:r>
              <a:rPr lang="sk-SK" b="1" dirty="0"/>
              <a:t>1907</a:t>
            </a:r>
            <a:r>
              <a:rPr lang="sk-SK" dirty="0"/>
              <a:t> – „</a:t>
            </a:r>
            <a:r>
              <a:rPr lang="sk-SK" i="1" dirty="0" err="1"/>
              <a:t>Lamentabili</a:t>
            </a:r>
            <a:r>
              <a:rPr lang="sk-SK" i="1" dirty="0"/>
              <a:t> Sane Exitu</a:t>
            </a:r>
            <a:r>
              <a:rPr lang="sk-SK" dirty="0"/>
              <a:t>“</a:t>
            </a:r>
          </a:p>
          <a:p>
            <a:r>
              <a:rPr lang="sk-SK" b="1" dirty="0"/>
              <a:t>1907</a:t>
            </a:r>
            <a:r>
              <a:rPr lang="sk-SK" dirty="0"/>
              <a:t> – „</a:t>
            </a:r>
            <a:r>
              <a:rPr lang="sk-SK" i="1" dirty="0" err="1"/>
              <a:t>Pascendi</a:t>
            </a:r>
            <a:r>
              <a:rPr lang="sk-SK" i="1" dirty="0"/>
              <a:t> </a:t>
            </a:r>
            <a:r>
              <a:rPr lang="sk-SK" i="1" dirty="0" err="1"/>
              <a:t>Dominici</a:t>
            </a:r>
            <a:r>
              <a:rPr lang="sk-SK" i="1" dirty="0"/>
              <a:t> </a:t>
            </a:r>
            <a:r>
              <a:rPr lang="sk-SK" i="1" dirty="0" err="1"/>
              <a:t>Gregis</a:t>
            </a:r>
            <a:r>
              <a:rPr lang="sk-SK" i="1" dirty="0"/>
              <a:t>“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54E0AD-A9E5-4E74-B722-37A8F4310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90"/>
    </mc:Choice>
    <mc:Fallback>
      <p:transition spd="slow" advTm="72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613" y="41121"/>
            <a:ext cx="10515600" cy="1325563"/>
          </a:xfrm>
        </p:spPr>
        <p:txBody>
          <a:bodyPr/>
          <a:lstStyle/>
          <a:p>
            <a:r>
              <a:rPr lang="sk-SK" dirty="0"/>
              <a:t>Liberálna teológia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298" y="1366684"/>
            <a:ext cx="6410632" cy="5289755"/>
          </a:xfrm>
        </p:spPr>
        <p:txBody>
          <a:bodyPr>
            <a:normAutofit fontScale="92500" lnSpcReduction="10000"/>
          </a:bodyPr>
          <a:lstStyle/>
          <a:p>
            <a:r>
              <a:rPr lang="sk-SK" b="1" dirty="0"/>
              <a:t>Friedrich Daniel </a:t>
            </a:r>
            <a:r>
              <a:rPr lang="sk-SK" b="1" dirty="0" err="1"/>
              <a:t>Ernst</a:t>
            </a:r>
            <a:r>
              <a:rPr lang="sk-SK" b="1" dirty="0"/>
              <a:t> </a:t>
            </a:r>
            <a:r>
              <a:rPr lang="sk-SK" b="1" dirty="0" err="1"/>
              <a:t>Schleiermacher</a:t>
            </a:r>
            <a:r>
              <a:rPr lang="sk-SK" b="1" dirty="0"/>
              <a:t> </a:t>
            </a:r>
            <a:r>
              <a:rPr lang="sk-SK" dirty="0"/>
              <a:t>(1768–1834)</a:t>
            </a:r>
          </a:p>
          <a:p>
            <a:pPr lvl="1"/>
            <a:r>
              <a:rPr lang="sk-SK" dirty="0"/>
              <a:t>1799 „</a:t>
            </a:r>
            <a:r>
              <a:rPr lang="sk-SK" i="1" dirty="0"/>
              <a:t>O </a:t>
            </a:r>
            <a:r>
              <a:rPr lang="sk-SK" i="1" dirty="0" err="1"/>
              <a:t>náboženství</a:t>
            </a:r>
            <a:r>
              <a:rPr lang="sk-SK" i="1" dirty="0"/>
              <a:t>: </a:t>
            </a:r>
            <a:r>
              <a:rPr lang="sk-SK" i="1" dirty="0" err="1"/>
              <a:t>Řeči</a:t>
            </a:r>
            <a:r>
              <a:rPr lang="sk-SK" i="1" dirty="0"/>
              <a:t> </a:t>
            </a:r>
            <a:r>
              <a:rPr lang="sk-SK" i="1" dirty="0" err="1"/>
              <a:t>ke</a:t>
            </a:r>
            <a:r>
              <a:rPr lang="sk-SK" i="1" dirty="0"/>
              <a:t> </a:t>
            </a:r>
            <a:r>
              <a:rPr lang="sk-SK" i="1" dirty="0" err="1"/>
              <a:t>vzdělancům</a:t>
            </a:r>
            <a:r>
              <a:rPr lang="sk-SK" i="1" dirty="0"/>
              <a:t> </a:t>
            </a:r>
            <a:r>
              <a:rPr lang="sk-SK" i="1" dirty="0" err="1"/>
              <a:t>mezi</a:t>
            </a:r>
            <a:r>
              <a:rPr lang="sk-SK" i="1" dirty="0"/>
              <a:t> jeho </a:t>
            </a:r>
            <a:r>
              <a:rPr lang="sk-SK" i="1" dirty="0" err="1"/>
              <a:t>pohrdači</a:t>
            </a:r>
            <a:r>
              <a:rPr lang="sk-SK" dirty="0"/>
              <a:t>“ </a:t>
            </a:r>
          </a:p>
          <a:p>
            <a:pPr lvl="1"/>
            <a:r>
              <a:rPr lang="sk-SK" dirty="0"/>
              <a:t>1820-1821 „</a:t>
            </a:r>
            <a:r>
              <a:rPr lang="sk-SK" dirty="0" err="1"/>
              <a:t>Křesťanská</a:t>
            </a:r>
            <a:r>
              <a:rPr lang="sk-SK" dirty="0"/>
              <a:t> </a:t>
            </a:r>
            <a:r>
              <a:rPr lang="sk-SK" dirty="0" err="1"/>
              <a:t>víra</a:t>
            </a:r>
            <a:r>
              <a:rPr lang="sk-SK" dirty="0"/>
              <a:t> </a:t>
            </a:r>
            <a:r>
              <a:rPr lang="sk-SK" dirty="0" err="1"/>
              <a:t>představená</a:t>
            </a:r>
            <a:r>
              <a:rPr lang="sk-SK" dirty="0"/>
              <a:t> v </a:t>
            </a:r>
            <a:r>
              <a:rPr lang="sk-SK" dirty="0" err="1"/>
              <a:t>souvislosti</a:t>
            </a:r>
            <a:r>
              <a:rPr lang="sk-SK" dirty="0"/>
              <a:t> </a:t>
            </a:r>
            <a:r>
              <a:rPr lang="sk-SK" dirty="0" err="1"/>
              <a:t>podle</a:t>
            </a:r>
            <a:r>
              <a:rPr lang="sk-SK" dirty="0"/>
              <a:t> zásad </a:t>
            </a:r>
            <a:r>
              <a:rPr lang="sk-SK" dirty="0" err="1"/>
              <a:t>evangelické</a:t>
            </a:r>
            <a:r>
              <a:rPr lang="sk-SK" dirty="0"/>
              <a:t> </a:t>
            </a:r>
            <a:r>
              <a:rPr lang="sk-SK" dirty="0" err="1"/>
              <a:t>církve</a:t>
            </a:r>
            <a:r>
              <a:rPr lang="sk-SK" dirty="0"/>
              <a:t>“ </a:t>
            </a:r>
          </a:p>
          <a:p>
            <a:r>
              <a:rPr lang="sk-SK" b="1" dirty="0"/>
              <a:t>Radikálna kritika evanjelií</a:t>
            </a:r>
          </a:p>
          <a:p>
            <a:pPr lvl="1"/>
            <a:r>
              <a:rPr lang="sk-SK" b="1" dirty="0" err="1"/>
              <a:t>tübigenská</a:t>
            </a:r>
            <a:r>
              <a:rPr lang="sk-SK" b="1" dirty="0"/>
              <a:t> škola</a:t>
            </a:r>
            <a:endParaRPr lang="sk-SK" dirty="0"/>
          </a:p>
          <a:p>
            <a:pPr lvl="2"/>
            <a:r>
              <a:rPr lang="sk-SK" b="1" dirty="0"/>
              <a:t>Ferdinand Christian </a:t>
            </a:r>
            <a:r>
              <a:rPr lang="sk-SK" b="1" dirty="0" err="1"/>
              <a:t>Baur</a:t>
            </a:r>
            <a:r>
              <a:rPr lang="sk-SK" dirty="0"/>
              <a:t> (1792—1860)</a:t>
            </a:r>
          </a:p>
          <a:p>
            <a:pPr lvl="2"/>
            <a:r>
              <a:rPr lang="sk-SK" b="1" dirty="0"/>
              <a:t>David Friedrich Strauss</a:t>
            </a:r>
            <a:r>
              <a:rPr lang="sk-SK" dirty="0"/>
              <a:t> (1808—1874)</a:t>
            </a:r>
          </a:p>
          <a:p>
            <a:pPr lvl="2"/>
            <a:r>
              <a:rPr lang="sk-SK" b="1" dirty="0"/>
              <a:t>Adolf von </a:t>
            </a:r>
            <a:r>
              <a:rPr lang="sk-SK" b="1" dirty="0" err="1"/>
              <a:t>Harnack</a:t>
            </a:r>
            <a:r>
              <a:rPr lang="sk-SK" dirty="0"/>
              <a:t> (1851–1930)</a:t>
            </a:r>
          </a:p>
          <a:p>
            <a:pPr lvl="2"/>
            <a:r>
              <a:rPr lang="sk-SK" b="1" dirty="0"/>
              <a:t>Albrecht </a:t>
            </a:r>
            <a:r>
              <a:rPr lang="sk-SK" b="1" dirty="0" err="1"/>
              <a:t>Ritschl</a:t>
            </a:r>
            <a:r>
              <a:rPr lang="sk-SK" dirty="0"/>
              <a:t> (1822—1889)</a:t>
            </a:r>
          </a:p>
          <a:p>
            <a:pPr lvl="3"/>
            <a:r>
              <a:rPr lang="sk-SK" dirty="0"/>
              <a:t>„</a:t>
            </a:r>
            <a:r>
              <a:rPr lang="sk-SK" i="1" dirty="0" err="1"/>
              <a:t>Die</a:t>
            </a:r>
            <a:r>
              <a:rPr lang="sk-SK" i="1" dirty="0"/>
              <a:t> </a:t>
            </a:r>
            <a:r>
              <a:rPr lang="sk-SK" i="1" dirty="0" err="1"/>
              <a:t>christliche</a:t>
            </a:r>
            <a:r>
              <a:rPr lang="sk-SK" i="1" dirty="0"/>
              <a:t> </a:t>
            </a:r>
            <a:r>
              <a:rPr lang="sk-SK" i="1" dirty="0" err="1"/>
              <a:t>Lehre</a:t>
            </a:r>
            <a:r>
              <a:rPr lang="sk-SK" i="1" dirty="0"/>
              <a:t> von der </a:t>
            </a:r>
            <a:r>
              <a:rPr lang="sk-SK" i="1" dirty="0" err="1"/>
              <a:t>Rechtfertigung</a:t>
            </a:r>
            <a:r>
              <a:rPr lang="sk-SK" i="1" dirty="0"/>
              <a:t> </a:t>
            </a:r>
            <a:r>
              <a:rPr lang="sk-SK" i="1" dirty="0" err="1"/>
              <a:t>und</a:t>
            </a:r>
            <a:r>
              <a:rPr lang="sk-SK" i="1" dirty="0"/>
              <a:t> </a:t>
            </a:r>
            <a:r>
              <a:rPr lang="sk-SK" i="1" dirty="0" err="1"/>
              <a:t>Versöhnung</a:t>
            </a:r>
            <a:r>
              <a:rPr lang="sk-SK" dirty="0"/>
              <a:t>“</a:t>
            </a:r>
          </a:p>
          <a:p>
            <a:r>
              <a:rPr lang="sk-SK" b="1" dirty="0"/>
              <a:t>Nábožensko-historická škola</a:t>
            </a:r>
          </a:p>
          <a:p>
            <a:pPr lvl="1"/>
            <a:r>
              <a:rPr lang="sk-SK" b="1" dirty="0" err="1"/>
              <a:t>Ernst</a:t>
            </a:r>
            <a:r>
              <a:rPr lang="sk-SK" b="1" dirty="0"/>
              <a:t> </a:t>
            </a:r>
            <a:r>
              <a:rPr lang="sk-SK" b="1" dirty="0" err="1"/>
              <a:t>Troeltsch</a:t>
            </a:r>
            <a:r>
              <a:rPr lang="sk-SK" dirty="0"/>
              <a:t> (1865–1923)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30065" y="1524000"/>
            <a:ext cx="47686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interpretácia biblického učenia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autentická podoba Ježiša Krista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etický rozmer kresťanstva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radikálna kritika evanjelií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historicko-kritické skúmanie Biblie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škola dejín náboženstva</a:t>
            </a:r>
          </a:p>
          <a:p>
            <a:endParaRPr lang="sk-SK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1AFA25-EA80-446B-AFF3-4E03F160F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0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087"/>
    </mc:Choice>
    <mc:Fallback>
      <p:transition spd="slow" advTm="42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6853</TotalTime>
  <Words>517</Words>
  <Application>Microsoft Office PowerPoint</Application>
  <PresentationFormat>Widescreen</PresentationFormat>
  <Paragraphs>94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Corbel</vt:lpstr>
      <vt:lpstr>Hloubka</vt:lpstr>
      <vt:lpstr>9 Osvietenstvo a modernizmus vo svetle kresťanstva – katolícky antimodernizmus, ultramontanizmus, I. vatikánsky koncil, počiatky sociálnej náuky katolíckej cirkvi, katolícky modernizmus </vt:lpstr>
      <vt:lpstr>Pius VII. (1800 – 1823) </vt:lpstr>
      <vt:lpstr>PowerPoint Presentation</vt:lpstr>
      <vt:lpstr>Pius IX. (1846–78)</vt:lpstr>
      <vt:lpstr>1. vatikánsky koncil (1869–70) </vt:lpstr>
      <vt:lpstr>PowerPoint Presentation</vt:lpstr>
      <vt:lpstr>Lev XIII. (1878-1903) </vt:lpstr>
      <vt:lpstr>Pius X. (1903–1914)</vt:lpstr>
      <vt:lpstr>Liberálna teológia</vt:lpstr>
      <vt:lpstr>Katolícky modernizmus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Osvietenstvo a modernizmus vo svetle kresťanstva – katolícky antimodernizmus, ultramontanizmus, I. vatikánsky koncil, počiatky sociálnej náuky katolíckej cirkvi, katolícky modernizmus </dc:title>
  <dc:creator>Jakub Cigán</dc:creator>
  <cp:lastModifiedBy>Jakub Cigán</cp:lastModifiedBy>
  <cp:revision>18</cp:revision>
  <dcterms:created xsi:type="dcterms:W3CDTF">2019-04-16T21:55:42Z</dcterms:created>
  <dcterms:modified xsi:type="dcterms:W3CDTF">2020-05-13T00:16:22Z</dcterms:modified>
</cp:coreProperties>
</file>