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77" r:id="rId4"/>
    <p:sldId id="267" r:id="rId5"/>
    <p:sldId id="264" r:id="rId6"/>
    <p:sldId id="259" r:id="rId7"/>
    <p:sldId id="262" r:id="rId8"/>
    <p:sldId id="261" r:id="rId9"/>
    <p:sldId id="266" r:id="rId10"/>
    <p:sldId id="260" r:id="rId11"/>
    <p:sldId id="268" r:id="rId12"/>
    <p:sldId id="269" r:id="rId13"/>
    <p:sldId id="270" r:id="rId14"/>
    <p:sldId id="271" r:id="rId15"/>
    <p:sldId id="276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13"/>
  </p:normalViewPr>
  <p:slideViewPr>
    <p:cSldViewPr snapToGrid="0" snapToObjects="1">
      <p:cViewPr>
        <p:scale>
          <a:sx n="89" d="100"/>
          <a:sy n="89" d="100"/>
        </p:scale>
        <p:origin x="232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8A9D-6A7F-CD44-A017-61DC8404A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88BCD-6EA3-104C-8A5E-98AC375F9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07FB4-564D-BD42-A186-CA640B3E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4C26A-CE45-C84F-A2D9-3FCA5CA9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4E6D4-4DA5-3742-9EEB-AAEB8534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97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E978-34A0-7D43-A879-B07FEB0C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D1788-3F90-7943-B5C0-DC1C45CE7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F5D59-116E-1F48-80F8-A6088C23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2C887-E52C-2544-BF18-CF31BDE4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6FBE6-BC5F-F943-A048-FD4FAEFF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6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8EF582-4BA1-3448-8216-31C72E261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7F27A-9346-714F-9106-91B947847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BBB44-5A19-044A-B272-ADB2BA67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8F780-3971-AE46-BBF6-56D0F164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D6E27-FD23-3449-A502-28D3314D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27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A050-54E1-4C4B-A6FA-284346F45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1B91B-A4CD-BB49-B4EA-8FF0A2F38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1F7BB-E71B-2446-ADA9-2AD381AD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1815E-4BE8-684D-AA33-8F4D602F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AD39B-5E52-5641-9011-D95363CD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04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C53B-AADC-C447-8550-5EB1CD16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2534D-C42F-D249-80A2-3D3CE9DAD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B024E-8791-114C-9A42-672BB254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BF6F-04F7-C944-9500-F2686995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CAF15-158A-6844-951A-664AE780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36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746F0-B7C9-5045-9FB6-135A86490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F98A1-973D-A64B-8B15-16B662905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5EE30-B82A-8740-A1AB-6945D0EB3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BBE39-456A-E74E-99C5-7304958D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CDBD3-36D6-EC47-9D7F-C66B53B5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65B7B-16FF-BB47-8C35-B31C64C50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80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A5A4-F3BD-CC42-AE25-C8582188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480FF-C0F7-8047-940F-19989DB64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6E9C4-523F-6F41-800C-AF44442AA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DE6AD-EAB4-6045-8F63-85372ED9B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D678C-F867-5040-B4ED-4A1EA6A47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99515C-8A49-0C4B-99CB-A74D4FD65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70917-0EE7-C641-BBE9-150EED2BC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2611F-5B75-714C-B982-DC34764A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06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9685D-60A7-D14E-A39F-4DD0FB94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A1A30-0B76-6344-9E6D-E67FCE9B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25FD1-B8C4-E343-9DB9-659AAD83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0C892-807E-324E-A61F-CCF46715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07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61A92-2AC3-3242-8EFC-256C2C8D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22362B-22AB-9841-8866-7C12668E3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82508-AAD4-784D-8A18-F9507A8BE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91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6D26-8039-594E-9197-49F66D81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9DAC2-F3CB-F944-9791-AAEEAC2B6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9FF8A-0829-7749-BC21-A896EF79D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0A08F-7C30-D645-8E2B-D66086A0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66105-0795-0C4E-A45C-96ACBDB3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5DE78-217D-E049-8555-5FCE8999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60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9F1B0-BE8B-8D49-9506-980EC36B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B7E239-E47A-364C-9909-2D1AEECEC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8AD86-BFA9-AE4D-B18B-B961DDB78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CEC98-623D-8A4F-AD47-E0FBA1FB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852E6-C4F9-3744-95D2-9C9AC457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A2785-CBB3-B044-B1EF-81721DAA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081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F36CCF-2FDF-DA46-B482-06EA09F0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5949E-5A55-F744-AA27-E70657E25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1FA76-6318-C94A-A1A7-00E2B07BE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72782-6D94-0343-9DFD-4C27871A9992}" type="datetimeFigureOut">
              <a:rPr lang="cs-CZ" smtClean="0"/>
              <a:t>10.03.20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8096A-28EC-2C43-B37A-FC36693CC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C151E-C891-0C41-BA1C-A221A3AC9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20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2393C-CB84-B14A-B7C8-63D1ED2D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86" y="5091762"/>
            <a:ext cx="7484787" cy="1264588"/>
          </a:xfrm>
        </p:spPr>
        <p:txBody>
          <a:bodyPr anchor="ctr">
            <a:normAutofit/>
          </a:bodyPr>
          <a:lstStyle/>
          <a:p>
            <a:pPr algn="r"/>
            <a:r>
              <a:rPr lang="cs-CZ" sz="4800" b="1">
                <a:solidFill>
                  <a:srgbClr val="FFFFFF"/>
                </a:solidFill>
                <a:latin typeface="Cambria" panose="02040503050406030204" pitchFamily="18" charset="0"/>
              </a:rPr>
              <a:t>Kalvín a kalvinismus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4DA38-D145-D545-9E74-B99B66164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119" y="5091763"/>
            <a:ext cx="2871195" cy="1264587"/>
          </a:xfrm>
        </p:spPr>
        <p:txBody>
          <a:bodyPr anchor="ctr">
            <a:normAutofit/>
          </a:bodyPr>
          <a:lstStyle/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r>
              <a:rPr lang="cs-CZ" sz="1100" dirty="0">
                <a:solidFill>
                  <a:srgbClr val="FFC000"/>
                </a:solidFill>
                <a:latin typeface="Cambria" panose="02040503050406030204" pitchFamily="18" charset="0"/>
              </a:rPr>
              <a:t>Křesťanství 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33A4C-D11C-564A-910B-C2BA7A58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1506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28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3A164213-F92A-3B4E-86C5-FB689A4066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8783"/>
          <a:stretch/>
        </p:blipFill>
        <p:spPr>
          <a:xfrm>
            <a:off x="643467" y="1020383"/>
            <a:ext cx="5294716" cy="4817232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Picture 1" descr="page127image392">
            <a:extLst>
              <a:ext uri="{FF2B5EF4-FFF2-40B4-BE49-F238E27FC236}">
                <a16:creationId xmlns:a16="http://schemas.microsoft.com/office/drawing/2014/main" id="{C2A8E5F6-9053-0149-BF80-D3C00FFB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8627" y="643467"/>
            <a:ext cx="402509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967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C85C9-A4E8-2D4E-AE6B-7E06019AE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Ženevský katechismus</a:t>
            </a: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3D1D6-35AD-9A4B-B0EC-8A33B5EE2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učitel</a:t>
            </a:r>
            <a:r>
              <a:rPr lang="cs-CZ" sz="1700" dirty="0">
                <a:latin typeface="Cambria" panose="02040503050406030204" pitchFamily="18" charset="0"/>
              </a:rPr>
              <a:t>: Stačí, když se modlíme </a:t>
            </a:r>
            <a:r>
              <a:rPr lang="cs-CZ" sz="1700" i="1" dirty="0">
                <a:latin typeface="Cambria" panose="02040503050406030204" pitchFamily="18" charset="0"/>
              </a:rPr>
              <a:t>jazykem</a:t>
            </a:r>
            <a:r>
              <a:rPr lang="cs-CZ" sz="1700" dirty="0">
                <a:latin typeface="Cambria" panose="02040503050406030204" pitchFamily="18" charset="0"/>
              </a:rPr>
              <a:t>, nebo modlitba vyžaduje i </a:t>
            </a:r>
            <a:r>
              <a:rPr lang="cs-CZ" sz="1700" i="1" dirty="0">
                <a:latin typeface="Cambria" panose="02040503050406030204" pitchFamily="18" charset="0"/>
              </a:rPr>
              <a:t>mysl</a:t>
            </a:r>
            <a:r>
              <a:rPr lang="cs-CZ" sz="1700" dirty="0">
                <a:latin typeface="Cambria" panose="02040503050406030204" pitchFamily="18" charset="0"/>
              </a:rPr>
              <a:t> a </a:t>
            </a:r>
            <a:r>
              <a:rPr lang="cs-CZ" sz="1700" i="1" dirty="0">
                <a:latin typeface="Cambria" panose="02040503050406030204" pitchFamily="18" charset="0"/>
              </a:rPr>
              <a:t>srdce</a:t>
            </a:r>
            <a:r>
              <a:rPr lang="cs-CZ" sz="1700" dirty="0">
                <a:latin typeface="Cambria" panose="02040503050406030204" pitchFamily="18" charset="0"/>
              </a:rPr>
              <a:t>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dítě</a:t>
            </a:r>
            <a:r>
              <a:rPr lang="cs-CZ" sz="1700" dirty="0">
                <a:latin typeface="Cambria" panose="02040503050406030204" pitchFamily="18" charset="0"/>
              </a:rPr>
              <a:t>: Jazyk není vždy nutný, ale pravá modlitba nikdy nesmí postrádat intelekt a oddanost.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</a:t>
            </a:r>
            <a:r>
              <a:rPr lang="cs-CZ" sz="1700" dirty="0">
                <a:latin typeface="Cambria" panose="02040503050406030204" pitchFamily="18" charset="0"/>
              </a:rPr>
              <a:t>: Všechny modlitby pronesené pouze jazykem budou tady bezcenné a neúčelné?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d</a:t>
            </a:r>
            <a:r>
              <a:rPr lang="cs-CZ" sz="1700" dirty="0">
                <a:latin typeface="Cambria" panose="02040503050406030204" pitchFamily="18" charset="0"/>
              </a:rPr>
              <a:t>: Ne jen to, ale vzbudí také hlubokou nelibost Boha.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</a:t>
            </a:r>
            <a:r>
              <a:rPr lang="cs-CZ" sz="1700" dirty="0">
                <a:latin typeface="Cambria" panose="02040503050406030204" pitchFamily="18" charset="0"/>
              </a:rPr>
              <a:t>: Myslíš ale, že v modlitbě nemá být jazyk používán?</a:t>
            </a:r>
            <a:br>
              <a:rPr lang="cs-CZ" sz="1700" dirty="0">
                <a:latin typeface="Cambria" panose="02040503050406030204" pitchFamily="18" charset="0"/>
              </a:rPr>
            </a:br>
            <a:r>
              <a:rPr lang="cs-CZ" sz="1700" i="1" dirty="0">
                <a:latin typeface="Cambria" panose="02040503050406030204" pitchFamily="18" charset="0"/>
              </a:rPr>
              <a:t>d</a:t>
            </a:r>
            <a:r>
              <a:rPr lang="cs-CZ" sz="1700" dirty="0">
                <a:latin typeface="Cambria" panose="02040503050406030204" pitchFamily="18" charset="0"/>
              </a:rPr>
              <a:t>: To ne, protože je často nápomocen při pozvednutí mysli a pomáhá jí, aby se snadno neodklonila od  	Boha. Kromě toho, protože víc než jiné orgány byl </a:t>
            </a:r>
            <a:r>
              <a:rPr lang="cs-CZ" sz="1700" i="1" dirty="0">
                <a:latin typeface="Cambria" panose="02040503050406030204" pitchFamily="18" charset="0"/>
              </a:rPr>
              <a:t>jazyk stvořen aby ukazoval slávu Boží</a:t>
            </a:r>
            <a:r>
              <a:rPr lang="cs-CZ" sz="1700" dirty="0">
                <a:latin typeface="Cambria" panose="02040503050406030204" pitchFamily="18" charset="0"/>
              </a:rPr>
              <a:t>, je 	správné využít celou jeho schopnost k tomu účelu. Prudkost tužby navíc občas nutí člověka 	spontánně promluvit, aniž by to zamýšlel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</a:t>
            </a:r>
            <a:r>
              <a:rPr lang="cs-CZ" sz="1700" dirty="0">
                <a:latin typeface="Cambria" panose="02040503050406030204" pitchFamily="18" charset="0"/>
              </a:rPr>
              <a:t>: Pokud je to tak, jaký smysl má, když se lidé modlí v </a:t>
            </a:r>
            <a:r>
              <a:rPr lang="cs-CZ" sz="1700" i="1" dirty="0">
                <a:latin typeface="Cambria" panose="02040503050406030204" pitchFamily="18" charset="0"/>
              </a:rPr>
              <a:t>cizím jazyku</a:t>
            </a:r>
            <a:r>
              <a:rPr lang="cs-CZ" sz="1700" dirty="0">
                <a:latin typeface="Cambria" panose="02040503050406030204" pitchFamily="18" charset="0"/>
              </a:rPr>
              <a:t>, kterému nerozumí?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d</a:t>
            </a:r>
            <a:r>
              <a:rPr lang="cs-CZ" sz="1700" dirty="0">
                <a:latin typeface="Cambria" panose="02040503050406030204" pitchFamily="18" charset="0"/>
              </a:rPr>
              <a:t>: To není nic jiného než výsměch Bohu. Toto pokrytectví by tedy mezi křesťany mělo přestat. </a:t>
            </a:r>
          </a:p>
        </p:txBody>
      </p:sp>
    </p:spTree>
    <p:extLst>
      <p:ext uri="{BB962C8B-B14F-4D97-AF65-F5344CB8AC3E}">
        <p14:creationId xmlns:p14="http://schemas.microsoft.com/office/powerpoint/2010/main" val="3743962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942EC7-23B7-6043-B31D-322407550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  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A81FDB-6D74-574F-B831-3529895F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r>
              <a:rPr lang="cs-CZ" sz="2400">
                <a:latin typeface="Cambria" panose="02040503050406030204" pitchFamily="18" charset="0"/>
              </a:rPr>
              <a:t>Pověry</a:t>
            </a:r>
          </a:p>
          <a:p>
            <a:r>
              <a:rPr lang="cs-CZ" sz="2400">
                <a:latin typeface="Cambria" panose="02040503050406030204" pitchFamily="18" charset="0"/>
              </a:rPr>
              <a:t>Formalismus /povrchnost</a:t>
            </a:r>
          </a:p>
          <a:p>
            <a:r>
              <a:rPr lang="cs-CZ" sz="2400">
                <a:latin typeface="Cambria" panose="02040503050406030204" pitchFamily="18" charset="0"/>
              </a:rPr>
              <a:t>Magie/idolatrie</a:t>
            </a:r>
          </a:p>
          <a:p>
            <a:r>
              <a:rPr lang="cs-CZ" sz="2400">
                <a:latin typeface="Cambria" panose="02040503050406030204" pitchFamily="18" charset="0"/>
              </a:rPr>
              <a:t>Emoce</a:t>
            </a:r>
          </a:p>
          <a:p>
            <a:endParaRPr lang="cs-CZ" sz="24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7F016-98F2-1644-AF2C-4FFC9562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>
            <a:normAutofit/>
          </a:bodyPr>
          <a:lstStyle/>
          <a:p>
            <a:r>
              <a:rPr lang="cs-CZ" sz="2400">
                <a:latin typeface="Cambria" panose="02040503050406030204" pitchFamily="18" charset="0"/>
              </a:rPr>
              <a:t>Pravé náboženství</a:t>
            </a:r>
          </a:p>
          <a:p>
            <a:r>
              <a:rPr lang="cs-CZ" sz="2400">
                <a:latin typeface="Cambria" panose="02040503050406030204" pitchFamily="18" charset="0"/>
              </a:rPr>
              <a:t>porozumění</a:t>
            </a:r>
          </a:p>
          <a:p>
            <a:r>
              <a:rPr lang="cs-CZ" sz="2400">
                <a:latin typeface="Cambria" panose="02040503050406030204" pitchFamily="18" charset="0"/>
              </a:rPr>
              <a:t>Niterná víra</a:t>
            </a:r>
          </a:p>
          <a:p>
            <a:r>
              <a:rPr lang="cs-CZ" sz="2400">
                <a:latin typeface="Cambria" panose="02040503050406030204" pitchFamily="18" charset="0"/>
              </a:rPr>
              <a:t>intelekt</a:t>
            </a:r>
          </a:p>
        </p:txBody>
      </p:sp>
    </p:spTree>
    <p:extLst>
      <p:ext uri="{BB962C8B-B14F-4D97-AF65-F5344CB8AC3E}">
        <p14:creationId xmlns:p14="http://schemas.microsoft.com/office/powerpoint/2010/main" val="2776477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73B33-9E00-614F-8FCA-CCA425E7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Kalvín a teologie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1044B-5B05-5444-90AA-DDAF79A7C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2343149"/>
            <a:ext cx="6377769" cy="3550973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400" dirty="0">
                <a:latin typeface="Cambria" panose="02040503050406030204" pitchFamily="18" charset="0"/>
              </a:rPr>
              <a:t>„Instituce křesťanského náboženství“ </a:t>
            </a:r>
          </a:p>
          <a:p>
            <a:r>
              <a:rPr lang="cs-CZ" sz="2400" dirty="0">
                <a:latin typeface="Cambria" panose="02040503050406030204" pitchFamily="18" charset="0"/>
              </a:rPr>
              <a:t>Dvojí </a:t>
            </a:r>
            <a:r>
              <a:rPr lang="cs-CZ" sz="2400" b="1" dirty="0">
                <a:latin typeface="Cambria" panose="02040503050406030204" pitchFamily="18" charset="0"/>
              </a:rPr>
              <a:t>predestinace</a:t>
            </a:r>
          </a:p>
          <a:p>
            <a:pPr lvl="1"/>
            <a:r>
              <a:rPr lang="cs-CZ" i="1" dirty="0" err="1">
                <a:latin typeface="Cambria" panose="02040503050406030204" pitchFamily="18" charset="0"/>
              </a:rPr>
              <a:t>sola</a:t>
            </a:r>
            <a:r>
              <a:rPr lang="cs-CZ" i="1" dirty="0">
                <a:latin typeface="Cambria" panose="02040503050406030204" pitchFamily="18" charset="0"/>
              </a:rPr>
              <a:t> fide</a:t>
            </a:r>
            <a:endParaRPr lang="cs-CZ" dirty="0">
              <a:latin typeface="Cambria" panose="02040503050406030204" pitchFamily="18" charset="0"/>
            </a:endParaRPr>
          </a:p>
          <a:p>
            <a:pPr lvl="1"/>
            <a:r>
              <a:rPr lang="cs-CZ" dirty="0">
                <a:latin typeface="Cambria" panose="02040503050406030204" pitchFamily="18" charset="0"/>
              </a:rPr>
              <a:t>svobodná vůle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Minulost, přítomnost a budoucnost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„Neměli bychom zkoumat to, co Pán zanechal utajeno“ (</a:t>
            </a:r>
            <a:r>
              <a:rPr lang="cs-CZ" dirty="0" err="1">
                <a:latin typeface="Cambria" panose="02040503050406030204" pitchFamily="18" charset="0"/>
              </a:rPr>
              <a:t>Institutes</a:t>
            </a:r>
            <a:r>
              <a:rPr lang="cs-CZ" dirty="0">
                <a:latin typeface="Cambria" panose="02040503050406030204" pitchFamily="18" charset="0"/>
              </a:rPr>
              <a:t> 2: 925)</a:t>
            </a:r>
          </a:p>
          <a:p>
            <a:pPr lvl="1"/>
            <a:endParaRPr lang="cs-CZ" b="1" dirty="0">
              <a:latin typeface="Cambria" panose="02040503050406030204" pitchFamily="18" charset="0"/>
            </a:endParaRPr>
          </a:p>
          <a:p>
            <a:r>
              <a:rPr lang="cs-CZ" sz="2400" b="1" dirty="0">
                <a:latin typeface="Cambria" panose="02040503050406030204" pitchFamily="18" charset="0"/>
              </a:rPr>
              <a:t>Miguel </a:t>
            </a:r>
            <a:r>
              <a:rPr lang="cs-CZ" sz="2400" b="1" dirty="0" err="1">
                <a:latin typeface="Cambria" panose="02040503050406030204" pitchFamily="18" charset="0"/>
              </a:rPr>
              <a:t>Servetus</a:t>
            </a:r>
            <a:r>
              <a:rPr lang="cs-CZ" sz="2400" b="1" dirty="0">
                <a:latin typeface="Cambria" panose="02040503050406030204" pitchFamily="18" charset="0"/>
              </a:rPr>
              <a:t> </a:t>
            </a:r>
            <a:r>
              <a:rPr lang="cs-CZ" sz="2400" dirty="0">
                <a:latin typeface="Cambria" panose="02040503050406030204" pitchFamily="18" charset="0"/>
              </a:rPr>
              <a:t>(1509 – 1553)</a:t>
            </a:r>
          </a:p>
          <a:p>
            <a:r>
              <a:rPr lang="cs-CZ" sz="2400" b="1" dirty="0">
                <a:latin typeface="Cambria" panose="02040503050406030204" pitchFamily="18" charset="0"/>
              </a:rPr>
              <a:t>Pneumatické</a:t>
            </a:r>
            <a:r>
              <a:rPr lang="cs-CZ" sz="2400" dirty="0">
                <a:latin typeface="Cambria" panose="02040503050406030204" pitchFamily="18" charset="0"/>
              </a:rPr>
              <a:t> pojetí eucharistie</a:t>
            </a:r>
          </a:p>
          <a:p>
            <a:endParaRPr lang="cs-CZ" sz="2400" b="1" dirty="0">
              <a:latin typeface="Cambria" panose="02040503050406030204" pitchFamily="18" charset="0"/>
            </a:endParaRPr>
          </a:p>
          <a:p>
            <a:endParaRPr lang="cs-CZ" sz="2400" b="1" dirty="0"/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8929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A693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BA88B-E740-394D-92EC-C916C891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b="1">
                <a:solidFill>
                  <a:srgbClr val="FFFFFF"/>
                </a:solidFill>
                <a:latin typeface="Cambria" panose="02040503050406030204" pitchFamily="18" charset="0"/>
              </a:rPr>
              <a:t>Šíření kalvinismu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82486-0420-CA4B-BB75-67D7ACBE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94" r="4205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5C49D-BD52-B74D-B1DE-32128C306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614362"/>
            <a:ext cx="3424739" cy="5777919"/>
          </a:xfrm>
          <a:noFill/>
        </p:spPr>
        <p:txBody>
          <a:bodyPr anchor="ctr">
            <a:normAutofit/>
          </a:bodyPr>
          <a:lstStyle/>
          <a:p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1559: </a:t>
            </a:r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Ženevská akademie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Francie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1562 – náboženské války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1572 - Bartolomějské masakry 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Německo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Nizozemí</a:t>
            </a:r>
          </a:p>
          <a:p>
            <a:pPr lvl="1"/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exilové komunit</a:t>
            </a:r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 (Londýn, </a:t>
            </a:r>
            <a:r>
              <a:rPr lang="cs-CZ" sz="2100" dirty="0" err="1">
                <a:solidFill>
                  <a:srgbClr val="FFFFFF"/>
                </a:solidFill>
                <a:latin typeface="Cambria" panose="02040503050406030204" pitchFamily="18" charset="0"/>
              </a:rPr>
              <a:t>Wesel</a:t>
            </a:r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, </a:t>
            </a:r>
            <a:r>
              <a:rPr lang="cs-CZ" sz="2100" dirty="0" err="1">
                <a:solidFill>
                  <a:srgbClr val="FFFFFF"/>
                </a:solidFill>
                <a:latin typeface="Cambria" panose="02040503050406030204" pitchFamily="18" charset="0"/>
              </a:rPr>
              <a:t>Emden</a:t>
            </a:r>
            <a:r>
              <a:rPr lang="cs-CZ" sz="21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 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1573 Vilém Oranžský 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Německo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Friedrich III</a:t>
            </a:r>
          </a:p>
          <a:p>
            <a:endParaRPr lang="cs-CZ" sz="20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73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FC0331-C393-4942-9D28-FC290486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      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1D557E-5DD6-8243-8669-A06AE0C4E1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209" b="3970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996FC-13BB-7547-8DC4-CB48478BD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 err="1">
                <a:solidFill>
                  <a:srgbClr val="FFFFFF"/>
                </a:solidFill>
              </a:rPr>
              <a:t>Maďarsko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 err="1">
                <a:solidFill>
                  <a:srgbClr val="FFFFFF"/>
                </a:solidFill>
              </a:rPr>
              <a:t>Polsko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 err="1">
                <a:solidFill>
                  <a:srgbClr val="FFFFFF"/>
                </a:solidFill>
              </a:rPr>
              <a:t>Litva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 err="1">
                <a:solidFill>
                  <a:srgbClr val="FFFFFF"/>
                </a:solidFill>
              </a:rPr>
              <a:t>Skotsko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- Kirk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John Knox</a:t>
            </a:r>
          </a:p>
        </p:txBody>
      </p:sp>
    </p:spTree>
    <p:extLst>
      <p:ext uri="{BB962C8B-B14F-4D97-AF65-F5344CB8AC3E}">
        <p14:creationId xmlns:p14="http://schemas.microsoft.com/office/powerpoint/2010/main" val="228078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15E25-AE63-4242-949C-E1FF2A445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312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17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D598C-9C38-9644-89A6-8DABF3165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75" y="643466"/>
            <a:ext cx="4832899" cy="5571066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EE57B4C-1954-1B4E-B374-6CF06F718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880" y="643467"/>
            <a:ext cx="412258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2404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02C41-F40F-2348-BB45-360D66BD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b="1">
                <a:solidFill>
                  <a:srgbClr val="FFFFFF"/>
                </a:solidFill>
                <a:latin typeface="Cambria" panose="02040503050406030204" pitchFamily="18" charset="0"/>
              </a:rPr>
              <a:t>Kalvinismus v praxi</a:t>
            </a:r>
          </a:p>
        </p:txBody>
      </p:sp>
      <p:pic>
        <p:nvPicPr>
          <p:cNvPr id="6" name="Picture 5" descr="../Geneve,%20British%20Museum.jpg">
            <a:extLst>
              <a:ext uri="{FF2B5EF4-FFF2-40B4-BE49-F238E27FC236}">
                <a16:creationId xmlns:a16="http://schemas.microsoft.com/office/drawing/2014/main" id="{E17F5046-C115-8A40-818E-B7C47A36E2F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 r="1" b="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5784A-E809-1044-9DA4-3FD61B9C6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Presbyterské zřízení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Konzistoře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Náboženská disciplína a mravní kontrola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Reforma liturgie a církevního roku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Proměny materiální kultury, </a:t>
            </a:r>
            <a:r>
              <a:rPr lang="cs-CZ" sz="2000" i="1">
                <a:solidFill>
                  <a:srgbClr val="FFFFFF"/>
                </a:solidFill>
                <a:latin typeface="Cambria" panose="02040503050406030204" pitchFamily="18" charset="0"/>
              </a:rPr>
              <a:t>ikonoklasmus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Systém vzdělání</a:t>
            </a:r>
          </a:p>
        </p:txBody>
      </p:sp>
    </p:spTree>
    <p:extLst>
      <p:ext uri="{BB962C8B-B14F-4D97-AF65-F5344CB8AC3E}">
        <p14:creationId xmlns:p14="http://schemas.microsoft.com/office/powerpoint/2010/main" val="262933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5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B4AC2-57F9-984E-9127-564EB11D1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935" y="643467"/>
            <a:ext cx="46239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B177C-BBBE-8C4D-9CE2-9A836182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992660"/>
            <a:ext cx="5129784" cy="2872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1355DE-F118-A147-846B-ECC9FF789550}"/>
              </a:ext>
            </a:extLst>
          </p:cNvPr>
          <p:cNvSpPr txBox="1"/>
          <p:nvPr/>
        </p:nvSpPr>
        <p:spPr>
          <a:xfrm>
            <a:off x="641180" y="5569497"/>
            <a:ext cx="46435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Cambria" panose="02040503050406030204" pitchFamily="18" charset="0"/>
              </a:rPr>
              <a:t>1541: </a:t>
            </a:r>
            <a:r>
              <a:rPr lang="cs-CZ" sz="2000" dirty="0" err="1">
                <a:latin typeface="Cambria" panose="02040503050406030204" pitchFamily="18" charset="0"/>
              </a:rPr>
              <a:t>Církevni</a:t>
            </a:r>
            <a:r>
              <a:rPr lang="cs-CZ" sz="2000" dirty="0">
                <a:latin typeface="Cambria" panose="02040503050406030204" pitchFamily="18" charset="0"/>
              </a:rPr>
              <a:t>́ stanovy (Les </a:t>
            </a:r>
            <a:r>
              <a:rPr lang="cs-CZ" sz="2000" dirty="0" err="1">
                <a:latin typeface="Cambria" panose="02040503050406030204" pitchFamily="18" charset="0"/>
              </a:rPr>
              <a:t>Ordonnances</a:t>
            </a:r>
            <a:r>
              <a:rPr lang="cs-CZ" sz="2000" dirty="0">
                <a:latin typeface="Cambria" panose="02040503050406030204" pitchFamily="18" charset="0"/>
              </a:rPr>
              <a:t> </a:t>
            </a:r>
            <a:r>
              <a:rPr lang="cs-CZ" sz="2000" dirty="0" err="1">
                <a:latin typeface="Cambria" panose="02040503050406030204" pitchFamily="18" charset="0"/>
              </a:rPr>
              <a:t>Ecclesiastiques</a:t>
            </a:r>
            <a:r>
              <a:rPr lang="cs-CZ" sz="2000" dirty="0">
                <a:latin typeface="Cambria" panose="02040503050406030204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DB8B1-46ED-B54F-A72A-413519B2B3E2}"/>
              </a:ext>
            </a:extLst>
          </p:cNvPr>
          <p:cNvSpPr txBox="1"/>
          <p:nvPr/>
        </p:nvSpPr>
        <p:spPr>
          <a:xfrm>
            <a:off x="641181" y="1485900"/>
            <a:ext cx="4558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latin typeface="Cambria" panose="02040503050406030204" pitchFamily="18" charset="0"/>
              </a:rPr>
              <a:t>Jan Kalvín (1509-64)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70481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7image384">
            <a:extLst>
              <a:ext uri="{FF2B5EF4-FFF2-40B4-BE49-F238E27FC236}">
                <a16:creationId xmlns:a16="http://schemas.microsoft.com/office/drawing/2014/main" id="{DC29A065-736F-9D4B-8413-F7383BC40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b="1964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10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ge192image392">
            <a:extLst>
              <a:ext uri="{FF2B5EF4-FFF2-40B4-BE49-F238E27FC236}">
                <a16:creationId xmlns:a16="http://schemas.microsoft.com/office/drawing/2014/main" id="{8047798E-7325-6C41-8E7E-692332A37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r="12102" b="-2"/>
          <a:stretch/>
        </p:blipFill>
        <p:spPr bwMode="auto">
          <a:xfrm>
            <a:off x="321733" y="321732"/>
            <a:ext cx="377702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BF1D51-1861-8F4F-A98E-1F89E4DB7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20" r="28466" b="1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4098" name="Picture 2" descr="page200image5344">
            <a:extLst>
              <a:ext uri="{FF2B5EF4-FFF2-40B4-BE49-F238E27FC236}">
                <a16:creationId xmlns:a16="http://schemas.microsoft.com/office/drawing/2014/main" id="{5961EA6B-3C07-5B47-8446-CDFC5527E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56590" b="-1"/>
          <a:stretch/>
        </p:blipFill>
        <p:spPr bwMode="auto">
          <a:xfrm>
            <a:off x="8087672" y="321732"/>
            <a:ext cx="378259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96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5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3" name="Picture 1" descr="page176image1288">
            <a:extLst>
              <a:ext uri="{FF2B5EF4-FFF2-40B4-BE49-F238E27FC236}">
                <a16:creationId xmlns:a16="http://schemas.microsoft.com/office/drawing/2014/main" id="{1B6037E0-15BA-FD48-A8C9-D1EBAF45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4973" y="643467"/>
            <a:ext cx="612205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94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4" descr="Calvin before the Genevan Council, 1549..png">
            <a:extLst>
              <a:ext uri="{FF2B5EF4-FFF2-40B4-BE49-F238E27FC236}">
                <a16:creationId xmlns:a16="http://schemas.microsoft.com/office/drawing/2014/main" id="{55A82A2B-A7DB-CE46-BC0C-82CF5CD9A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2" b="20332"/>
          <a:stretch>
            <a:fillRect/>
          </a:stretch>
        </p:blipFill>
        <p:spPr>
          <a:xfrm>
            <a:off x="515938" y="1955260"/>
            <a:ext cx="5499100" cy="3793787"/>
          </a:xfrm>
          <a:prstGeom prst="rect">
            <a:avLst/>
          </a:prstGeom>
        </p:spPr>
      </p:pic>
      <p:pic>
        <p:nvPicPr>
          <p:cNvPr id="5" name="Inhaltsplatzhalter 5" descr="chaeg_consistoire_r_1_00033.jpg">
            <a:extLst>
              <a:ext uri="{FF2B5EF4-FFF2-40B4-BE49-F238E27FC236}">
                <a16:creationId xmlns:a16="http://schemas.microsoft.com/office/drawing/2014/main" id="{B61B72BF-F159-D143-BE71-6265280D1C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7" r="-11877"/>
          <a:stretch>
            <a:fillRect/>
          </a:stretch>
        </p:blipFill>
        <p:spPr bwMode="auto">
          <a:xfrm>
            <a:off x="5832475" y="1948423"/>
            <a:ext cx="5756275" cy="380746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BB04FE-12BA-804A-AADB-8A64F5760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latin typeface="Cambria" panose="02040503050406030204" pitchFamily="18" charset="0"/>
              </a:rPr>
              <a:t>1541: konzistoř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06079A-5634-1541-ABF2-AB43FEC849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8036D6-98BD-A243-8D34-D3E9A6C066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853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214</Words>
  <Application>Microsoft Macintosh PowerPoint</Application>
  <PresentationFormat>Widescreen</PresentationFormat>
  <Paragraphs>62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Office Theme</vt:lpstr>
      <vt:lpstr>Kalvín a kalvinismus</vt:lpstr>
      <vt:lpstr>PowerPoint Presentation</vt:lpstr>
      <vt:lpstr>PowerPoint Presentation</vt:lpstr>
      <vt:lpstr>Kalvinismus v praxi</vt:lpstr>
      <vt:lpstr>PowerPoint Presentation</vt:lpstr>
      <vt:lpstr>PowerPoint Presentation</vt:lpstr>
      <vt:lpstr>PowerPoint Presentation</vt:lpstr>
      <vt:lpstr>PowerPoint Presentation</vt:lpstr>
      <vt:lpstr>1541: konzistoř</vt:lpstr>
      <vt:lpstr>PowerPoint Presentation</vt:lpstr>
      <vt:lpstr>Ženevský katechismus</vt:lpstr>
      <vt:lpstr>    </vt:lpstr>
      <vt:lpstr>Kalvín a teologie</vt:lpstr>
      <vt:lpstr>Šíření kalvinismu</vt:lpstr>
      <vt:lpstr>      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Kalvín a kalvinismus</dc:title>
  <dc:creator>Anna Kvicalova</dc:creator>
  <cp:lastModifiedBy>Anna Kvicalova</cp:lastModifiedBy>
  <cp:revision>16</cp:revision>
  <dcterms:created xsi:type="dcterms:W3CDTF">2020-03-10T07:34:02Z</dcterms:created>
  <dcterms:modified xsi:type="dcterms:W3CDTF">2020-03-10T10:31:00Z</dcterms:modified>
</cp:coreProperties>
</file>